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60" r:id="rId4"/>
    <p:sldId id="259" r:id="rId5"/>
    <p:sldId id="258"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617"/>
    <p:restoredTop sz="71800"/>
  </p:normalViewPr>
  <p:slideViewPr>
    <p:cSldViewPr snapToGrid="0" snapToObjects="1">
      <p:cViewPr varScale="1">
        <p:scale>
          <a:sx n="46" d="100"/>
          <a:sy n="46" d="100"/>
        </p:scale>
        <p:origin x="189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0" d="100"/>
          <a:sy n="120" d="100"/>
        </p:scale>
        <p:origin x="1208" y="-6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A924D-8E04-C34D-B0DB-CB8DC2E1D39C}" type="datetimeFigureOut">
              <a:rPr lang="en-US" smtClean="0"/>
              <a:t>7/12/2024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D8C39-D428-F04E-A627-1007CBF3F530}" type="slidenum">
              <a:rPr lang="en-US" smtClean="0"/>
              <a:t>‹#›</a:t>
            </a:fld>
            <a:endParaRPr lang="en-US"/>
          </a:p>
        </p:txBody>
      </p:sp>
    </p:spTree>
    <p:extLst>
      <p:ext uri="{BB962C8B-B14F-4D97-AF65-F5344CB8AC3E}">
        <p14:creationId xmlns:p14="http://schemas.microsoft.com/office/powerpoint/2010/main" val="1856348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665163"/>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D8C39-D428-F04E-A627-1007CBF3F530}" type="slidenum">
              <a:rPr lang="en-US" smtClean="0"/>
              <a:t>1</a:t>
            </a:fld>
            <a:endParaRPr lang="en-US"/>
          </a:p>
        </p:txBody>
      </p:sp>
    </p:spTree>
    <p:extLst>
      <p:ext uri="{BB962C8B-B14F-4D97-AF65-F5344CB8AC3E}">
        <p14:creationId xmlns:p14="http://schemas.microsoft.com/office/powerpoint/2010/main" val="181166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0C398-24A9-4C4A-8759-7E2AAA0FA2AC}" type="slidenum">
              <a:rPr lang="en-AU"/>
              <a:pPr>
                <a:defRPr/>
              </a:pPr>
              <a:t>2</a:t>
            </a:fld>
            <a:endParaRPr lang="en-AU"/>
          </a:p>
        </p:txBody>
      </p:sp>
      <p:sp>
        <p:nvSpPr>
          <p:cNvPr id="20482" name="Rectangle 2"/>
          <p:cNvSpPr>
            <a:spLocks noGrp="1" noRot="1" noChangeAspect="1" noChangeArrowheads="1" noTextEdit="1"/>
          </p:cNvSpPr>
          <p:nvPr>
            <p:ph type="sldImg"/>
          </p:nvPr>
        </p:nvSpPr>
        <p:spPr>
          <a:xfrm>
            <a:off x="1125538" y="684213"/>
            <a:ext cx="4572000" cy="3429000"/>
          </a:xfrm>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a:xfrm>
            <a:off x="620713" y="4284663"/>
            <a:ext cx="5486400" cy="4114800"/>
          </a:xfrm>
        </p:spPr>
        <p:txBody>
          <a:bodyPr/>
          <a:lstStyle/>
          <a:p>
            <a:pPr eaLnBrk="1" hangingPunct="1">
              <a:defRPr/>
            </a:pPr>
            <a:endParaRPr lang="en-AU" dirty="0">
              <a:cs typeface="+mn-cs"/>
            </a:endParaRPr>
          </a:p>
          <a:p>
            <a:pPr eaLnBrk="1" hangingPunct="1">
              <a:defRPr/>
            </a:pPr>
            <a:r>
              <a:rPr lang="en-AU" b="1" dirty="0">
                <a:latin typeface="Arial" pitchFamily="34" charset="0"/>
                <a:cs typeface="Arial" pitchFamily="34" charset="0"/>
              </a:rPr>
              <a:t>Activity</a:t>
            </a:r>
          </a:p>
          <a:p>
            <a:pPr eaLnBrk="1" hangingPunct="1">
              <a:defRPr/>
            </a:pPr>
            <a:endParaRPr lang="en-AU" b="1" dirty="0">
              <a:latin typeface="Arial" pitchFamily="34" charset="0"/>
              <a:cs typeface="Arial" pitchFamily="34" charset="0"/>
            </a:endParaRPr>
          </a:p>
          <a:p>
            <a:r>
              <a:rPr lang="en-AU" dirty="0">
                <a:latin typeface="Arial" pitchFamily="34" charset="0"/>
                <a:cs typeface="Arial" pitchFamily="34" charset="0"/>
              </a:rPr>
              <a:t>The facilitators will undertake an evaluation of the course with the participants</a:t>
            </a:r>
          </a:p>
          <a:p>
            <a:r>
              <a:rPr lang="en-AU" dirty="0">
                <a:latin typeface="Arial" pitchFamily="34" charset="0"/>
                <a:cs typeface="Arial" pitchFamily="34" charset="0"/>
              </a:rPr>
              <a:t> </a:t>
            </a:r>
          </a:p>
          <a:p>
            <a:r>
              <a:rPr lang="en-AU" dirty="0">
                <a:latin typeface="Arial" pitchFamily="34" charset="0"/>
                <a:cs typeface="Arial" pitchFamily="34" charset="0"/>
              </a:rPr>
              <a:t>This can be based around the expectations set by the participants on day one.</a:t>
            </a:r>
          </a:p>
          <a:p>
            <a:r>
              <a:rPr lang="en-AU" dirty="0">
                <a:latin typeface="Arial" pitchFamily="34" charset="0"/>
                <a:cs typeface="Arial" pitchFamily="34" charset="0"/>
              </a:rPr>
              <a:t> </a:t>
            </a:r>
          </a:p>
          <a:p>
            <a:pPr marL="171450" indent="-171450">
              <a:buFont typeface="Wingdings" pitchFamily="2" charset="2"/>
              <a:buChar char="v"/>
              <a:defRPr/>
            </a:pPr>
            <a:r>
              <a:rPr lang="en-AU" dirty="0">
                <a:latin typeface="Arial" pitchFamily="34" charset="0"/>
                <a:cs typeface="Arial" pitchFamily="34" charset="0"/>
              </a:rPr>
              <a:t>Ask did participants get what they wanted from the course/consultation</a:t>
            </a:r>
          </a:p>
          <a:p>
            <a:pPr marL="171450" indent="-171450">
              <a:buFont typeface="Wingdings" pitchFamily="2" charset="2"/>
              <a:buChar char="v"/>
              <a:defRPr/>
            </a:pPr>
            <a:endParaRPr lang="en-AU" dirty="0">
              <a:latin typeface="Arial" pitchFamily="34" charset="0"/>
              <a:cs typeface="Arial" pitchFamily="34" charset="0"/>
            </a:endParaRPr>
          </a:p>
          <a:p>
            <a:pPr marL="171450" indent="-171450">
              <a:buFont typeface="Wingdings" pitchFamily="2" charset="2"/>
              <a:buChar char="v"/>
              <a:defRPr/>
            </a:pPr>
            <a:r>
              <a:rPr lang="en-AU" dirty="0">
                <a:latin typeface="Arial" pitchFamily="34" charset="0"/>
                <a:cs typeface="Arial" pitchFamily="34" charset="0"/>
              </a:rPr>
              <a:t>are participants clear about why the Consultation took place</a:t>
            </a:r>
          </a:p>
          <a:p>
            <a:pPr marL="171450" indent="-171450">
              <a:buFont typeface="Wingdings" pitchFamily="2" charset="2"/>
              <a:buChar char="v"/>
              <a:defRPr/>
            </a:pPr>
            <a:endParaRPr lang="en-AU" dirty="0">
              <a:latin typeface="Arial" pitchFamily="34" charset="0"/>
              <a:cs typeface="Arial" pitchFamily="34" charset="0"/>
            </a:endParaRPr>
          </a:p>
          <a:p>
            <a:pPr marL="171450" indent="-171450">
              <a:buFont typeface="Wingdings" pitchFamily="2" charset="2"/>
              <a:buChar char="v"/>
              <a:defRPr/>
            </a:pPr>
            <a:r>
              <a:rPr lang="en-AU" dirty="0">
                <a:latin typeface="Arial" pitchFamily="34" charset="0"/>
                <a:cs typeface="Arial" pitchFamily="34" charset="0"/>
              </a:rPr>
              <a:t>is there an agreement with participants on how the information collected will be used?</a:t>
            </a:r>
          </a:p>
          <a:p>
            <a:pPr>
              <a:defRPr/>
            </a:pPr>
            <a:endParaRPr lang="en-AU" dirty="0">
              <a:effectLst>
                <a:outerShdw blurRad="38100" dist="38100" dir="2700000" algn="tl">
                  <a:srgbClr val="DDDDDD"/>
                </a:outerShdw>
              </a:effectLst>
              <a:latin typeface="Arial" pitchFamily="34" charset="0"/>
              <a:cs typeface="Arial" pitchFamily="34" charset="0"/>
            </a:endParaRPr>
          </a:p>
          <a:p>
            <a:r>
              <a:rPr lang="en-AU" dirty="0">
                <a:latin typeface="Arial" pitchFamily="34" charset="0"/>
                <a:cs typeface="Arial" pitchFamily="34" charset="0"/>
              </a:rPr>
              <a:t>Ask them to write comments, or to tell the facilitators about whether the expectations were fulfilled or not.</a:t>
            </a:r>
          </a:p>
          <a:p>
            <a:r>
              <a:rPr lang="en-AU" dirty="0">
                <a:latin typeface="Arial" pitchFamily="34" charset="0"/>
                <a:cs typeface="Arial" pitchFamily="34" charset="0"/>
              </a:rPr>
              <a:t> </a:t>
            </a:r>
          </a:p>
          <a:p>
            <a:pPr eaLnBrk="1" hangingPunct="1">
              <a:defRPr/>
            </a:pPr>
            <a:endParaRPr lang="en-AU" b="1" dirty="0">
              <a:latin typeface="Arial" pitchFamily="34" charset="0"/>
              <a:cs typeface="Arial" pitchFamily="34" charset="0"/>
            </a:endParaRPr>
          </a:p>
          <a:p>
            <a:pPr eaLnBrk="1" hangingPunct="1">
              <a:defRPr/>
            </a:pPr>
            <a:endParaRPr lang="en-AU" b="1" dirty="0">
              <a:cs typeface="+mn-cs"/>
            </a:endParaRPr>
          </a:p>
          <a:p>
            <a:pPr eaLnBrk="1" hangingPunct="1">
              <a:defRPr/>
            </a:pPr>
            <a:endParaRPr lang="en-AU" dirty="0">
              <a:cs typeface="+mn-cs"/>
            </a:endParaRPr>
          </a:p>
          <a:p>
            <a:pPr eaLnBrk="1" hangingPunct="1">
              <a:defRPr/>
            </a:pPr>
            <a:endParaRPr lang="en-AU"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0C398-24A9-4C4A-8759-7E2AAA0FA2AC}" type="slidenum">
              <a:rPr lang="en-AU"/>
              <a:pPr>
                <a:defRPr/>
              </a:pPr>
              <a:t>3</a:t>
            </a:fld>
            <a:endParaRPr lang="en-AU"/>
          </a:p>
        </p:txBody>
      </p:sp>
      <p:sp>
        <p:nvSpPr>
          <p:cNvPr id="20482" name="Rectangle 2"/>
          <p:cNvSpPr>
            <a:spLocks noGrp="1" noRot="1" noChangeAspect="1" noChangeArrowheads="1" noTextEdit="1"/>
          </p:cNvSpPr>
          <p:nvPr>
            <p:ph type="sldImg"/>
          </p:nvPr>
        </p:nvSpPr>
        <p:spPr>
          <a:xfrm>
            <a:off x="1125538" y="684213"/>
            <a:ext cx="4572000" cy="3429000"/>
          </a:xfrm>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a:xfrm>
            <a:off x="620713" y="4284663"/>
            <a:ext cx="5486400" cy="4114800"/>
          </a:xfrm>
        </p:spPr>
        <p:txBody>
          <a:bodyPr/>
          <a:lstStyle/>
          <a:p>
            <a:pPr eaLnBrk="1" hangingPunct="1">
              <a:defRPr/>
            </a:pPr>
            <a:endParaRPr lang="en-AU" dirty="0">
              <a:cs typeface="+mn-cs"/>
            </a:endParaRPr>
          </a:p>
          <a:p>
            <a:pPr eaLnBrk="1" hangingPunct="1">
              <a:defRPr/>
            </a:pPr>
            <a:r>
              <a:rPr lang="en-AU" b="1" dirty="0">
                <a:latin typeface="Arial" pitchFamily="34" charset="0"/>
                <a:cs typeface="Arial" pitchFamily="34" charset="0"/>
              </a:rPr>
              <a:t>Activity</a:t>
            </a:r>
          </a:p>
          <a:p>
            <a:r>
              <a:rPr lang="en-AU" dirty="0">
                <a:latin typeface="Arial" pitchFamily="34" charset="0"/>
                <a:cs typeface="Arial" pitchFamily="34" charset="0"/>
              </a:rPr>
              <a:t> </a:t>
            </a:r>
          </a:p>
          <a:p>
            <a:r>
              <a:rPr lang="en-AU" dirty="0">
                <a:latin typeface="Arial" pitchFamily="34" charset="0"/>
                <a:cs typeface="Arial" pitchFamily="34" charset="0"/>
              </a:rPr>
              <a:t>If possible have the list translated into appropriate languages and distribute the list to the participants.</a:t>
            </a:r>
          </a:p>
          <a:p>
            <a:r>
              <a:rPr lang="en-AU" dirty="0">
                <a:latin typeface="Arial" pitchFamily="34" charset="0"/>
                <a:cs typeface="Arial" pitchFamily="34" charset="0"/>
              </a:rPr>
              <a:t> </a:t>
            </a:r>
          </a:p>
          <a:p>
            <a:r>
              <a:rPr lang="en-AU" dirty="0">
                <a:latin typeface="Arial" pitchFamily="34" charset="0"/>
                <a:cs typeface="Arial" pitchFamily="34" charset="0"/>
              </a:rPr>
              <a:t>It might include a more formal evaluation devised by the facilitators, or a standard evaluation from a participating organisation.</a:t>
            </a:r>
          </a:p>
          <a:p>
            <a:pPr eaLnBrk="1" hangingPunct="1">
              <a:defRPr/>
            </a:pPr>
            <a:endParaRPr lang="en-AU" b="1" dirty="0">
              <a:latin typeface="Arial" pitchFamily="34" charset="0"/>
              <a:cs typeface="Arial" pitchFamily="34" charset="0"/>
            </a:endParaRPr>
          </a:p>
          <a:p>
            <a:pPr eaLnBrk="1" hangingPunct="1">
              <a:defRPr/>
            </a:pPr>
            <a:endParaRPr lang="en-AU" b="1" dirty="0">
              <a:cs typeface="+mn-cs"/>
            </a:endParaRPr>
          </a:p>
          <a:p>
            <a:pPr eaLnBrk="1" hangingPunct="1">
              <a:defRPr/>
            </a:pPr>
            <a:endParaRPr lang="en-AU" dirty="0">
              <a:cs typeface="+mn-cs"/>
            </a:endParaRPr>
          </a:p>
          <a:p>
            <a:pPr eaLnBrk="1" hangingPunct="1">
              <a:defRPr/>
            </a:pPr>
            <a:endParaRPr lang="en-AU" dirty="0">
              <a:cs typeface="+mn-cs"/>
            </a:endParaRPr>
          </a:p>
        </p:txBody>
      </p:sp>
    </p:spTree>
    <p:extLst>
      <p:ext uri="{BB962C8B-B14F-4D97-AF65-F5344CB8AC3E}">
        <p14:creationId xmlns:p14="http://schemas.microsoft.com/office/powerpoint/2010/main" val="249491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Final Celebration</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The closing activity should be one of celebration. Facilitators may have an activity which they prefer or might ask the participants for an activity which is appropriate to the community in which the training has taken place.</a:t>
            </a:r>
          </a:p>
          <a:p>
            <a:r>
              <a:rPr lang="en-AU" sz="1000" dirty="0">
                <a:latin typeface="Arial" panose="020B0604020202020204" pitchFamily="34" charset="0"/>
                <a:cs typeface="Arial" panose="020B0604020202020204" pitchFamily="34" charset="0"/>
              </a:rPr>
              <a:t>  </a:t>
            </a:r>
          </a:p>
          <a:p>
            <a:r>
              <a:rPr lang="en-AU" sz="1000" dirty="0">
                <a:latin typeface="Arial" panose="020B0604020202020204" pitchFamily="34" charset="0"/>
                <a:cs typeface="Arial" panose="020B0604020202020204" pitchFamily="34" charset="0"/>
              </a:rPr>
              <a:t>You may have a closing exercise which you particularly like.  The participants themselves may have ideas about how they would like to finalise the training.</a:t>
            </a:r>
          </a:p>
          <a:p>
            <a:r>
              <a:rPr lang="en-AU" sz="1000" dirty="0">
                <a:latin typeface="Arial" panose="020B0604020202020204" pitchFamily="34" charset="0"/>
                <a:cs typeface="Arial" panose="020B0604020202020204" pitchFamily="34" charset="0"/>
              </a:rPr>
              <a:t> </a:t>
            </a:r>
          </a:p>
          <a:p>
            <a:r>
              <a:rPr lang="en-AU" sz="1000" dirty="0">
                <a:latin typeface="Arial" panose="020B0604020202020204" pitchFamily="34" charset="0"/>
                <a:cs typeface="Arial" panose="020B0604020202020204" pitchFamily="34" charset="0"/>
              </a:rPr>
              <a:t>One nice closing exercise involves standing the participants in a circle and giving a ball of coloured twine or wool to every second and third person.  Explain that every thread is a human right.  Ask the participants to start throwing the balls of wool to each other shouting out a human right as they do so.  When they receive the wool they keep hold of the part they catch, but then throw the ball of wool to someone else.  As the wool is thrown backwards and forwards it forms a strong net – or network.  You can explain it is the network of human rights formed by people working together.</a:t>
            </a:r>
          </a:p>
          <a:p>
            <a:r>
              <a:rPr lang="en-AU" sz="1000" dirty="0">
                <a:latin typeface="Arial" panose="020B0604020202020204" pitchFamily="34" charset="0"/>
                <a:cs typeface="Arial" panose="020B0604020202020204" pitchFamily="34" charset="0"/>
              </a:rPr>
              <a:t> </a:t>
            </a:r>
          </a:p>
          <a:p>
            <a:r>
              <a:rPr lang="en-AU" sz="1000" dirty="0">
                <a:latin typeface="Arial" panose="020B0604020202020204" pitchFamily="34" charset="0"/>
                <a:cs typeface="Arial" panose="020B0604020202020204" pitchFamily="34" charset="0"/>
              </a:rPr>
              <a:t>If there is enough wool the net will be strong enough to support a person.  Younger members of the group might enjoy being bounced gently on the net. It proves the strength of a network</a:t>
            </a:r>
          </a:p>
          <a:p>
            <a:r>
              <a:rPr lang="en-AU" sz="1000" dirty="0">
                <a:latin typeface="Arial" panose="020B0604020202020204" pitchFamily="34" charset="0"/>
                <a:cs typeface="Arial" panose="020B0604020202020204" pitchFamily="34" charset="0"/>
              </a:rPr>
              <a:t> </a:t>
            </a:r>
          </a:p>
          <a:p>
            <a:r>
              <a:rPr lang="en-AU" sz="1000" dirty="0">
                <a:latin typeface="Arial" panose="020B0604020202020204" pitchFamily="34" charset="0"/>
                <a:cs typeface="Arial" panose="020B0604020202020204" pitchFamily="34" charset="0"/>
              </a:rPr>
              <a:t>Beware – they always insist that the facilitators join the fun and be bounced as well.</a:t>
            </a:r>
          </a:p>
          <a:p>
            <a:r>
              <a:rPr lang="en-AU"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DD8C39-D428-F04E-A627-1007CBF3F530}" type="slidenum">
              <a:rPr lang="en-US" smtClean="0"/>
              <a:t>4</a:t>
            </a:fld>
            <a:endParaRPr lang="en-US"/>
          </a:p>
        </p:txBody>
      </p:sp>
    </p:spTree>
    <p:extLst>
      <p:ext uri="{BB962C8B-B14F-4D97-AF65-F5344CB8AC3E}">
        <p14:creationId xmlns:p14="http://schemas.microsoft.com/office/powerpoint/2010/main" val="378003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6AD892-B9A4-A342-88ED-63B17F685067}" type="slidenum">
              <a:rPr lang="en-AU"/>
              <a:pPr>
                <a:defRPr/>
              </a:pPr>
              <a:t>5</a:t>
            </a:fld>
            <a:endParaRPr lang="en-AU"/>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96F67FBE-6E26-ED4F-8BBB-385D3259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65026EC8-A83F-9447-AB3E-E70CFAA2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8FB77B32-0A34-9A48-B382-19D6E474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ED79E07E-5B38-7B46-B23F-AB3749CC89C3}"/>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5E16B95F-FAFE-E541-A312-CBA44A0C87E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49F5E4F-714D-7041-AF1A-52343A9C4657}"/>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DA5211AF-7A31-E547-A189-A71154702D0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95E8729-2F9A-3347-BD1F-1C204E50919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3B3F370-2DF3-154E-A2FC-0864B92CF24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6C5BB84-2573-BE46-BCF5-07DCD53D9564}"/>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D42DB2D-1EE0-3941-BD51-96FA4F7B880A}"/>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4C0A58D-8914-B44A-BF5A-EFCF8261B383}"/>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47F36E0-CC1F-194F-8155-B081A3182F46}"/>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8341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B93546F6-8C78-A743-9EB2-4412CD019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0679" y="6072815"/>
            <a:ext cx="1535113" cy="7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9110" y="245477"/>
            <a:ext cx="7793256" cy="635633"/>
          </a:xfrm>
        </p:spPr>
        <p:txBody>
          <a:bodyPr/>
          <a:lstStyle>
            <a:lvl1pPr algn="ct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17">
            <a:extLst>
              <a:ext uri="{FF2B5EF4-FFF2-40B4-BE49-F238E27FC236}">
                <a16:creationId xmlns:a16="http://schemas.microsoft.com/office/drawing/2014/main" id="{2B5A2E2D-BA51-B44C-BB81-4ABF0203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582" y="6125582"/>
            <a:ext cx="1317417" cy="6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E89E6D13-1CCE-4B4C-9284-A32FED3860BE}"/>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extBox 14">
            <a:extLst>
              <a:ext uri="{FF2B5EF4-FFF2-40B4-BE49-F238E27FC236}">
                <a16:creationId xmlns:a16="http://schemas.microsoft.com/office/drawing/2014/main" id="{FA2B5B27-C960-DE46-B61E-8E9B4A099040}"/>
              </a:ext>
            </a:extLst>
          </p:cNvPr>
          <p:cNvSpPr txBox="1"/>
          <p:nvPr/>
        </p:nvSpPr>
        <p:spPr>
          <a:xfrm>
            <a:off x="874643" y="6619461"/>
            <a:ext cx="5307496" cy="215444"/>
          </a:xfrm>
          <a:prstGeom prst="rect">
            <a:avLst/>
          </a:prstGeom>
          <a:noFill/>
        </p:spPr>
        <p:txBody>
          <a:bodyPr wrap="square" rtlCol="0">
            <a:spAutoFit/>
          </a:bodyPr>
          <a:lstStyle/>
          <a:p>
            <a:r>
              <a:rPr lang="en-US" sz="800" i="1" dirty="0"/>
              <a:t>Intellectual property of E Pittaway and L. Bartolomei; Reuse is permitted with author attribution </a:t>
            </a:r>
          </a:p>
        </p:txBody>
      </p:sp>
    </p:spTree>
    <p:extLst>
      <p:ext uri="{BB962C8B-B14F-4D97-AF65-F5344CB8AC3E}">
        <p14:creationId xmlns:p14="http://schemas.microsoft.com/office/powerpoint/2010/main" val="30995861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60270490-D245-D04F-A5AC-106D32B7162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6DEF876-2B3A-5949-9F0A-8E1580B5FE4E}"/>
              </a:ext>
            </a:extLst>
          </p:cNvPr>
          <p:cNvSpPr>
            <a:spLocks noGrp="1" noChangeArrowheads="1"/>
          </p:cNvSpPr>
          <p:nvPr>
            <p:ph type="body" idx="1"/>
          </p:nvPr>
        </p:nvSpPr>
        <p:spPr bwMode="auto">
          <a:xfrm>
            <a:off x="604768"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8BC8D1A9-3EDA-4048-A935-7C60FC0A90DB}" type="datetimeFigureOut">
              <a:rPr lang="en-US"/>
              <a:pPr>
                <a:defRPr/>
              </a:pPr>
              <a:t>7/12/2024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53D0BDAD-A836-7D4C-B8AA-A8E4E29B348E}" type="slidenum">
              <a:rPr lang="en-US"/>
              <a:pPr>
                <a:defRPr/>
              </a:pPr>
              <a:t>‹#›</a:t>
            </a:fld>
            <a:endParaRPr lang="en-US"/>
          </a:p>
        </p:txBody>
      </p:sp>
      <p:sp>
        <p:nvSpPr>
          <p:cNvPr id="7" name="Rectangle 15">
            <a:extLst>
              <a:ext uri="{FF2B5EF4-FFF2-40B4-BE49-F238E27FC236}">
                <a16:creationId xmlns:a16="http://schemas.microsoft.com/office/drawing/2014/main" id="{FA59469F-AE0A-4A4C-B2C4-94C503318C24}"/>
              </a:ext>
            </a:extLst>
          </p:cNvPr>
          <p:cNvSpPr>
            <a:spLocks noChangeArrowheads="1"/>
          </p:cNvSpPr>
          <p:nvPr userDrawn="1"/>
        </p:nvSpPr>
        <p:spPr bwMode="auto">
          <a:xfrm>
            <a:off x="323850" y="333375"/>
            <a:ext cx="8389938" cy="6192838"/>
          </a:xfrm>
          <a:prstGeom prst="rect">
            <a:avLst/>
          </a:prstGeom>
          <a:noFill/>
          <a:ln w="57150">
            <a:solidFill>
              <a:srgbClr val="990099"/>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8" name="Picture 1">
            <a:extLst>
              <a:ext uri="{FF2B5EF4-FFF2-40B4-BE49-F238E27FC236}">
                <a16:creationId xmlns:a16="http://schemas.microsoft.com/office/drawing/2014/main" id="{3BF663C0-EA83-734F-84B8-7E31CBFD4A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9263" y="393700"/>
            <a:ext cx="1955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440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fontAlgn="base" hangingPunct="1">
        <a:spcBef>
          <a:spcPct val="0"/>
        </a:spcBef>
        <a:spcAft>
          <a:spcPct val="0"/>
        </a:spcAft>
        <a:defRPr sz="3600" kern="12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Trebuchet MS" panose="020B0703020202090204" pitchFamily="34" charset="0"/>
        </a:defRPr>
      </a:lvl2pPr>
      <a:lvl3pPr algn="l" defTabSz="457200" rtl="0" eaLnBrk="1" fontAlgn="base" hangingPunct="1">
        <a:spcBef>
          <a:spcPct val="0"/>
        </a:spcBef>
        <a:spcAft>
          <a:spcPct val="0"/>
        </a:spcAft>
        <a:defRPr sz="3600">
          <a:solidFill>
            <a:schemeClr val="tx1"/>
          </a:solidFill>
          <a:latin typeface="Trebuchet MS" panose="020B0703020202090204" pitchFamily="34" charset="0"/>
        </a:defRPr>
      </a:lvl3pPr>
      <a:lvl4pPr algn="l" defTabSz="457200" rtl="0" eaLnBrk="1" fontAlgn="base" hangingPunct="1">
        <a:spcBef>
          <a:spcPct val="0"/>
        </a:spcBef>
        <a:spcAft>
          <a:spcPct val="0"/>
        </a:spcAft>
        <a:defRPr sz="3600">
          <a:solidFill>
            <a:schemeClr val="tx1"/>
          </a:solidFill>
          <a:latin typeface="Trebuchet MS" panose="020B0703020202090204" pitchFamily="34" charset="0"/>
        </a:defRPr>
      </a:lvl4pPr>
      <a:lvl5pPr algn="l" defTabSz="457200" rtl="0" eaLnBrk="1" fontAlgn="base" hangingPunct="1">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7C0F0CDC-2CD2-6240-AC32-47F009B69702}"/>
              </a:ext>
            </a:extLst>
          </p:cNvPr>
          <p:cNvSpPr>
            <a:spLocks noGrp="1" noChangeArrowheads="1"/>
          </p:cNvSpPr>
          <p:nvPr>
            <p:ph type="ctrTitle"/>
          </p:nvPr>
        </p:nvSpPr>
        <p:spPr bwMode="auto">
          <a:xfrm>
            <a:off x="2678085" y="2261895"/>
            <a:ext cx="4889178"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600" b="1" dirty="0">
                <a:solidFill>
                  <a:srgbClr val="7030A0"/>
                </a:solidFill>
                <a:ea typeface="Times New Roman" charset="0"/>
              </a:rPr>
              <a:t>COMMUNITY CONSULTATIONS USING RECIPROCAL RESEARCH: </a:t>
            </a:r>
            <a:br>
              <a:rPr lang="en-AU" sz="3600" b="1" dirty="0">
                <a:solidFill>
                  <a:srgbClr val="7030A0"/>
                </a:solidFill>
                <a:ea typeface="Times New Roman" charset="0"/>
              </a:rPr>
            </a:br>
            <a:r>
              <a:rPr lang="en-AU" sz="3200" b="1" dirty="0">
                <a:solidFill>
                  <a:srgbClr val="7030A0"/>
                </a:solidFill>
                <a:ea typeface="Times New Roman" charset="0"/>
              </a:rPr>
              <a:t>Session 7: </a:t>
            </a:r>
          </a:p>
          <a:p>
            <a:pPr algn="ctr">
              <a:defRPr/>
            </a:pPr>
            <a:r>
              <a:rPr lang="en-AU" sz="3200" b="1" dirty="0">
                <a:solidFill>
                  <a:schemeClr val="accent2">
                    <a:lumMod val="50000"/>
                  </a:schemeClr>
                </a:solidFill>
                <a:ea typeface="Times New Roman" charset="0"/>
              </a:rPr>
              <a:t>Evaluation and Celebration</a:t>
            </a:r>
          </a:p>
          <a:p>
            <a:pPr algn="ctr">
              <a:defRPr/>
            </a:pPr>
            <a:endParaRPr lang="en-AU" sz="3200" b="1" dirty="0">
              <a:solidFill>
                <a:srgbClr val="006600"/>
              </a:solidFill>
              <a:effectLst>
                <a:outerShdw blurRad="38100" dist="38100" dir="2700000" algn="tl">
                  <a:srgbClr val="DDDDDD"/>
                </a:outerShdw>
              </a:effectLst>
              <a:ea typeface="Times New Roman" charset="0"/>
            </a:endParaRPr>
          </a:p>
        </p:txBody>
      </p:sp>
    </p:spTree>
    <p:extLst>
      <p:ext uri="{BB962C8B-B14F-4D97-AF65-F5344CB8AC3E}">
        <p14:creationId xmlns:p14="http://schemas.microsoft.com/office/powerpoint/2010/main" val="200388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2523613" y="2172965"/>
            <a:ext cx="608063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en-AU" sz="3200" b="1" dirty="0">
              <a:solidFill>
                <a:srgbClr val="006600"/>
              </a:solidFill>
              <a:effectLst>
                <a:outerShdw blurRad="38100" dist="38100" dir="2700000" algn="tl">
                  <a:srgbClr val="DDDDDD"/>
                </a:outerShdw>
              </a:effectLst>
              <a:latin typeface="Arial" panose="020B0604020202020204" pitchFamily="34" charset="0"/>
              <a:cs typeface="Arial" panose="020B0604020202020204" pitchFamily="34" charset="0"/>
            </a:endParaRPr>
          </a:p>
          <a:p>
            <a:pPr algn="ctr">
              <a:defRPr/>
            </a:pPr>
            <a:r>
              <a:rPr lang="en-AU" sz="3200" b="1" dirty="0">
                <a:solidFill>
                  <a:srgbClr val="7030A0"/>
                </a:solidFill>
                <a:latin typeface="Arial" panose="020B0604020202020204" pitchFamily="34" charset="0"/>
                <a:cs typeface="Arial" panose="020B0604020202020204" pitchFamily="34" charset="0"/>
              </a:rPr>
              <a:t>Did participants find this course useful?</a:t>
            </a:r>
          </a:p>
          <a:p>
            <a:pPr algn="ctr">
              <a:defRPr/>
            </a:pPr>
            <a:endParaRPr lang="en-AU" sz="3200" b="1" dirty="0">
              <a:solidFill>
                <a:srgbClr val="7030A0"/>
              </a:solidFill>
              <a:latin typeface="Arial" panose="020B0604020202020204" pitchFamily="34" charset="0"/>
              <a:cs typeface="Arial" panose="020B0604020202020204" pitchFamily="34" charset="0"/>
            </a:endParaRPr>
          </a:p>
          <a:p>
            <a:pPr algn="ctr">
              <a:defRPr/>
            </a:pPr>
            <a:r>
              <a:rPr lang="en-AU" sz="3200" b="1" dirty="0">
                <a:solidFill>
                  <a:srgbClr val="7030A0"/>
                </a:solidFill>
                <a:latin typeface="Arial" panose="020B0604020202020204" pitchFamily="34" charset="0"/>
                <a:cs typeface="Arial" panose="020B0604020202020204" pitchFamily="34" charset="0"/>
              </a:rPr>
              <a:t>Has everyone agreed about how the information collected will be used?</a:t>
            </a:r>
          </a:p>
        </p:txBody>
      </p:sp>
      <p:pic>
        <p:nvPicPr>
          <p:cNvPr id="17411" name="Picture 5" descr="Meas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20938"/>
            <a:ext cx="183673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07711" y="791691"/>
            <a:ext cx="3439531" cy="707886"/>
          </a:xfrm>
          <a:prstGeom prst="rect">
            <a:avLst/>
          </a:prstGeom>
        </p:spPr>
        <p:txBody>
          <a:bodyPr wrap="none">
            <a:spAutoFit/>
          </a:bodyPr>
          <a:lstStyle/>
          <a:p>
            <a:pPr algn="ctr">
              <a:defRPr/>
            </a:pPr>
            <a:r>
              <a:rPr lang="en-AU" sz="4000" b="1" dirty="0">
                <a:solidFill>
                  <a:schemeClr val="accent2">
                    <a:lumMod val="50000"/>
                  </a:schemeClr>
                </a:solidFill>
                <a:effectLst>
                  <a:outerShdw blurRad="38100" dist="38100" dir="2700000" algn="tl">
                    <a:srgbClr val="DDDDDD"/>
                  </a:outerShdw>
                </a:effectLst>
                <a:latin typeface="Arial" panose="020B0604020202020204" pitchFamily="34" charset="0"/>
                <a:cs typeface="Arial" panose="020B0604020202020204" pitchFamily="34" charset="0"/>
              </a:rPr>
              <a:t>EVALUATION</a:t>
            </a:r>
          </a:p>
        </p:txBody>
      </p:sp>
    </p:spTree>
    <p:extLst>
      <p:ext uri="{BB962C8B-B14F-4D97-AF65-F5344CB8AC3E}">
        <p14:creationId xmlns:p14="http://schemas.microsoft.com/office/powerpoint/2010/main" val="414535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9750" y="3644900"/>
            <a:ext cx="612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US" sz="2400" b="1">
              <a:effectLst>
                <a:outerShdw blurRad="38100" dist="38100" dir="2700000" algn="tl">
                  <a:srgbClr val="DDDDDD"/>
                </a:outerShdw>
              </a:effectLst>
              <a:cs typeface="+mn-cs"/>
            </a:endParaRPr>
          </a:p>
        </p:txBody>
      </p:sp>
      <p:sp>
        <p:nvSpPr>
          <p:cNvPr id="19459" name="Rectangle 3"/>
          <p:cNvSpPr>
            <a:spLocks noChangeArrowheads="1"/>
          </p:cNvSpPr>
          <p:nvPr/>
        </p:nvSpPr>
        <p:spPr bwMode="auto">
          <a:xfrm>
            <a:off x="426316" y="5136921"/>
            <a:ext cx="79311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AU" sz="2800" b="1" dirty="0">
                <a:solidFill>
                  <a:srgbClr val="7030A0"/>
                </a:solidFill>
                <a:latin typeface="Calibri" panose="020F0502020204030204" pitchFamily="34" charset="0"/>
                <a:cs typeface="Calibri" panose="020F0502020204030204" pitchFamily="34" charset="0"/>
              </a:rPr>
              <a:t>AND: Has everyone agreed about how the information shared in this consultation will be used?</a:t>
            </a:r>
          </a:p>
        </p:txBody>
      </p:sp>
      <p:pic>
        <p:nvPicPr>
          <p:cNvPr id="17411" name="Picture 5" descr="Meas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5900"/>
            <a:ext cx="183673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52235" y="508507"/>
            <a:ext cx="3439531" cy="707886"/>
          </a:xfrm>
          <a:prstGeom prst="rect">
            <a:avLst/>
          </a:prstGeom>
        </p:spPr>
        <p:txBody>
          <a:bodyPr wrap="none">
            <a:spAutoFit/>
          </a:bodyPr>
          <a:lstStyle/>
          <a:p>
            <a:pPr algn="ctr">
              <a:defRPr/>
            </a:pPr>
            <a:r>
              <a:rPr lang="en-AU" sz="4000" b="1" dirty="0">
                <a:solidFill>
                  <a:schemeClr val="accent2">
                    <a:lumMod val="50000"/>
                  </a:schemeClr>
                </a:solidFill>
                <a:latin typeface="Arial" panose="020B0604020202020204" pitchFamily="34" charset="0"/>
                <a:cs typeface="Arial" panose="020B0604020202020204" pitchFamily="34" charset="0"/>
              </a:rPr>
              <a:t>EVALUATION</a:t>
            </a:r>
          </a:p>
        </p:txBody>
      </p:sp>
      <p:sp>
        <p:nvSpPr>
          <p:cNvPr id="7" name="TextBox 4">
            <a:extLst>
              <a:ext uri="{FF2B5EF4-FFF2-40B4-BE49-F238E27FC236}">
                <a16:creationId xmlns:a16="http://schemas.microsoft.com/office/drawing/2014/main" id="{AE121821-E64D-A749-A4B5-D2AD6FE0ACB3}"/>
              </a:ext>
            </a:extLst>
          </p:cNvPr>
          <p:cNvSpPr txBox="1">
            <a:spLocks noChangeArrowheads="1"/>
          </p:cNvSpPr>
          <p:nvPr/>
        </p:nvSpPr>
        <p:spPr bwMode="auto">
          <a:xfrm>
            <a:off x="2534633" y="1244025"/>
            <a:ext cx="633227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spcAft>
                <a:spcPts val="1200"/>
              </a:spcAft>
              <a:buClrTx/>
              <a:buSzTx/>
              <a:buFontTx/>
              <a:buNone/>
            </a:pPr>
            <a:r>
              <a:rPr lang="en-AU" altLang="en-US" sz="2800" b="1" dirty="0">
                <a:solidFill>
                  <a:schemeClr val="accent1"/>
                </a:solidFill>
                <a:latin typeface="Arial" panose="020B0604020202020204" pitchFamily="34" charset="0"/>
                <a:cs typeface="Arial" panose="020B0604020202020204" pitchFamily="34" charset="0"/>
              </a:rPr>
              <a:t>In this consultation, </a:t>
            </a:r>
          </a:p>
          <a:p>
            <a:pPr marL="457200" indent="-457200">
              <a:spcBef>
                <a:spcPct val="0"/>
              </a:spcBef>
              <a:spcAft>
                <a:spcPts val="1200"/>
              </a:spcAft>
              <a:buClrTx/>
              <a:buSzTx/>
              <a:buFont typeface="Wingdings" pitchFamily="2" charset="2"/>
              <a:buChar char="Ø"/>
            </a:pPr>
            <a:r>
              <a:rPr lang="en-AU" altLang="en-US" sz="2800" b="1" dirty="0">
                <a:solidFill>
                  <a:schemeClr val="accent1"/>
                </a:solidFill>
                <a:latin typeface="Arial" panose="020B0604020202020204" pitchFamily="34" charset="0"/>
                <a:cs typeface="Arial" panose="020B0604020202020204" pitchFamily="34" charset="0"/>
              </a:rPr>
              <a:t>What was most useful? and why?</a:t>
            </a:r>
          </a:p>
          <a:p>
            <a:pPr marL="457200" indent="-457200">
              <a:spcBef>
                <a:spcPct val="0"/>
              </a:spcBef>
              <a:spcAft>
                <a:spcPts val="1200"/>
              </a:spcAft>
              <a:buClrTx/>
              <a:buSzTx/>
              <a:buFont typeface="Wingdings" pitchFamily="2" charset="2"/>
              <a:buChar char="Ø"/>
            </a:pPr>
            <a:r>
              <a:rPr lang="en-AU" altLang="en-US" sz="2800" b="1" dirty="0">
                <a:solidFill>
                  <a:schemeClr val="accent1"/>
                </a:solidFill>
                <a:latin typeface="Arial" panose="020B0604020202020204" pitchFamily="34" charset="0"/>
                <a:cs typeface="Arial" panose="020B0604020202020204" pitchFamily="34" charset="0"/>
              </a:rPr>
              <a:t>What was least useful? and why?</a:t>
            </a:r>
          </a:p>
          <a:p>
            <a:pPr marL="457200" indent="-457200">
              <a:spcBef>
                <a:spcPct val="0"/>
              </a:spcBef>
              <a:spcAft>
                <a:spcPts val="1200"/>
              </a:spcAft>
              <a:buClrTx/>
              <a:buSzTx/>
              <a:buFont typeface="Wingdings" pitchFamily="2" charset="2"/>
              <a:buChar char="Ø"/>
            </a:pPr>
            <a:r>
              <a:rPr lang="en-AU" altLang="en-US" sz="2800" b="1" dirty="0">
                <a:solidFill>
                  <a:schemeClr val="accent1"/>
                </a:solidFill>
                <a:latin typeface="Arial" panose="020B0604020202020204" pitchFamily="34" charset="0"/>
                <a:cs typeface="Arial" panose="020B0604020202020204" pitchFamily="34" charset="0"/>
              </a:rPr>
              <a:t>What other issues would you have liked to discuss?</a:t>
            </a:r>
          </a:p>
          <a:p>
            <a:pPr marL="457200" indent="-457200">
              <a:spcBef>
                <a:spcPct val="0"/>
              </a:spcBef>
              <a:spcAft>
                <a:spcPts val="1200"/>
              </a:spcAft>
              <a:buClrTx/>
              <a:buSzTx/>
              <a:buFont typeface="Wingdings" pitchFamily="2" charset="2"/>
              <a:buChar char="Ø"/>
            </a:pPr>
            <a:r>
              <a:rPr lang="en-AU" altLang="en-US" sz="2800" b="1" dirty="0">
                <a:solidFill>
                  <a:schemeClr val="accent1"/>
                </a:solidFill>
                <a:latin typeface="Arial" panose="020B0604020202020204" pitchFamily="34" charset="0"/>
                <a:cs typeface="Arial" panose="020B0604020202020204" pitchFamily="34" charset="0"/>
              </a:rPr>
              <a:t>Ideas for future training needs?</a:t>
            </a:r>
            <a:endParaRPr lang="en-AU" alt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74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twork net"/>
          <p:cNvPicPr/>
          <p:nvPr/>
        </p:nvPicPr>
        <p:blipFill>
          <a:blip r:embed="rId3">
            <a:extLst>
              <a:ext uri="{28A0092B-C50C-407E-A947-70E740481C1C}">
                <a14:useLocalDpi xmlns:a14="http://schemas.microsoft.com/office/drawing/2010/main" val="0"/>
              </a:ext>
            </a:extLst>
          </a:blip>
          <a:stretch>
            <a:fillRect/>
          </a:stretch>
        </p:blipFill>
        <p:spPr bwMode="auto">
          <a:xfrm>
            <a:off x="1963119" y="2186492"/>
            <a:ext cx="5217762" cy="3883196"/>
          </a:xfrm>
          <a:prstGeom prst="rect">
            <a:avLst/>
          </a:prstGeom>
        </p:spPr>
      </p:pic>
      <p:sp>
        <p:nvSpPr>
          <p:cNvPr id="5" name="Rectangle 4"/>
          <p:cNvSpPr/>
          <p:nvPr/>
        </p:nvSpPr>
        <p:spPr>
          <a:xfrm>
            <a:off x="3184567" y="258285"/>
            <a:ext cx="2438488" cy="584775"/>
          </a:xfrm>
          <a:prstGeom prst="rect">
            <a:avLst/>
          </a:prstGeom>
        </p:spPr>
        <p:txBody>
          <a:bodyPr wrap="none">
            <a:spAutoFit/>
          </a:bodyPr>
          <a:lstStyle/>
          <a:p>
            <a:r>
              <a:rPr lang="en-US" sz="3200" b="1" dirty="0">
                <a:solidFill>
                  <a:schemeClr val="accent2">
                    <a:lumMod val="50000"/>
                  </a:schemeClr>
                </a:solidFill>
                <a:latin typeface="Arial" panose="020B0604020202020204" pitchFamily="34" charset="0"/>
                <a:cs typeface="Arial" panose="020B0604020202020204" pitchFamily="34" charset="0"/>
              </a:rPr>
              <a:t>Celebration</a:t>
            </a:r>
            <a:endParaRPr lang="en-AU" sz="3200" dirty="0">
              <a:solidFill>
                <a:schemeClr val="accent2">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898901" y="880700"/>
            <a:ext cx="7926443" cy="954107"/>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After all the hard work it is important to finish with a celebration with the participants.</a:t>
            </a:r>
          </a:p>
        </p:txBody>
      </p:sp>
    </p:spTree>
    <p:extLst>
      <p:ext uri="{BB962C8B-B14F-4D97-AF65-F5344CB8AC3E}">
        <p14:creationId xmlns:p14="http://schemas.microsoft.com/office/powerpoint/2010/main" val="272799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Light_hea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129" y="3193120"/>
            <a:ext cx="4275093" cy="33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658857" y="353435"/>
            <a:ext cx="802794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200" b="1" dirty="0">
                <a:solidFill>
                  <a:schemeClr val="accent2">
                    <a:lumMod val="50000"/>
                  </a:schemeClr>
                </a:solidFill>
                <a:latin typeface="Arial" panose="020B0604020202020204" pitchFamily="34" charset="0"/>
                <a:cs typeface="Arial" panose="020B0604020202020204" pitchFamily="34" charset="0"/>
              </a:rPr>
              <a:t>Congratulations on finishing the course</a:t>
            </a:r>
          </a:p>
          <a:p>
            <a:pPr algn="ctr">
              <a:spcBef>
                <a:spcPct val="50000"/>
              </a:spcBef>
              <a:defRPr/>
            </a:pPr>
            <a:r>
              <a:rPr lang="en-US" sz="3200" b="1" dirty="0">
                <a:solidFill>
                  <a:srgbClr val="7030A0"/>
                </a:solidFill>
                <a:latin typeface="Arial" panose="020B0604020202020204" pitchFamily="34" charset="0"/>
                <a:cs typeface="Arial" panose="020B0604020202020204" pitchFamily="34" charset="0"/>
              </a:rPr>
              <a:t>Good Luck when you use the materials yourselves.</a:t>
            </a:r>
          </a:p>
          <a:p>
            <a:pPr algn="ctr">
              <a:spcBef>
                <a:spcPct val="50000"/>
              </a:spcBef>
              <a:defRPr/>
            </a:pP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547689"/>
      </p:ext>
    </p:extLst>
  </p:cSld>
  <p:clrMapOvr>
    <a:masterClrMapping/>
  </p:clrMapOvr>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GCR project training theme </Template>
  <TotalTime>66</TotalTime>
  <Words>497</Words>
  <Application>Microsoft Office PowerPoint</Application>
  <PresentationFormat>On-screen Show (4:3)</PresentationFormat>
  <Paragraphs>60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Times New Roman</vt:lpstr>
      <vt:lpstr>Trebuchet MS</vt:lpstr>
      <vt:lpstr>Wingdings</vt:lpstr>
      <vt:lpstr>Wingdings 3</vt:lpstr>
      <vt:lpstr>GCR project training theme </vt:lpstr>
      <vt:lpstr>COMMUNITY CONSULTATIONS USING RECIPROCAL RESEARCH:  Session 7:  Evaluation and Celebration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Pittaway</dc:creator>
  <cp:lastModifiedBy>Eileen Pittaway</cp:lastModifiedBy>
  <cp:revision>11</cp:revision>
  <dcterms:created xsi:type="dcterms:W3CDTF">2012-04-23T05:13:25Z</dcterms:created>
  <dcterms:modified xsi:type="dcterms:W3CDTF">2024-07-12T07:12:34Z</dcterms:modified>
</cp:coreProperties>
</file>