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9"/>
  </p:notesMasterIdLst>
  <p:handoutMasterIdLst>
    <p:handoutMasterId r:id="rId10"/>
  </p:handoutMasterIdLst>
  <p:sldIdLst>
    <p:sldId id="271" r:id="rId2"/>
    <p:sldId id="276" r:id="rId3"/>
    <p:sldId id="275" r:id="rId4"/>
    <p:sldId id="272" r:id="rId5"/>
    <p:sldId id="277" r:id="rId6"/>
    <p:sldId id="273" r:id="rId7"/>
    <p:sldId id="274" r:id="rId8"/>
  </p:sldIdLst>
  <p:sldSz cx="9144000" cy="6858000" type="screen4x3"/>
  <p:notesSz cx="7102475" cy="9388475"/>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6"/>
    <p:restoredTop sz="94681"/>
  </p:normalViewPr>
  <p:slideViewPr>
    <p:cSldViewPr>
      <p:cViewPr varScale="1">
        <p:scale>
          <a:sx n="65" d="100"/>
          <a:sy n="65" d="100"/>
        </p:scale>
        <p:origin x="15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48" y="6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2B6BCF1-0D32-7945-B907-A40DB20575A5}"/>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32771" name="Rectangle 3">
            <a:extLst>
              <a:ext uri="{FF2B5EF4-FFF2-40B4-BE49-F238E27FC236}">
                <a16:creationId xmlns:a16="http://schemas.microsoft.com/office/drawing/2014/main" id="{5D900449-2D80-D747-B239-3C5895D37C0E}"/>
              </a:ext>
            </a:extLst>
          </p:cNvPr>
          <p:cNvSpPr>
            <a:spLocks noGrp="1" noChangeArrowheads="1"/>
          </p:cNvSpPr>
          <p:nvPr>
            <p:ph type="dt" sz="quarter"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32772" name="Rectangle 4">
            <a:extLst>
              <a:ext uri="{FF2B5EF4-FFF2-40B4-BE49-F238E27FC236}">
                <a16:creationId xmlns:a16="http://schemas.microsoft.com/office/drawing/2014/main" id="{D93E7E25-4B4E-2942-8466-FBF839F1E50B}"/>
              </a:ext>
            </a:extLst>
          </p:cNvPr>
          <p:cNvSpPr>
            <a:spLocks noGrp="1" noChangeArrowheads="1"/>
          </p:cNvSpPr>
          <p:nvPr>
            <p:ph type="ftr" sz="quarter" idx="2"/>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32773" name="Rectangle 5">
            <a:extLst>
              <a:ext uri="{FF2B5EF4-FFF2-40B4-BE49-F238E27FC236}">
                <a16:creationId xmlns:a16="http://schemas.microsoft.com/office/drawing/2014/main" id="{18E05DDC-6BBD-D84C-B4E5-9116C5567FB6}"/>
              </a:ext>
            </a:extLst>
          </p:cNvPr>
          <p:cNvSpPr>
            <a:spLocks noGrp="1" noChangeArrowheads="1"/>
          </p:cNvSpPr>
          <p:nvPr>
            <p:ph type="sldNum" sz="quarter" idx="3"/>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2B2D2AB7-65FD-F742-91C5-7A93D231C76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4B1342C-2B6F-BF4C-9A5B-44A94F8201D9}"/>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4229" tIns="47114" rIns="94229" bIns="47114" numCol="1" anchor="t" anchorCtr="0" compatLnSpc="1">
            <a:prstTxWarp prst="textNoShape">
              <a:avLst/>
            </a:prstTxWarp>
          </a:bodyPr>
          <a:lstStyle>
            <a:lvl1pPr defTabSz="942975" eaLnBrk="1" hangingPunct="1">
              <a:defRPr sz="1200">
                <a:latin typeface="Arial" charset="0"/>
                <a:ea typeface="ＭＳ Ｐゴシック" charset="0"/>
              </a:defRPr>
            </a:lvl1pPr>
          </a:lstStyle>
          <a:p>
            <a:pPr>
              <a:defRPr/>
            </a:pPr>
            <a:endParaRPr lang="en-AU"/>
          </a:p>
        </p:txBody>
      </p:sp>
      <p:sp>
        <p:nvSpPr>
          <p:cNvPr id="6147" name="Rectangle 3">
            <a:extLst>
              <a:ext uri="{FF2B5EF4-FFF2-40B4-BE49-F238E27FC236}">
                <a16:creationId xmlns:a16="http://schemas.microsoft.com/office/drawing/2014/main" id="{A820F3FB-654E-2346-A7D3-02A577A896C4}"/>
              </a:ext>
            </a:extLst>
          </p:cNvPr>
          <p:cNvSpPr>
            <a:spLocks noGrp="1" noChangeArrowheads="1"/>
          </p:cNvSpPr>
          <p:nvPr>
            <p:ph type="dt"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4229" tIns="47114" rIns="94229" bIns="47114" numCol="1" anchor="t" anchorCtr="0" compatLnSpc="1">
            <a:prstTxWarp prst="textNoShape">
              <a:avLst/>
            </a:prstTxWarp>
          </a:bodyPr>
          <a:lstStyle>
            <a:lvl1pPr algn="r" defTabSz="942975" eaLnBrk="1" hangingPunct="1">
              <a:defRPr sz="1200">
                <a:latin typeface="Arial" charset="0"/>
                <a:ea typeface="ＭＳ Ｐゴシック" charset="0"/>
              </a:defRPr>
            </a:lvl1pPr>
          </a:lstStyle>
          <a:p>
            <a:pPr>
              <a:defRPr/>
            </a:pPr>
            <a:endParaRPr lang="en-AU"/>
          </a:p>
        </p:txBody>
      </p:sp>
      <p:sp>
        <p:nvSpPr>
          <p:cNvPr id="6148" name="Rectangle 4">
            <a:extLst>
              <a:ext uri="{FF2B5EF4-FFF2-40B4-BE49-F238E27FC236}">
                <a16:creationId xmlns:a16="http://schemas.microsoft.com/office/drawing/2014/main" id="{5389B525-D47D-1048-BA59-89772A1AEB9D}"/>
              </a:ext>
            </a:extLst>
          </p:cNvPr>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9E562EF6-8FAA-B541-A050-E8F3F7E7B550}"/>
              </a:ext>
            </a:extLst>
          </p:cNvPr>
          <p:cNvSpPr>
            <a:spLocks noGrp="1" noChangeArrowheads="1"/>
          </p:cNvSpPr>
          <p:nvPr>
            <p:ph type="body" sz="quarter" idx="3"/>
          </p:nvPr>
        </p:nvSpPr>
        <p:spPr bwMode="auto">
          <a:xfrm>
            <a:off x="709613" y="4459288"/>
            <a:ext cx="56832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4229" tIns="47114" rIns="94229" bIns="47114"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a:extLst>
              <a:ext uri="{FF2B5EF4-FFF2-40B4-BE49-F238E27FC236}">
                <a16:creationId xmlns:a16="http://schemas.microsoft.com/office/drawing/2014/main" id="{2B4DC019-315E-174D-9590-D7777B7BD771}"/>
              </a:ext>
            </a:extLst>
          </p:cNvPr>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4229" tIns="47114" rIns="94229" bIns="47114" numCol="1" anchor="b" anchorCtr="0" compatLnSpc="1">
            <a:prstTxWarp prst="textNoShape">
              <a:avLst/>
            </a:prstTxWarp>
          </a:bodyPr>
          <a:lstStyle>
            <a:lvl1pPr defTabSz="942975" eaLnBrk="1" hangingPunct="1">
              <a:defRPr sz="1200">
                <a:latin typeface="Arial" charset="0"/>
                <a:ea typeface="ＭＳ Ｐゴシック" charset="0"/>
              </a:defRPr>
            </a:lvl1pPr>
          </a:lstStyle>
          <a:p>
            <a:pPr>
              <a:defRPr/>
            </a:pPr>
            <a:endParaRPr lang="en-AU"/>
          </a:p>
        </p:txBody>
      </p:sp>
      <p:sp>
        <p:nvSpPr>
          <p:cNvPr id="6151" name="Rectangle 7">
            <a:extLst>
              <a:ext uri="{FF2B5EF4-FFF2-40B4-BE49-F238E27FC236}">
                <a16:creationId xmlns:a16="http://schemas.microsoft.com/office/drawing/2014/main" id="{5FDC01BB-6C6A-E94C-AECD-5099F4780606}"/>
              </a:ext>
            </a:extLst>
          </p:cNvPr>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4229" tIns="47114" rIns="94229" bIns="47114" numCol="1" anchor="b" anchorCtr="0" compatLnSpc="1">
            <a:prstTxWarp prst="textNoShape">
              <a:avLst/>
            </a:prstTxWarp>
          </a:bodyPr>
          <a:lstStyle>
            <a:lvl1pPr algn="r" defTabSz="942975" eaLnBrk="1" hangingPunct="1">
              <a:defRPr sz="1200">
                <a:ea typeface="MS PGothic" panose="020B0600070205080204" pitchFamily="34" charset="-128"/>
              </a:defRPr>
            </a:lvl1pPr>
          </a:lstStyle>
          <a:p>
            <a:pPr>
              <a:defRPr/>
            </a:pPr>
            <a:fld id="{5DEA0055-9F62-D74D-A8D9-08504E2987B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1</a:t>
            </a:fld>
            <a:endParaRPr lang="en-AU" altLang="en-US"/>
          </a:p>
        </p:txBody>
      </p:sp>
    </p:spTree>
    <p:extLst>
      <p:ext uri="{BB962C8B-B14F-4D97-AF65-F5344CB8AC3E}">
        <p14:creationId xmlns:p14="http://schemas.microsoft.com/office/powerpoint/2010/main" val="69477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participants to give examples of the role of storytelling in their culture and community.</a:t>
            </a:r>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2</a:t>
            </a:fld>
            <a:endParaRPr lang="en-AU" altLang="en-US"/>
          </a:p>
        </p:txBody>
      </p:sp>
    </p:spTree>
    <p:extLst>
      <p:ext uri="{BB962C8B-B14F-4D97-AF65-F5344CB8AC3E}">
        <p14:creationId xmlns:p14="http://schemas.microsoft.com/office/powerpoint/2010/main" val="33557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Identify any other ways stories </a:t>
            </a:r>
            <a:r>
              <a:rPr lang="en-AU"/>
              <a:t>are told.</a:t>
            </a:r>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3</a:t>
            </a:fld>
            <a:endParaRPr lang="en-AU" altLang="en-US"/>
          </a:p>
        </p:txBody>
      </p:sp>
    </p:spTree>
    <p:extLst>
      <p:ext uri="{BB962C8B-B14F-4D97-AF65-F5344CB8AC3E}">
        <p14:creationId xmlns:p14="http://schemas.microsoft.com/office/powerpoint/2010/main" val="288157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 this back to the confidentiality discussion</a:t>
            </a:r>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4</a:t>
            </a:fld>
            <a:endParaRPr lang="en-AU" altLang="en-US"/>
          </a:p>
        </p:txBody>
      </p:sp>
    </p:spTree>
    <p:extLst>
      <p:ext uri="{BB962C8B-B14F-4D97-AF65-F5344CB8AC3E}">
        <p14:creationId xmlns:p14="http://schemas.microsoft.com/office/powerpoint/2010/main" val="90500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920F5F-A12B-AB4C-823C-8192160E8FC5}"/>
              </a:ext>
            </a:extLst>
          </p:cNvPr>
          <p:cNvSpPr>
            <a:spLocks noGrp="1" noChangeArrowheads="1"/>
          </p:cNvSpPr>
          <p:nvPr>
            <p:ph type="sldNum" sz="quarter" idx="5"/>
          </p:nvPr>
        </p:nvSpPr>
        <p:spPr/>
        <p:txBody>
          <a:bodyPr/>
          <a:lstStyle>
            <a:lvl1pPr defTabSz="942975" eaLnBrk="0" hangingPunct="0">
              <a:defRPr>
                <a:solidFill>
                  <a:schemeClr val="tx1"/>
                </a:solidFill>
                <a:latin typeface="Arial" panose="020B0604020202020204" pitchFamily="34" charset="0"/>
                <a:ea typeface="MS PGothic" panose="020B0600070205080204" pitchFamily="34" charset="-128"/>
              </a:defRPr>
            </a:lvl1pPr>
            <a:lvl2pPr marL="742950" indent="-285750" defTabSz="942975" eaLnBrk="0" hangingPunct="0">
              <a:defRPr>
                <a:solidFill>
                  <a:schemeClr val="tx1"/>
                </a:solidFill>
                <a:latin typeface="Arial" panose="020B0604020202020204" pitchFamily="34" charset="0"/>
                <a:ea typeface="MS PGothic" panose="020B0600070205080204" pitchFamily="34" charset="-128"/>
              </a:defRPr>
            </a:lvl2pPr>
            <a:lvl3pPr marL="1143000" indent="-228600" defTabSz="942975" eaLnBrk="0" hangingPunct="0">
              <a:defRPr>
                <a:solidFill>
                  <a:schemeClr val="tx1"/>
                </a:solidFill>
                <a:latin typeface="Arial" panose="020B0604020202020204" pitchFamily="34" charset="0"/>
                <a:ea typeface="MS PGothic" panose="020B0600070205080204" pitchFamily="34" charset="-128"/>
              </a:defRPr>
            </a:lvl3pPr>
            <a:lvl4pPr marL="1600200" indent="-228600" defTabSz="942975" eaLnBrk="0" hangingPunct="0">
              <a:defRPr>
                <a:solidFill>
                  <a:schemeClr val="tx1"/>
                </a:solidFill>
                <a:latin typeface="Arial" panose="020B0604020202020204" pitchFamily="34" charset="0"/>
                <a:ea typeface="MS PGothic" panose="020B0600070205080204" pitchFamily="34" charset="-128"/>
              </a:defRPr>
            </a:lvl4pPr>
            <a:lvl5pPr marL="2057400" indent="-228600" defTabSz="942975" eaLnBrk="0" hangingPunct="0">
              <a:defRPr>
                <a:solidFill>
                  <a:schemeClr val="tx1"/>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60EE6BDA-0A67-D844-82E5-1B19E436DB76}" type="slidenum">
              <a:rPr lang="en-AU" altLang="en-US" smtClean="0"/>
              <a:pPr eaLnBrk="1" hangingPunct="1">
                <a:defRPr/>
              </a:pPr>
              <a:t>5</a:t>
            </a:fld>
            <a:endParaRPr lang="en-AU" altLang="en-US"/>
          </a:p>
        </p:txBody>
      </p:sp>
      <p:sp>
        <p:nvSpPr>
          <p:cNvPr id="19458" name="Rectangle 2">
            <a:extLst>
              <a:ext uri="{FF2B5EF4-FFF2-40B4-BE49-F238E27FC236}">
                <a16:creationId xmlns:a16="http://schemas.microsoft.com/office/drawing/2014/main" id="{83B94631-4E18-4245-B550-3A5242C8025E}"/>
              </a:ext>
            </a:extLst>
          </p:cNvPr>
          <p:cNvSpPr>
            <a:spLocks noGrp="1" noRot="1" noChangeAspect="1" noChangeArrowheads="1" noTextEdit="1"/>
          </p:cNvSpPr>
          <p:nvPr>
            <p:ph type="sldImg"/>
          </p:nvPr>
        </p:nvSpPr>
        <p:spPr>
          <a:ln/>
          <a:extLst>
            <a:ext uri="{FAA26D3D-D897-4be2-8F04-BA451C77F1D7}"/>
          </a:extLst>
        </p:spPr>
      </p:sp>
      <p:sp>
        <p:nvSpPr>
          <p:cNvPr id="19459" name="Rectangle 3">
            <a:extLst>
              <a:ext uri="{FF2B5EF4-FFF2-40B4-BE49-F238E27FC236}">
                <a16:creationId xmlns:a16="http://schemas.microsoft.com/office/drawing/2014/main" id="{375D5C2D-7CD5-774A-A439-77117381C221}"/>
              </a:ext>
            </a:extLst>
          </p:cNvPr>
          <p:cNvSpPr>
            <a:spLocks noGrp="1" noChangeArrowheads="1"/>
          </p:cNvSpPr>
          <p:nvPr>
            <p:ph type="body" idx="1"/>
          </p:nvPr>
        </p:nvSpPr>
        <p:spPr/>
        <p:txBody>
          <a:bodyPr/>
          <a:lstStyle/>
          <a:p>
            <a:pPr eaLnBrk="1" hangingPunct="1">
              <a:defRPr/>
            </a:pPr>
            <a:r>
              <a:rPr lang="en-AU" sz="1000" b="1" dirty="0">
                <a:ea typeface="ＭＳ Ｐゴシック" charset="0"/>
              </a:rPr>
              <a:t>Activity</a:t>
            </a:r>
          </a:p>
          <a:p>
            <a:pPr eaLnBrk="1" hangingPunct="1">
              <a:defRPr/>
            </a:pPr>
            <a:r>
              <a:rPr lang="en-AU" sz="1000" dirty="0">
                <a:ea typeface="ＭＳ Ｐゴシック" charset="0"/>
              </a:rPr>
              <a:t>Involve the participants in the analysis as the stories are recorded</a:t>
            </a:r>
          </a:p>
          <a:p>
            <a:pPr eaLnBrk="1" hangingPunct="1">
              <a:defRPr/>
            </a:pPr>
            <a:r>
              <a:rPr lang="en-AU" sz="1000" dirty="0">
                <a:ea typeface="ＭＳ Ｐゴシック" charset="0"/>
              </a:rPr>
              <a:t>As you listen to the stories consider </a:t>
            </a:r>
          </a:p>
          <a:p>
            <a:pPr eaLnBrk="1" hangingPunct="1">
              <a:buFont typeface="Wingdings" charset="0"/>
              <a:buChar char="v"/>
              <a:defRPr/>
            </a:pPr>
            <a:endParaRPr lang="en-US" sz="1000" b="1" dirty="0">
              <a:solidFill>
                <a:srgbClr val="7030A0"/>
              </a:solidFill>
              <a:ea typeface="ＭＳ Ｐゴシック" charset="0"/>
            </a:endParaRPr>
          </a:p>
          <a:p>
            <a:pPr eaLnBrk="1" hangingPunct="1">
              <a:buFont typeface="Wingdings" charset="0"/>
              <a:buChar char="v"/>
              <a:defRPr/>
            </a:pPr>
            <a:r>
              <a:rPr lang="en-AU" sz="1000" b="1" dirty="0">
                <a:solidFill>
                  <a:srgbClr val="7030A0"/>
                </a:solidFill>
                <a:ea typeface="ＭＳ Ｐゴシック" charset="0"/>
              </a:rPr>
              <a:t>  </a:t>
            </a:r>
            <a:r>
              <a:rPr lang="en-AU" sz="1000" dirty="0">
                <a:solidFill>
                  <a:srgbClr val="7030A0"/>
                </a:solidFill>
                <a:ea typeface="ＭＳ Ｐゴシック" charset="0"/>
              </a:rPr>
              <a:t>Are there common themes in the stories?</a:t>
            </a:r>
          </a:p>
          <a:p>
            <a:pPr eaLnBrk="1" hangingPunct="1">
              <a:buFont typeface="Wingdings" charset="0"/>
              <a:buNone/>
              <a:defRPr/>
            </a:pPr>
            <a:endParaRPr lang="en-AU" sz="1000" dirty="0">
              <a:solidFill>
                <a:srgbClr val="7030A0"/>
              </a:solidFill>
              <a:ea typeface="ＭＳ Ｐゴシック" charset="0"/>
            </a:endParaRPr>
          </a:p>
          <a:p>
            <a:pPr eaLnBrk="1" hangingPunct="1">
              <a:buFont typeface="Wingdings" charset="0"/>
              <a:buChar char="v"/>
              <a:defRPr/>
            </a:pPr>
            <a:r>
              <a:rPr lang="en-US" sz="1000" dirty="0">
                <a:solidFill>
                  <a:srgbClr val="7030A0"/>
                </a:solidFill>
                <a:ea typeface="ＭＳ Ｐゴシック" charset="0"/>
              </a:rPr>
              <a:t>  What lessons can be learned from the stories?</a:t>
            </a:r>
          </a:p>
          <a:p>
            <a:pPr eaLnBrk="1" hangingPunct="1">
              <a:buFont typeface="Wingdings" charset="0"/>
              <a:buChar char="v"/>
              <a:defRPr/>
            </a:pPr>
            <a:endParaRPr lang="en-AU" sz="1000" dirty="0">
              <a:solidFill>
                <a:srgbClr val="7030A0"/>
              </a:solidFill>
              <a:ea typeface="ＭＳ Ｐゴシック" charset="0"/>
            </a:endParaRPr>
          </a:p>
          <a:p>
            <a:pPr eaLnBrk="1" hangingPunct="1">
              <a:buFont typeface="Wingdings" charset="0"/>
              <a:buChar char="v"/>
              <a:defRPr/>
            </a:pPr>
            <a:r>
              <a:rPr lang="en-US" sz="1000" dirty="0">
                <a:solidFill>
                  <a:srgbClr val="7030A0"/>
                </a:solidFill>
                <a:ea typeface="ＭＳ Ｐゴシック" charset="0"/>
              </a:rPr>
              <a:t>  What are the problems which need to be addressed?</a:t>
            </a:r>
            <a:endParaRPr lang="en-AU" sz="1000" dirty="0">
              <a:ea typeface="ＭＳ Ｐゴシック" charset="0"/>
            </a:endParaRPr>
          </a:p>
          <a:p>
            <a:pPr eaLnBrk="1" hangingPunct="1">
              <a:defRPr/>
            </a:pPr>
            <a:endParaRPr lang="en-AU" sz="1000" dirty="0">
              <a:ea typeface="ＭＳ Ｐゴシック" charset="0"/>
            </a:endParaRPr>
          </a:p>
          <a:p>
            <a:pPr eaLnBrk="1" hangingPunct="1">
              <a:defRPr/>
            </a:pPr>
            <a:r>
              <a:rPr lang="en-AU" sz="1000" dirty="0">
                <a:ea typeface="ＭＳ Ｐゴシック" charset="0"/>
              </a:rPr>
              <a:t>Use these questions as triggers for discussion</a:t>
            </a:r>
          </a:p>
          <a:p>
            <a:pPr eaLnBrk="1" hangingPunct="1">
              <a:defRPr/>
            </a:pPr>
            <a:r>
              <a:rPr lang="en-AU" sz="1000" dirty="0">
                <a:ea typeface="ＭＳ Ｐゴシック" charset="0"/>
              </a:rPr>
              <a:t>As the stories are told, make a list of all of the concerns which have been tabled</a:t>
            </a:r>
          </a:p>
          <a:p>
            <a:pPr eaLnBrk="1" hangingPunct="1">
              <a:defRPr/>
            </a:pPr>
            <a:r>
              <a:rPr lang="en-AU" sz="1000" dirty="0">
                <a:ea typeface="ＭＳ Ｐゴシック" charset="0"/>
              </a:rPr>
              <a:t>Record this on a flip chart</a:t>
            </a:r>
          </a:p>
          <a:p>
            <a:pPr eaLnBrk="1" hangingPunct="1">
              <a:defRPr/>
            </a:pPr>
            <a:r>
              <a:rPr lang="en-AU" sz="1000" dirty="0">
                <a:ea typeface="ＭＳ Ｐゴシック" charset="0"/>
              </a:rPr>
              <a:t>Turn the list into a report for the participants.  If possible have this translated into the appropriate languages.</a:t>
            </a:r>
          </a:p>
          <a:p>
            <a:pPr eaLnBrk="1" hangingPunct="1">
              <a:defRPr/>
            </a:pPr>
            <a:r>
              <a:rPr lang="en-AU" sz="1000" dirty="0">
                <a:ea typeface="ＭＳ Ｐゴシック" charset="0"/>
              </a:rPr>
              <a:t>This list can be part of a presentation they might make to service providers in the future, or the basis for a report about how their community is coping.</a:t>
            </a:r>
          </a:p>
          <a:p>
            <a:pPr eaLnBrk="1" hangingPunct="1">
              <a:spcBef>
                <a:spcPts val="600"/>
              </a:spcBef>
              <a:defRPr/>
            </a:pPr>
            <a:r>
              <a:rPr lang="en-AU" sz="1000" dirty="0">
                <a:ea typeface="ＭＳ Ｐゴシック" charset="0"/>
              </a:rPr>
              <a:t>At the end of the session ask participants to stand and hold hands. Affirm the strength of the people in the group to care for their community and to care for themselves while doing so.</a:t>
            </a:r>
          </a:p>
          <a:p>
            <a:pPr eaLnBrk="1" hangingPunct="1">
              <a:spcBef>
                <a:spcPts val="600"/>
              </a:spcBef>
              <a:defRPr/>
            </a:pPr>
            <a:r>
              <a:rPr lang="en-AU" sz="1000" dirty="0">
                <a:ea typeface="ＭＳ Ｐゴシック" charset="0"/>
              </a:rPr>
              <a:t>If appropriate, light an oil lamp as an act of remembrance and respect for participants who have suffered.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Give positive and supportive feedback to participants, demonstrating that you have listened and heard what they have shared with you.</a:t>
            </a:r>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6</a:t>
            </a:fld>
            <a:endParaRPr lang="en-AU" altLang="en-US"/>
          </a:p>
        </p:txBody>
      </p:sp>
    </p:spTree>
    <p:extLst>
      <p:ext uri="{BB962C8B-B14F-4D97-AF65-F5344CB8AC3E}">
        <p14:creationId xmlns:p14="http://schemas.microsoft.com/office/powerpoint/2010/main" val="289939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Draw up a list of things that have been learned from the stories which can be addressed in the course.</a:t>
            </a:r>
          </a:p>
        </p:txBody>
      </p:sp>
      <p:sp>
        <p:nvSpPr>
          <p:cNvPr id="4" name="Slide Number Placeholder 3"/>
          <p:cNvSpPr>
            <a:spLocks noGrp="1"/>
          </p:cNvSpPr>
          <p:nvPr>
            <p:ph type="sldNum" sz="quarter" idx="5"/>
          </p:nvPr>
        </p:nvSpPr>
        <p:spPr/>
        <p:txBody>
          <a:bodyPr/>
          <a:lstStyle/>
          <a:p>
            <a:pPr>
              <a:defRPr/>
            </a:pPr>
            <a:fld id="{5DEA0055-9F62-D74D-A8D9-08504E2987B8}" type="slidenum">
              <a:rPr lang="en-AU" altLang="en-US" smtClean="0"/>
              <a:pPr>
                <a:defRPr/>
              </a:pPr>
              <a:t>7</a:t>
            </a:fld>
            <a:endParaRPr lang="en-AU" altLang="en-US"/>
          </a:p>
        </p:txBody>
      </p:sp>
    </p:spTree>
    <p:extLst>
      <p:ext uri="{BB962C8B-B14F-4D97-AF65-F5344CB8AC3E}">
        <p14:creationId xmlns:p14="http://schemas.microsoft.com/office/powerpoint/2010/main" val="4016902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20364532-BD3C-DD49-9CD0-9087A2ABB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FFFA98B9-DCA5-CB45-8866-5478E2723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9864A206-3FA7-D043-9842-5F3D89D1D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3A2033C7-1A3E-B74C-BC19-1ECA2AB8F964}"/>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3C9D1243-98A0-BC4D-9289-04B2B7F827D4}"/>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D01DE74-BD83-424C-BEDE-67693B042264}"/>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7743D67E-AA8A-AB4A-A858-19E9CAA6CF40}"/>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50DE33D7-59A4-6542-AD44-4DDF2CC5A94F}"/>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217A468-6B3E-BE48-AD07-70E7E3A8EF91}"/>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E3CB90D-A4D5-0744-B704-F220E83D5830}"/>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DC80115-94D3-F440-A93C-378681A33101}"/>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F832681-6571-5F47-86D1-20CDB8E2F048}"/>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20060C3-08FC-B646-B4B4-AB0FA7401778}"/>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889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C14FDE1E-AF1C-6C47-9E77-106F933FC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C463BF21-524E-1E46-A342-28CE8E74A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3388C62E-DB29-A34F-A1AD-A5D0D15AF005}"/>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n-US" dirty="0"/>
          </a:p>
        </p:txBody>
      </p:sp>
      <p:sp>
        <p:nvSpPr>
          <p:cNvPr id="7" name="TextBox 6">
            <a:extLst>
              <a:ext uri="{FF2B5EF4-FFF2-40B4-BE49-F238E27FC236}">
                <a16:creationId xmlns:a16="http://schemas.microsoft.com/office/drawing/2014/main" id="{89483F50-3BFB-9742-9AA7-C1ABB8A50ADE}"/>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i="1"/>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92101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38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6F5571-9078-484E-884A-4D0676088A8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1FD4D56-A333-A84C-902F-C71E07750AD4}"/>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fld id="{27BD2403-6035-9A4B-BC13-96ED666123BD}" type="datetimeFigureOut">
              <a:rPr lang="en-US"/>
              <a:pPr>
                <a:defRPr/>
              </a:pPr>
              <a:t>7/13/2024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ea typeface="MS PGothic" panose="020B0600070205080204" pitchFamily="34" charset="-128"/>
              </a:defRPr>
            </a:lvl1pPr>
          </a:lstStyle>
          <a:p>
            <a:pPr>
              <a:defRPr/>
            </a:pPr>
            <a:fld id="{35C9E159-D05A-EE4E-A33A-6260372AC9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67176101-17A1-2B4C-BD71-391617E2CC93}"/>
              </a:ext>
            </a:extLst>
          </p:cNvPr>
          <p:cNvSpPr>
            <a:spLocks noChangeArrowheads="1"/>
          </p:cNvSpPr>
          <p:nvPr/>
        </p:nvSpPr>
        <p:spPr bwMode="auto">
          <a:xfrm>
            <a:off x="2195736" y="1536174"/>
            <a:ext cx="52736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AU" sz="3600" b="1" dirty="0">
                <a:solidFill>
                  <a:srgbClr val="7030A0"/>
                </a:solidFill>
                <a:ea typeface="Times New Roman" charset="0"/>
                <a:cs typeface="Arial" panose="020B0604020202020204" pitchFamily="34" charset="0"/>
              </a:rPr>
              <a:t>COMMUNITY CONSULTATIONS USING RECIPROCAL RESEARCH: </a:t>
            </a:r>
          </a:p>
          <a:p>
            <a:pPr algn="ctr">
              <a:defRPr/>
            </a:pPr>
            <a:r>
              <a:rPr lang="en-AU" sz="3200" b="1">
                <a:solidFill>
                  <a:srgbClr val="7030A0"/>
                </a:solidFill>
                <a:ea typeface="Times New Roman" charset="0"/>
                <a:cs typeface="Arial" panose="020B0604020202020204" pitchFamily="34" charset="0"/>
              </a:rPr>
              <a:t>Session 4: </a:t>
            </a:r>
            <a:endParaRPr lang="en-AU" sz="3200" b="1" dirty="0">
              <a:solidFill>
                <a:srgbClr val="7030A0"/>
              </a:solidFill>
              <a:ea typeface="Times New Roman" charset="0"/>
              <a:cs typeface="Arial" panose="020B0604020202020204" pitchFamily="34" charset="0"/>
            </a:endParaRPr>
          </a:p>
          <a:p>
            <a:pPr algn="ctr">
              <a:defRPr/>
            </a:pPr>
            <a:r>
              <a:rPr lang="en-AU" sz="3200" b="1" dirty="0">
                <a:solidFill>
                  <a:schemeClr val="accent2">
                    <a:lumMod val="50000"/>
                  </a:schemeClr>
                </a:solidFill>
                <a:ea typeface="Times New Roman" charset="0"/>
                <a:cs typeface="Arial" panose="020B0604020202020204" pitchFamily="34" charset="0"/>
              </a:rPr>
              <a:t>Story Circles </a:t>
            </a:r>
          </a:p>
          <a:p>
            <a:pPr algn="ctr">
              <a:defRPr/>
            </a:pPr>
            <a:endParaRPr lang="en-AU" sz="3200" b="1" dirty="0">
              <a:solidFill>
                <a:srgbClr val="006600"/>
              </a:solidFill>
              <a:effectLst>
                <a:outerShdw blurRad="38100" dist="38100" dir="2700000" algn="tl">
                  <a:srgbClr val="DDDDDD"/>
                </a:outerShdw>
              </a:effectLst>
              <a:ea typeface="Times New Roman"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33A7CD-8879-214E-B429-D5E2F157432E}"/>
              </a:ext>
            </a:extLst>
          </p:cNvPr>
          <p:cNvSpPr>
            <a:spLocks noChangeArrowheads="1"/>
          </p:cNvSpPr>
          <p:nvPr/>
        </p:nvSpPr>
        <p:spPr bwMode="auto">
          <a:xfrm>
            <a:off x="323528" y="823466"/>
            <a:ext cx="805973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600"/>
              </a:spcAft>
              <a:defRPr/>
            </a:pPr>
            <a:r>
              <a:rPr lang="en-AU" sz="2800" b="1" dirty="0">
                <a:solidFill>
                  <a:srgbClr val="7030A0"/>
                </a:solidFill>
                <a:ea typeface="ＭＳ Ｐゴシック" charset="0"/>
                <a:cs typeface="Arial" panose="020B0604020202020204" pitchFamily="34" charset="0"/>
              </a:rPr>
              <a:t>We can learn a lot by sharing stories with each other.  </a:t>
            </a:r>
          </a:p>
          <a:p>
            <a:pPr eaLnBrk="1" hangingPunct="1">
              <a:spcAft>
                <a:spcPts val="600"/>
              </a:spcAft>
              <a:defRPr/>
            </a:pPr>
            <a:r>
              <a:rPr lang="en-AU" sz="2800" b="1" dirty="0">
                <a:solidFill>
                  <a:srgbClr val="7030A0"/>
                </a:solidFill>
                <a:ea typeface="ＭＳ Ｐゴシック" charset="0"/>
                <a:cs typeface="Arial" panose="020B0604020202020204" pitchFamily="34" charset="0"/>
              </a:rPr>
              <a:t>They can be </a:t>
            </a:r>
            <a:r>
              <a:rPr lang="en-US" sz="2800" b="1" dirty="0">
                <a:solidFill>
                  <a:srgbClr val="7030A0"/>
                </a:solidFill>
                <a:ea typeface="ＭＳ Ｐゴシック" charset="0"/>
                <a:cs typeface="Arial" panose="020B0604020202020204" pitchFamily="34" charset="0"/>
              </a:rPr>
              <a:t>stories of survival and bravery, of risk and violence. </a:t>
            </a:r>
          </a:p>
          <a:p>
            <a:pPr eaLnBrk="1" hangingPunct="1">
              <a:spcAft>
                <a:spcPts val="600"/>
              </a:spcAft>
              <a:defRPr/>
            </a:pPr>
            <a:r>
              <a:rPr lang="en-US" sz="2800" b="1" dirty="0">
                <a:solidFill>
                  <a:srgbClr val="7030A0"/>
                </a:solidFill>
                <a:ea typeface="ＭＳ Ｐゴシック" charset="0"/>
                <a:cs typeface="Arial" panose="020B0604020202020204" pitchFamily="34" charset="0"/>
              </a:rPr>
              <a:t>They can be happy, sad or funny stories.</a:t>
            </a:r>
          </a:p>
          <a:p>
            <a:pPr eaLnBrk="1" hangingPunct="1">
              <a:spcAft>
                <a:spcPts val="600"/>
              </a:spcAft>
              <a:defRPr/>
            </a:pPr>
            <a:r>
              <a:rPr lang="en-US" sz="2800" b="1" dirty="0">
                <a:solidFill>
                  <a:srgbClr val="7030A0"/>
                </a:solidFill>
                <a:ea typeface="ＭＳ Ｐゴシック" charset="0"/>
                <a:cs typeface="Arial" panose="020B0604020202020204" pitchFamily="34" charset="0"/>
              </a:rPr>
              <a:t>By listening to each other we </a:t>
            </a:r>
            <a:br>
              <a:rPr lang="en-US" sz="2800" b="1" dirty="0">
                <a:solidFill>
                  <a:srgbClr val="7030A0"/>
                </a:solidFill>
                <a:ea typeface="ＭＳ Ｐゴシック" charset="0"/>
                <a:cs typeface="Arial" panose="020B0604020202020204" pitchFamily="34" charset="0"/>
              </a:rPr>
            </a:br>
            <a:r>
              <a:rPr lang="en-US" sz="2800" b="1" dirty="0">
                <a:solidFill>
                  <a:srgbClr val="7030A0"/>
                </a:solidFill>
                <a:ea typeface="ＭＳ Ｐゴシック" charset="0"/>
                <a:cs typeface="Arial" panose="020B0604020202020204" pitchFamily="34" charset="0"/>
              </a:rPr>
              <a:t>can identify common issues </a:t>
            </a:r>
            <a:br>
              <a:rPr lang="en-US" sz="2800" b="1" dirty="0">
                <a:solidFill>
                  <a:srgbClr val="7030A0"/>
                </a:solidFill>
                <a:ea typeface="ＭＳ Ｐゴシック" charset="0"/>
                <a:cs typeface="Arial" panose="020B0604020202020204" pitchFamily="34" charset="0"/>
              </a:rPr>
            </a:br>
            <a:r>
              <a:rPr lang="en-US" sz="2800" b="1" dirty="0">
                <a:solidFill>
                  <a:srgbClr val="7030A0"/>
                </a:solidFill>
                <a:ea typeface="ＭＳ Ｐゴシック" charset="0"/>
                <a:cs typeface="Arial" panose="020B0604020202020204" pitchFamily="34" charset="0"/>
              </a:rPr>
              <a:t>for community members </a:t>
            </a:r>
            <a:br>
              <a:rPr lang="en-US" sz="2800" b="1" dirty="0">
                <a:solidFill>
                  <a:srgbClr val="7030A0"/>
                </a:solidFill>
                <a:ea typeface="ＭＳ Ｐゴシック" charset="0"/>
                <a:cs typeface="Arial" panose="020B0604020202020204" pitchFamily="34" charset="0"/>
              </a:rPr>
            </a:br>
            <a:r>
              <a:rPr lang="en-US" sz="2800" b="1" dirty="0">
                <a:solidFill>
                  <a:srgbClr val="7030A0"/>
                </a:solidFill>
                <a:ea typeface="ＭＳ Ｐゴシック" charset="0"/>
                <a:cs typeface="Arial" panose="020B0604020202020204" pitchFamily="34" charset="0"/>
              </a:rPr>
              <a:t>and service providers.  </a:t>
            </a:r>
          </a:p>
          <a:p>
            <a:pPr eaLnBrk="1" hangingPunct="1">
              <a:spcAft>
                <a:spcPts val="600"/>
              </a:spcAft>
              <a:defRPr/>
            </a:pPr>
            <a:r>
              <a:rPr lang="en-US" sz="2800" b="1" dirty="0">
                <a:solidFill>
                  <a:srgbClr val="7030A0"/>
                </a:solidFill>
                <a:ea typeface="ＭＳ Ｐゴシック" charset="0"/>
                <a:cs typeface="Arial" panose="020B0604020202020204" pitchFamily="34" charset="0"/>
              </a:rPr>
              <a:t>We can support one another </a:t>
            </a:r>
            <a:br>
              <a:rPr lang="en-US" sz="2800" b="1" dirty="0">
                <a:solidFill>
                  <a:srgbClr val="7030A0"/>
                </a:solidFill>
                <a:ea typeface="ＭＳ Ｐゴシック" charset="0"/>
                <a:cs typeface="Arial" panose="020B0604020202020204" pitchFamily="34" charset="0"/>
              </a:rPr>
            </a:br>
            <a:r>
              <a:rPr lang="en-US" sz="2800" b="1" dirty="0">
                <a:solidFill>
                  <a:srgbClr val="7030A0"/>
                </a:solidFill>
                <a:ea typeface="ＭＳ Ｐゴシック" charset="0"/>
                <a:cs typeface="Arial" panose="020B0604020202020204" pitchFamily="34" charset="0"/>
              </a:rPr>
              <a:t>and celebrate our strengths.</a:t>
            </a:r>
            <a:endParaRPr lang="en-AU" sz="2800" b="1" dirty="0">
              <a:solidFill>
                <a:srgbClr val="7030A0"/>
              </a:solidFill>
              <a:ea typeface="ＭＳ Ｐゴシック" charset="0"/>
              <a:cs typeface="Arial" panose="020B0604020202020204" pitchFamily="34" charset="0"/>
            </a:endParaRPr>
          </a:p>
        </p:txBody>
      </p:sp>
      <p:pic>
        <p:nvPicPr>
          <p:cNvPr id="7170" name="Picture 5">
            <a:extLst>
              <a:ext uri="{FF2B5EF4-FFF2-40B4-BE49-F238E27FC236}">
                <a16:creationId xmlns:a16="http://schemas.microsoft.com/office/drawing/2014/main" id="{194D6A2C-8F01-6B4F-A328-28C7AD4EA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427864"/>
            <a:ext cx="29019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E523FA80-5544-0F43-8F72-6DEF811B587D}"/>
              </a:ext>
            </a:extLst>
          </p:cNvPr>
          <p:cNvSpPr>
            <a:spLocks noGrp="1" noChangeArrowheads="1"/>
          </p:cNvSpPr>
          <p:nvPr>
            <p:ph type="title"/>
          </p:nvPr>
        </p:nvSpPr>
        <p:spPr>
          <a:xfrm>
            <a:off x="688975" y="246063"/>
            <a:ext cx="7793038" cy="635000"/>
          </a:xfrm>
        </p:spPr>
        <p:txBody>
          <a:bodyPr/>
          <a:lstStyle/>
          <a:p>
            <a:pPr eaLnBrk="1" hangingPunct="1"/>
            <a:r>
              <a:rPr lang="en-US" altLang="en-US">
                <a:latin typeface="Calibri" panose="020F0502020204030204" pitchFamily="34" charset="0"/>
                <a:ea typeface="Calibri" panose="020F0502020204030204" pitchFamily="34" charset="0"/>
                <a:cs typeface="Calibri" panose="020F0502020204030204" pitchFamily="34" charset="0"/>
              </a:rPr>
              <a:t>Sharing stories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BAFF7-6E92-EE44-A3CB-4AA2C7729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363" y="3144965"/>
            <a:ext cx="3742420" cy="2976278"/>
          </a:xfrm>
          <a:prstGeom prst="rect">
            <a:avLst/>
          </a:prstGeom>
          <a:ln>
            <a:noFill/>
          </a:ln>
          <a:effectLst>
            <a:softEdge rad="457200"/>
          </a:effectLst>
        </p:spPr>
      </p:pic>
      <p:sp>
        <p:nvSpPr>
          <p:cNvPr id="5" name="Rectangle 6">
            <a:extLst>
              <a:ext uri="{FF2B5EF4-FFF2-40B4-BE49-F238E27FC236}">
                <a16:creationId xmlns:a16="http://schemas.microsoft.com/office/drawing/2014/main" id="{C55F8888-01F9-9045-BC45-0FA700ADD8C7}"/>
              </a:ext>
            </a:extLst>
          </p:cNvPr>
          <p:cNvSpPr>
            <a:spLocks noChangeArrowheads="1"/>
          </p:cNvSpPr>
          <p:nvPr/>
        </p:nvSpPr>
        <p:spPr bwMode="auto">
          <a:xfrm>
            <a:off x="683568" y="1690531"/>
            <a:ext cx="6840537"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600"/>
              </a:spcAft>
              <a:defRPr/>
            </a:pPr>
            <a:r>
              <a:rPr lang="en-AU" sz="2800" b="1" dirty="0">
                <a:solidFill>
                  <a:srgbClr val="7030A0"/>
                </a:solidFill>
                <a:ea typeface="ＭＳ Ｐゴシック" charset="0"/>
                <a:cs typeface="Arial" panose="020B0604020202020204" pitchFamily="34" charset="0"/>
              </a:rPr>
              <a:t>Story circles can be used:</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To identify a range of problems experienced by individuals, families and communities.</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For sharing information </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For gathering information</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As healing spaces</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To validate experiences</a:t>
            </a:r>
          </a:p>
          <a:p>
            <a:pPr marL="342900" indent="-342900" eaLnBrk="1" hangingPunct="1">
              <a:spcAft>
                <a:spcPts val="6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For emotional support/befriending</a:t>
            </a:r>
            <a:endParaRPr lang="en-US" sz="2800" b="1" dirty="0">
              <a:solidFill>
                <a:srgbClr val="7030A0"/>
              </a:solidFill>
              <a:ea typeface="ＭＳ Ｐゴシック" charset="0"/>
              <a:cs typeface="Arial" panose="020B0604020202020204" pitchFamily="34" charset="0"/>
            </a:endParaRPr>
          </a:p>
        </p:txBody>
      </p:sp>
      <p:sp>
        <p:nvSpPr>
          <p:cNvPr id="8195" name="Title 1">
            <a:extLst>
              <a:ext uri="{FF2B5EF4-FFF2-40B4-BE49-F238E27FC236}">
                <a16:creationId xmlns:a16="http://schemas.microsoft.com/office/drawing/2014/main" id="{E0117D98-9703-AD49-A61B-4DB7CCDD3E47}"/>
              </a:ext>
            </a:extLst>
          </p:cNvPr>
          <p:cNvSpPr>
            <a:spLocks noGrp="1" noChangeArrowheads="1"/>
          </p:cNvSpPr>
          <p:nvPr>
            <p:ph type="title"/>
          </p:nvPr>
        </p:nvSpPr>
        <p:spPr>
          <a:xfrm>
            <a:off x="869950" y="115888"/>
            <a:ext cx="7878514" cy="636587"/>
          </a:xfrm>
        </p:spPr>
        <p:txBody>
          <a:bodyPr/>
          <a:lstStyle/>
          <a:p>
            <a:pPr eaLnBrk="1" hangingPunct="1"/>
            <a:r>
              <a:rPr lang="en-AU" altLang="en-US" sz="3200" dirty="0">
                <a:solidFill>
                  <a:schemeClr val="accent2">
                    <a:lumMod val="50000"/>
                  </a:schemeClr>
                </a:solidFill>
                <a:ea typeface="Times New Roman" panose="02020603050405020304" pitchFamily="18" charset="0"/>
              </a:rPr>
              <a:t>Story circles - using stories to identify issues of concern to a community</a:t>
            </a:r>
            <a:endParaRPr lang="en-US" altLang="en-US" sz="3200" dirty="0">
              <a:solidFill>
                <a:schemeClr val="accent2">
                  <a:lumMod val="50000"/>
                </a:schemeClr>
              </a:solidFill>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6F78F8B-7193-594E-9A88-3F8E84B975FC}"/>
              </a:ext>
            </a:extLst>
          </p:cNvPr>
          <p:cNvSpPr txBox="1">
            <a:spLocks noChangeArrowheads="1"/>
          </p:cNvSpPr>
          <p:nvPr/>
        </p:nvSpPr>
        <p:spPr bwMode="auto">
          <a:xfrm>
            <a:off x="0" y="1000125"/>
            <a:ext cx="6875463"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  Create a safe and friendly  space</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  Confidentiality</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  Verbal / non- verbal communication</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 Formulation of strategies to care for each other during  and after the exercise</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Dealing with the issues that come out of the stories</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Not forcing anyone to join or speak</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Ongoing support strategies/befriending</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Peer support/worker debriefing</a:t>
            </a:r>
          </a:p>
          <a:p>
            <a:pPr marL="914400" lvl="1" indent="-457200" eaLnBrk="1" hangingPunct="1">
              <a:spcAft>
                <a:spcPts val="1200"/>
              </a:spcAft>
              <a:buFont typeface="Wingdings" pitchFamily="2" charset="2"/>
              <a:buChar char="Ø"/>
              <a:defRPr/>
            </a:pPr>
            <a:r>
              <a:rPr lang="en-AU" sz="2200" b="1" dirty="0">
                <a:solidFill>
                  <a:srgbClr val="7030A0"/>
                </a:solidFill>
                <a:latin typeface="Calibri" panose="020F0502020204030204" pitchFamily="34" charset="0"/>
                <a:cs typeface="Calibri" panose="020F0502020204030204" pitchFamily="34" charset="0"/>
              </a:rPr>
              <a:t>Respecting participants choices, even if you </a:t>
            </a:r>
            <a:r>
              <a:rPr lang="en-AU" sz="2200" b="1" dirty="0" err="1">
                <a:solidFill>
                  <a:srgbClr val="7030A0"/>
                </a:solidFill>
                <a:latin typeface="Calibri" panose="020F0502020204030204" pitchFamily="34" charset="0"/>
                <a:cs typeface="Calibri" panose="020F0502020204030204" pitchFamily="34" charset="0"/>
              </a:rPr>
              <a:t>don</a:t>
            </a:r>
            <a:r>
              <a:rPr lang="en-AU" altLang="ja-JP" sz="2200" b="1" dirty="0" err="1">
                <a:solidFill>
                  <a:srgbClr val="7030A0"/>
                </a:solidFill>
                <a:latin typeface="Calibri" panose="020F0502020204030204" pitchFamily="34" charset="0"/>
                <a:cs typeface="Calibri" panose="020F0502020204030204" pitchFamily="34" charset="0"/>
              </a:rPr>
              <a:t>t</a:t>
            </a:r>
            <a:r>
              <a:rPr lang="en-AU" altLang="ja-JP" sz="2200" b="1" dirty="0">
                <a:solidFill>
                  <a:srgbClr val="7030A0"/>
                </a:solidFill>
                <a:latin typeface="Calibri" panose="020F0502020204030204" pitchFamily="34" charset="0"/>
                <a:cs typeface="Calibri" panose="020F0502020204030204" pitchFamily="34" charset="0"/>
              </a:rPr>
              <a:t> </a:t>
            </a:r>
            <a:r>
              <a:rPr lang="en-AU" sz="2200" b="1" dirty="0">
                <a:solidFill>
                  <a:srgbClr val="7030A0"/>
                </a:solidFill>
                <a:latin typeface="Calibri" panose="020F0502020204030204" pitchFamily="34" charset="0"/>
                <a:cs typeface="Calibri" panose="020F0502020204030204" pitchFamily="34" charset="0"/>
              </a:rPr>
              <a:t>agree with the choices</a:t>
            </a:r>
            <a:endParaRPr lang="en-AU" sz="2200" b="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4669C08-CE14-C04F-B054-F3B6A0BAC57B}"/>
              </a:ext>
            </a:extLst>
          </p:cNvPr>
          <p:cNvSpPr>
            <a:spLocks noChangeArrowheads="1"/>
          </p:cNvSpPr>
          <p:nvPr/>
        </p:nvSpPr>
        <p:spPr bwMode="auto">
          <a:xfrm>
            <a:off x="284163" y="179388"/>
            <a:ext cx="88921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Aft>
                <a:spcPts val="1200"/>
              </a:spcAft>
              <a:defRPr/>
            </a:pPr>
            <a:r>
              <a:rPr lang="en-AU" sz="2800" b="1" dirty="0">
                <a:solidFill>
                  <a:schemeClr val="accent2">
                    <a:lumMod val="50000"/>
                  </a:schemeClr>
                </a:solidFill>
                <a:cs typeface="Arial" panose="020B0604020202020204" pitchFamily="34" charset="0"/>
              </a:rPr>
              <a:t>Key things to consider in </a:t>
            </a:r>
            <a:r>
              <a:rPr lang="en-US" sz="2800" b="1" dirty="0">
                <a:solidFill>
                  <a:schemeClr val="accent2">
                    <a:lumMod val="50000"/>
                  </a:schemeClr>
                </a:solidFill>
                <a:ea typeface="ＭＳ Ｐゴシック" charset="0"/>
                <a:cs typeface="Arial" panose="020B0604020202020204" pitchFamily="34" charset="0"/>
              </a:rPr>
              <a:t>supporting Story Circles:</a:t>
            </a:r>
            <a:endParaRPr lang="en-AU" sz="2800" b="1" dirty="0">
              <a:solidFill>
                <a:schemeClr val="accent2">
                  <a:lumMod val="50000"/>
                </a:schemeClr>
              </a:solidFill>
              <a:ea typeface="ＭＳ Ｐゴシック" charset="0"/>
              <a:cs typeface="Arial" panose="020B0604020202020204" pitchFamily="34" charset="0"/>
            </a:endParaRPr>
          </a:p>
        </p:txBody>
      </p:sp>
      <p:pic>
        <p:nvPicPr>
          <p:cNvPr id="6" name="Picture 5">
            <a:extLst>
              <a:ext uri="{FF2B5EF4-FFF2-40B4-BE49-F238E27FC236}">
                <a16:creationId xmlns:a16="http://schemas.microsoft.com/office/drawing/2014/main" id="{3D776A04-D962-5944-815B-A76070578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5" y="1773238"/>
            <a:ext cx="2497138"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953BAF8B-A82F-3F44-AC72-D38EBF324287}"/>
              </a:ext>
            </a:extLst>
          </p:cNvPr>
          <p:cNvSpPr txBox="1">
            <a:spLocks noChangeArrowheads="1"/>
          </p:cNvSpPr>
          <p:nvPr/>
        </p:nvSpPr>
        <p:spPr bwMode="auto">
          <a:xfrm>
            <a:off x="1042988" y="260350"/>
            <a:ext cx="73945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sz="3600" b="1" dirty="0">
                <a:solidFill>
                  <a:srgbClr val="7030A0"/>
                </a:solidFill>
                <a:cs typeface="Arial" panose="020B0604020202020204" pitchFamily="34" charset="0"/>
              </a:rPr>
              <a:t>Listening, thinking and </a:t>
            </a:r>
            <a:br>
              <a:rPr lang="en-US" sz="3600" b="1" dirty="0">
                <a:solidFill>
                  <a:srgbClr val="7030A0"/>
                </a:solidFill>
                <a:cs typeface="Arial" panose="020B0604020202020204" pitchFamily="34" charset="0"/>
              </a:rPr>
            </a:br>
            <a:r>
              <a:rPr lang="en-US" sz="3600" b="1" dirty="0">
                <a:solidFill>
                  <a:srgbClr val="7030A0"/>
                </a:solidFill>
                <a:cs typeface="Arial" panose="020B0604020202020204" pitchFamily="34" charset="0"/>
              </a:rPr>
              <a:t>acting to help communities</a:t>
            </a:r>
          </a:p>
        </p:txBody>
      </p:sp>
      <p:pic>
        <p:nvPicPr>
          <p:cNvPr id="10242" name="Picture 4" descr="Picture14">
            <a:extLst>
              <a:ext uri="{FF2B5EF4-FFF2-40B4-BE49-F238E27FC236}">
                <a16:creationId xmlns:a16="http://schemas.microsoft.com/office/drawing/2014/main" id="{CAFA153F-7746-DE41-9064-239AE87CF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2349500"/>
            <a:ext cx="475138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6F10DF2-00A1-3E48-80CF-9FB5611A54F5}"/>
              </a:ext>
            </a:extLst>
          </p:cNvPr>
          <p:cNvPicPr>
            <a:picLocks noChangeAspect="1"/>
          </p:cNvPicPr>
          <p:nvPr/>
        </p:nvPicPr>
        <p:blipFill>
          <a:blip r:embed="rId4"/>
          <a:stretch>
            <a:fillRect/>
          </a:stretch>
        </p:blipFill>
        <p:spPr>
          <a:xfrm>
            <a:off x="372166" y="1909392"/>
            <a:ext cx="4053582" cy="3039216"/>
          </a:xfrm>
          <a:prstGeom prst="rect">
            <a:avLst/>
          </a:prstGeom>
          <a:ln>
            <a:noFill/>
          </a:ln>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1BFFB00-0F07-374D-8098-C52FF973D64A}"/>
              </a:ext>
            </a:extLst>
          </p:cNvPr>
          <p:cNvSpPr txBox="1">
            <a:spLocks noChangeArrowheads="1"/>
          </p:cNvSpPr>
          <p:nvPr/>
        </p:nvSpPr>
        <p:spPr bwMode="auto">
          <a:xfrm>
            <a:off x="899592" y="548680"/>
            <a:ext cx="4903907"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Aft>
                <a:spcPts val="1200"/>
              </a:spcAft>
              <a:defRPr/>
            </a:pPr>
            <a:r>
              <a:rPr lang="en-US" sz="3600" b="1" dirty="0">
                <a:solidFill>
                  <a:schemeClr val="accent2">
                    <a:lumMod val="50000"/>
                  </a:schemeClr>
                </a:solidFill>
                <a:ea typeface="ＭＳ Ｐゴシック" charset="0"/>
                <a:cs typeface="Arial" panose="020B0604020202020204" pitchFamily="34" charset="0"/>
              </a:rPr>
              <a:t>Analysing the Stories</a:t>
            </a:r>
          </a:p>
          <a:p>
            <a:pPr eaLnBrk="1" hangingPunct="1">
              <a:spcAft>
                <a:spcPts val="1200"/>
              </a:spcAft>
              <a:defRPr/>
            </a:pPr>
            <a:endParaRPr lang="en-US" sz="3600" b="1" dirty="0">
              <a:solidFill>
                <a:schemeClr val="accent2">
                  <a:lumMod val="50000"/>
                </a:schemeClr>
              </a:solidFill>
              <a:ea typeface="ＭＳ Ｐゴシック" charset="0"/>
              <a:cs typeface="Arial" panose="020B0604020202020204" pitchFamily="34" charset="0"/>
            </a:endParaRPr>
          </a:p>
          <a:p>
            <a:pPr marL="457200" indent="-457200" eaLnBrk="1" hangingPunct="1">
              <a:spcAft>
                <a:spcPts val="1200"/>
              </a:spcAft>
              <a:buFont typeface="Wingdings" pitchFamily="2" charset="2"/>
              <a:buChar char="Ø"/>
              <a:defRPr/>
            </a:pPr>
            <a:r>
              <a:rPr lang="en-US" sz="3200" b="1" dirty="0">
                <a:solidFill>
                  <a:srgbClr val="7030A0"/>
                </a:solidFill>
                <a:ea typeface="ＭＳ Ｐゴシック" charset="0"/>
                <a:cs typeface="Arial" panose="020B0604020202020204" pitchFamily="34" charset="0"/>
              </a:rPr>
              <a:t>Listening, </a:t>
            </a:r>
          </a:p>
          <a:p>
            <a:pPr marL="457200" indent="-457200" eaLnBrk="1" hangingPunct="1">
              <a:spcAft>
                <a:spcPts val="1200"/>
              </a:spcAft>
              <a:buFont typeface="Wingdings" pitchFamily="2" charset="2"/>
              <a:buChar char="Ø"/>
              <a:defRPr/>
            </a:pPr>
            <a:r>
              <a:rPr lang="en-US" sz="3200" b="1" dirty="0">
                <a:solidFill>
                  <a:srgbClr val="7030A0"/>
                </a:solidFill>
                <a:ea typeface="ＭＳ Ｐゴシック" charset="0"/>
                <a:cs typeface="Arial" panose="020B0604020202020204" pitchFamily="34" charset="0"/>
              </a:rPr>
              <a:t>checking, </a:t>
            </a:r>
          </a:p>
          <a:p>
            <a:pPr marL="457200" indent="-457200" eaLnBrk="1" hangingPunct="1">
              <a:spcAft>
                <a:spcPts val="1200"/>
              </a:spcAft>
              <a:buFont typeface="Wingdings" pitchFamily="2" charset="2"/>
              <a:buChar char="Ø"/>
              <a:defRPr/>
            </a:pPr>
            <a:r>
              <a:rPr lang="en-US" sz="3200" b="1" dirty="0">
                <a:solidFill>
                  <a:srgbClr val="7030A0"/>
                </a:solidFill>
                <a:ea typeface="ＭＳ Ｐゴシック" charset="0"/>
                <a:cs typeface="Arial" panose="020B0604020202020204" pitchFamily="34" charset="0"/>
              </a:rPr>
              <a:t>responding </a:t>
            </a:r>
          </a:p>
          <a:p>
            <a:pPr marL="457200" indent="-457200" eaLnBrk="1" hangingPunct="1">
              <a:spcAft>
                <a:spcPts val="1200"/>
              </a:spcAft>
              <a:buFont typeface="Wingdings" pitchFamily="2" charset="2"/>
              <a:buChar char="Ø"/>
              <a:defRPr/>
            </a:pPr>
            <a:r>
              <a:rPr lang="en-US" sz="3200" b="1" dirty="0">
                <a:solidFill>
                  <a:srgbClr val="7030A0"/>
                </a:solidFill>
                <a:ea typeface="ＭＳ Ｐゴシック" charset="0"/>
                <a:cs typeface="Arial" panose="020B0604020202020204" pitchFamily="34" charset="0"/>
              </a:rPr>
              <a:t>recording</a:t>
            </a:r>
          </a:p>
          <a:p>
            <a:pPr algn="ctr" eaLnBrk="1" hangingPunct="1">
              <a:defRPr/>
            </a:pPr>
            <a:endParaRPr lang="en-US" sz="3200" b="1" dirty="0">
              <a:solidFill>
                <a:srgbClr val="006600"/>
              </a:solidFill>
              <a:effectLst>
                <a:outerShdw blurRad="38100" dist="38100" dir="2700000" algn="tl">
                  <a:srgbClr val="DDDDDD"/>
                </a:outerShdw>
              </a:effectLst>
              <a:ea typeface="ＭＳ Ｐゴシック" charset="0"/>
              <a:cs typeface="Arial" panose="020B0604020202020204" pitchFamily="34" charset="0"/>
            </a:endParaRPr>
          </a:p>
        </p:txBody>
      </p:sp>
      <p:pic>
        <p:nvPicPr>
          <p:cNvPr id="5" name="Picture 3">
            <a:extLst>
              <a:ext uri="{FF2B5EF4-FFF2-40B4-BE49-F238E27FC236}">
                <a16:creationId xmlns:a16="http://schemas.microsoft.com/office/drawing/2014/main" id="{D0D73C57-6C24-1047-A82C-18D991FDE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824"/>
            <a:ext cx="4159250"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 name="Text Box 4">
            <a:extLst>
              <a:ext uri="{FF2B5EF4-FFF2-40B4-BE49-F238E27FC236}">
                <a16:creationId xmlns:a16="http://schemas.microsoft.com/office/drawing/2014/main" id="{0D057D3A-1697-2C49-98A6-BC5CA8A105B9}"/>
              </a:ext>
            </a:extLst>
          </p:cNvPr>
          <p:cNvSpPr txBox="1">
            <a:spLocks noChangeArrowheads="1"/>
          </p:cNvSpPr>
          <p:nvPr/>
        </p:nvSpPr>
        <p:spPr bwMode="auto">
          <a:xfrm>
            <a:off x="0" y="6597650"/>
            <a:ext cx="6223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AU" sz="1600">
                <a:latin typeface="Arial" charset="0"/>
                <a:ea typeface="ＭＳ Ｐゴシック" charset="0"/>
              </a:rPr>
              <a:t> 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F2F5547-84A4-9245-A6D0-509EB5FC3FAD}"/>
              </a:ext>
            </a:extLst>
          </p:cNvPr>
          <p:cNvSpPr txBox="1">
            <a:spLocks noChangeArrowheads="1"/>
          </p:cNvSpPr>
          <p:nvPr/>
        </p:nvSpPr>
        <p:spPr bwMode="auto">
          <a:xfrm>
            <a:off x="312738" y="1376363"/>
            <a:ext cx="88312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sz="2800">
              <a:latin typeface="Calibri" panose="020F0502020204030204" pitchFamily="34" charset="0"/>
              <a:ea typeface="ＭＳ Ｐゴシック" charset="0"/>
              <a:cs typeface="Calibri" panose="020F0502020204030204" pitchFamily="34" charset="0"/>
            </a:endParaRPr>
          </a:p>
        </p:txBody>
      </p:sp>
      <p:sp>
        <p:nvSpPr>
          <p:cNvPr id="5" name="Text Box 3">
            <a:extLst>
              <a:ext uri="{FF2B5EF4-FFF2-40B4-BE49-F238E27FC236}">
                <a16:creationId xmlns:a16="http://schemas.microsoft.com/office/drawing/2014/main" id="{EBCE0320-3125-F64D-AF41-2A3566126B55}"/>
              </a:ext>
            </a:extLst>
          </p:cNvPr>
          <p:cNvSpPr txBox="1">
            <a:spLocks noChangeArrowheads="1"/>
          </p:cNvSpPr>
          <p:nvPr/>
        </p:nvSpPr>
        <p:spPr bwMode="auto">
          <a:xfrm>
            <a:off x="1692274" y="692150"/>
            <a:ext cx="61200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sz="3600" b="1" dirty="0">
                <a:solidFill>
                  <a:schemeClr val="accent2">
                    <a:lumMod val="50000"/>
                  </a:schemeClr>
                </a:solidFill>
                <a:cs typeface="Arial" panose="020B0604020202020204" pitchFamily="34" charset="0"/>
              </a:rPr>
              <a:t>Using Stories Effectively</a:t>
            </a:r>
          </a:p>
        </p:txBody>
      </p:sp>
      <p:sp>
        <p:nvSpPr>
          <p:cNvPr id="6" name="Rectangle 5">
            <a:extLst>
              <a:ext uri="{FF2B5EF4-FFF2-40B4-BE49-F238E27FC236}">
                <a16:creationId xmlns:a16="http://schemas.microsoft.com/office/drawing/2014/main" id="{50C12886-F9E3-5E4C-A52F-3DB276BBF442}"/>
              </a:ext>
            </a:extLst>
          </p:cNvPr>
          <p:cNvSpPr>
            <a:spLocks noChangeArrowheads="1"/>
          </p:cNvSpPr>
          <p:nvPr/>
        </p:nvSpPr>
        <p:spPr bwMode="auto">
          <a:xfrm>
            <a:off x="900113" y="1504028"/>
            <a:ext cx="77755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eaLnBrk="1" hangingPunct="1">
              <a:spcAft>
                <a:spcPts val="1200"/>
              </a:spcAft>
              <a:buFont typeface="Wingdings" pitchFamily="2" charset="2"/>
              <a:buChar char="Ø"/>
              <a:defRPr/>
            </a:pPr>
            <a:r>
              <a:rPr lang="en-AU" sz="2800" b="1" dirty="0">
                <a:solidFill>
                  <a:srgbClr val="7030A0"/>
                </a:solidFill>
                <a:ea typeface="ＭＳ Ｐゴシック" charset="0"/>
                <a:cs typeface="Arial" panose="020B0604020202020204" pitchFamily="34" charset="0"/>
              </a:rPr>
              <a:t>Are there common themes in the stories?</a:t>
            </a:r>
          </a:p>
          <a:p>
            <a:pPr marL="457200" indent="-457200" eaLnBrk="1" hangingPunct="1">
              <a:spcAft>
                <a:spcPts val="1200"/>
              </a:spcAft>
              <a:buFont typeface="Wingdings" pitchFamily="2" charset="2"/>
              <a:buChar char="Ø"/>
              <a:defRPr/>
            </a:pPr>
            <a:r>
              <a:rPr lang="en-US" sz="2800" b="1" dirty="0">
                <a:solidFill>
                  <a:srgbClr val="7030A0"/>
                </a:solidFill>
                <a:ea typeface="ＭＳ Ｐゴシック" charset="0"/>
                <a:cs typeface="Arial" panose="020B0604020202020204" pitchFamily="34" charset="0"/>
              </a:rPr>
              <a:t>What lessons can be learned from the stories?</a:t>
            </a:r>
            <a:endParaRPr lang="en-AU" sz="2800" b="1" dirty="0">
              <a:solidFill>
                <a:srgbClr val="7030A0"/>
              </a:solidFill>
              <a:ea typeface="ＭＳ Ｐゴシック" charset="0"/>
              <a:cs typeface="Arial" panose="020B0604020202020204" pitchFamily="34" charset="0"/>
            </a:endParaRPr>
          </a:p>
          <a:p>
            <a:pPr marL="457200" indent="-457200" eaLnBrk="1" hangingPunct="1">
              <a:spcAft>
                <a:spcPts val="1200"/>
              </a:spcAft>
              <a:buFont typeface="Wingdings" pitchFamily="2" charset="2"/>
              <a:buChar char="Ø"/>
              <a:defRPr/>
            </a:pPr>
            <a:r>
              <a:rPr lang="en-US" sz="2800" b="1" dirty="0">
                <a:solidFill>
                  <a:srgbClr val="7030A0"/>
                </a:solidFill>
                <a:ea typeface="ＭＳ Ｐゴシック" charset="0"/>
                <a:cs typeface="Arial" panose="020B0604020202020204" pitchFamily="34" charset="0"/>
              </a:rPr>
              <a:t>What are the problems which need to be addressed?</a:t>
            </a:r>
          </a:p>
        </p:txBody>
      </p:sp>
      <p:pic>
        <p:nvPicPr>
          <p:cNvPr id="13316" name="Picture 7" descr="Training">
            <a:extLst>
              <a:ext uri="{FF2B5EF4-FFF2-40B4-BE49-F238E27FC236}">
                <a16:creationId xmlns:a16="http://schemas.microsoft.com/office/drawing/2014/main" id="{D9030CCE-9D32-DC48-A4F8-D0AB02EB6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861048"/>
            <a:ext cx="2305744" cy="24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526</Words>
  <Application>Microsoft Office PowerPoint</Application>
  <PresentationFormat>On-screen Show (4:3)</PresentationFormat>
  <Paragraphs>68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Calibri</vt:lpstr>
      <vt:lpstr>Times New Roman</vt:lpstr>
      <vt:lpstr>Trebuchet MS</vt:lpstr>
      <vt:lpstr>Wingdings</vt:lpstr>
      <vt:lpstr>Wingdings 3</vt:lpstr>
      <vt:lpstr>1_GCR project master</vt:lpstr>
      <vt:lpstr>PowerPoint Presentation</vt:lpstr>
      <vt:lpstr>Sharing stories</vt:lpstr>
      <vt:lpstr>Story circles - using stories to identify issues of concern to a community</vt:lpstr>
      <vt:lpstr>PowerPoint Presentation</vt:lpstr>
      <vt:lpstr>PowerPoint Presentation</vt:lpstr>
      <vt:lpstr>PowerPoint Presentation</vt:lpstr>
      <vt:lpstr>PowerPoint Presentation</vt:lpstr>
    </vt:vector>
  </TitlesOfParts>
  <Company>Tramways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Pittaway</dc:creator>
  <cp:lastModifiedBy>Anja Wendt</cp:lastModifiedBy>
  <cp:revision>42</cp:revision>
  <dcterms:created xsi:type="dcterms:W3CDTF">2006-04-27T10:35:14Z</dcterms:created>
  <dcterms:modified xsi:type="dcterms:W3CDTF">2024-07-13T07:01:12Z</dcterms:modified>
</cp:coreProperties>
</file>