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9"/>
  </p:notesMasterIdLst>
  <p:sldIdLst>
    <p:sldId id="279" r:id="rId2"/>
    <p:sldId id="257" r:id="rId3"/>
    <p:sldId id="258" r:id="rId4"/>
    <p:sldId id="259" r:id="rId5"/>
    <p:sldId id="263" r:id="rId6"/>
    <p:sldId id="264" r:id="rId7"/>
    <p:sldId id="296" r:id="rId8"/>
    <p:sldId id="262" r:id="rId9"/>
    <p:sldId id="265" r:id="rId10"/>
    <p:sldId id="266" r:id="rId11"/>
    <p:sldId id="267" r:id="rId12"/>
    <p:sldId id="268" r:id="rId13"/>
    <p:sldId id="269" r:id="rId14"/>
    <p:sldId id="270" r:id="rId15"/>
    <p:sldId id="271" r:id="rId16"/>
    <p:sldId id="272" r:id="rId17"/>
    <p:sldId id="273" r:id="rId18"/>
    <p:sldId id="274" r:id="rId19"/>
    <p:sldId id="280" r:id="rId20"/>
    <p:sldId id="275" r:id="rId21"/>
    <p:sldId id="276" r:id="rId22"/>
    <p:sldId id="277" r:id="rId23"/>
    <p:sldId id="278" r:id="rId24"/>
    <p:sldId id="281" r:id="rId25"/>
    <p:sldId id="282" r:id="rId26"/>
    <p:sldId id="283" r:id="rId27"/>
    <p:sldId id="284" r:id="rId28"/>
    <p:sldId id="285" r:id="rId29"/>
    <p:sldId id="286" r:id="rId30"/>
    <p:sldId id="287" r:id="rId31"/>
    <p:sldId id="288" r:id="rId32"/>
    <p:sldId id="289" r:id="rId33"/>
    <p:sldId id="290" r:id="rId34"/>
    <p:sldId id="291" r:id="rId35"/>
    <p:sldId id="293" r:id="rId36"/>
    <p:sldId id="294" r:id="rId37"/>
    <p:sldId id="295" r:id="rId38"/>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703020202090204" pitchFamily="34" charset="0"/>
        <a:ea typeface="+mn-ea"/>
        <a:cs typeface="+mn-cs"/>
      </a:defRPr>
    </a:lvl5pPr>
    <a:lvl6pPr marL="2286000" algn="l" defTabSz="914400" rtl="0" eaLnBrk="1" latinLnBrk="0" hangingPunct="1">
      <a:defRPr kern="1200">
        <a:solidFill>
          <a:schemeClr val="tx1"/>
        </a:solidFill>
        <a:latin typeface="Trebuchet MS" panose="020B0703020202090204" pitchFamily="34" charset="0"/>
        <a:ea typeface="+mn-ea"/>
        <a:cs typeface="+mn-cs"/>
      </a:defRPr>
    </a:lvl6pPr>
    <a:lvl7pPr marL="2743200" algn="l" defTabSz="914400" rtl="0" eaLnBrk="1" latinLnBrk="0" hangingPunct="1">
      <a:defRPr kern="1200">
        <a:solidFill>
          <a:schemeClr val="tx1"/>
        </a:solidFill>
        <a:latin typeface="Trebuchet MS" panose="020B0703020202090204" pitchFamily="34" charset="0"/>
        <a:ea typeface="+mn-ea"/>
        <a:cs typeface="+mn-cs"/>
      </a:defRPr>
    </a:lvl7pPr>
    <a:lvl8pPr marL="3200400" algn="l" defTabSz="914400" rtl="0" eaLnBrk="1" latinLnBrk="0" hangingPunct="1">
      <a:defRPr kern="1200">
        <a:solidFill>
          <a:schemeClr val="tx1"/>
        </a:solidFill>
        <a:latin typeface="Trebuchet MS" panose="020B0703020202090204" pitchFamily="34" charset="0"/>
        <a:ea typeface="+mn-ea"/>
        <a:cs typeface="+mn-cs"/>
      </a:defRPr>
    </a:lvl8pPr>
    <a:lvl9pPr marL="3657600" algn="l" defTabSz="914400" rtl="0" eaLnBrk="1" latinLnBrk="0" hangingPunct="1">
      <a:defRPr kern="1200">
        <a:solidFill>
          <a:schemeClr val="tx1"/>
        </a:solidFill>
        <a:latin typeface="Trebuchet MS" panose="020B070302020209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9822" autoAdjust="0"/>
    <p:restoredTop sz="88079" autoAdjust="0"/>
  </p:normalViewPr>
  <p:slideViewPr>
    <p:cSldViewPr snapToGrid="0" snapToObjects="1">
      <p:cViewPr varScale="1">
        <p:scale>
          <a:sx n="56" d="100"/>
          <a:sy n="56" d="100"/>
        </p:scale>
        <p:origin x="1800" y="60"/>
      </p:cViewPr>
      <p:guideLst/>
    </p:cSldViewPr>
  </p:slideViewPr>
  <p:outlineViewPr>
    <p:cViewPr>
      <p:scale>
        <a:sx n="33" d="100"/>
        <a:sy n="33" d="100"/>
      </p:scale>
      <p:origin x="0" y="-848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74" d="100"/>
          <a:sy n="74" d="100"/>
        </p:scale>
        <p:origin x="2212" y="-17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72A37A-DA44-5048-9151-A2AAC9E769A5}"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91719F8E-9793-A147-A4E9-4138C03C14F5}">
      <dgm:prSet phldrT="[Text]"/>
      <dgm:spPr>
        <a:solidFill>
          <a:schemeClr val="accent1">
            <a:hueOff val="0"/>
            <a:satOff val="0"/>
            <a:lumOff val="0"/>
            <a:alpha val="68000"/>
          </a:schemeClr>
        </a:solidFill>
        <a:ln>
          <a:noFill/>
        </a:ln>
        <a:effectLst>
          <a:softEdge rad="0"/>
        </a:effectLst>
      </dgm:spPr>
      <dgm:t>
        <a:bodyPr/>
        <a:lstStyle/>
        <a:p>
          <a:r>
            <a:rPr lang="en-US" dirty="0"/>
            <a:t>Universal Declaration of Human Rights </a:t>
          </a:r>
        </a:p>
      </dgm:t>
    </dgm:pt>
    <dgm:pt modelId="{AB793C8D-72C0-1A4A-958C-464DA3646F3B}" type="parTrans" cxnId="{E683EEFA-75F0-E242-981E-BE76FEDD7B56}">
      <dgm:prSet/>
      <dgm:spPr/>
      <dgm:t>
        <a:bodyPr/>
        <a:lstStyle/>
        <a:p>
          <a:endParaRPr lang="en-US"/>
        </a:p>
      </dgm:t>
    </dgm:pt>
    <dgm:pt modelId="{800A2B5E-C997-3B4A-A3E2-B61FCACF88D9}" type="sibTrans" cxnId="{E683EEFA-75F0-E242-981E-BE76FEDD7B56}">
      <dgm:prSet/>
      <dgm:spPr/>
      <dgm:t>
        <a:bodyPr/>
        <a:lstStyle/>
        <a:p>
          <a:endParaRPr lang="en-US"/>
        </a:p>
      </dgm:t>
    </dgm:pt>
    <dgm:pt modelId="{DF297691-2004-EA44-9995-FB8E6FE73A64}">
      <dgm:prSet phldrT="[Text]"/>
      <dgm:spPr>
        <a:solidFill>
          <a:schemeClr val="accent1">
            <a:hueOff val="0"/>
            <a:satOff val="0"/>
            <a:lumOff val="0"/>
            <a:alpha val="52000"/>
          </a:schemeClr>
        </a:solidFill>
        <a:ln>
          <a:noFill/>
        </a:ln>
      </dgm:spPr>
      <dgm:t>
        <a:bodyPr/>
        <a:lstStyle/>
        <a:p>
          <a:r>
            <a:rPr lang="en-US" dirty="0">
              <a:latin typeface="Calibri" panose="020F0502020204030204" pitchFamily="34" charset="0"/>
              <a:cs typeface="Calibri" panose="020F0502020204030204" pitchFamily="34" charset="0"/>
            </a:rPr>
            <a:t>International Covenant on Civil and Political Rights</a:t>
          </a:r>
          <a:endParaRPr lang="en-US" dirty="0"/>
        </a:p>
      </dgm:t>
    </dgm:pt>
    <dgm:pt modelId="{96DFF651-C340-464A-98E7-EBD8142FE1C4}" type="parTrans" cxnId="{AFB7C37C-9F75-064A-9A6F-27A460C44A84}">
      <dgm:prSet/>
      <dgm:spPr>
        <a:ln w="31750"/>
      </dgm:spPr>
      <dgm:t>
        <a:bodyPr/>
        <a:lstStyle/>
        <a:p>
          <a:endParaRPr lang="en-US"/>
        </a:p>
      </dgm:t>
    </dgm:pt>
    <dgm:pt modelId="{5A0E8CD3-1A51-CC4E-AA3D-0A217F25C687}" type="sibTrans" cxnId="{AFB7C37C-9F75-064A-9A6F-27A460C44A84}">
      <dgm:prSet/>
      <dgm:spPr/>
      <dgm:t>
        <a:bodyPr/>
        <a:lstStyle/>
        <a:p>
          <a:endParaRPr lang="en-US"/>
        </a:p>
      </dgm:t>
    </dgm:pt>
    <dgm:pt modelId="{07122DC3-7957-5D41-BED1-3E68B9FE3CE5}">
      <dgm:prSet phldrT="[Text]"/>
      <dgm:spPr>
        <a:solidFill>
          <a:schemeClr val="accent1">
            <a:hueOff val="0"/>
            <a:satOff val="0"/>
            <a:lumOff val="0"/>
            <a:alpha val="50000"/>
          </a:schemeClr>
        </a:solidFill>
        <a:ln>
          <a:noFill/>
        </a:ln>
      </dgm:spPr>
      <dgm:t>
        <a:bodyPr/>
        <a:lstStyle/>
        <a:p>
          <a:r>
            <a:rPr lang="en-US" dirty="0">
              <a:latin typeface="Calibri" panose="020F0502020204030204" pitchFamily="34" charset="0"/>
              <a:cs typeface="Calibri" panose="020F0502020204030204" pitchFamily="34" charset="0"/>
            </a:rPr>
            <a:t>International Covenant </a:t>
          </a:r>
          <a:r>
            <a:rPr lang="en-AU" dirty="0">
              <a:latin typeface="Calibri" panose="020F0502020204030204" pitchFamily="34" charset="0"/>
              <a:cs typeface="Calibri" panose="020F0502020204030204" pitchFamily="34" charset="0"/>
            </a:rPr>
            <a:t>on Economic, Social and Cultural Rights</a:t>
          </a:r>
          <a:endParaRPr lang="en-US" dirty="0"/>
        </a:p>
      </dgm:t>
    </dgm:pt>
    <dgm:pt modelId="{5A6C92C9-DC0B-AD4D-86A2-E0322122E353}" type="parTrans" cxnId="{8DB5E197-51FA-0E43-BABB-7EE3DBFCB119}">
      <dgm:prSet/>
      <dgm:spPr>
        <a:ln w="31750"/>
      </dgm:spPr>
      <dgm:t>
        <a:bodyPr/>
        <a:lstStyle/>
        <a:p>
          <a:endParaRPr lang="en-US"/>
        </a:p>
      </dgm:t>
    </dgm:pt>
    <dgm:pt modelId="{E1D0A732-269B-AF4D-A148-4D39BDD9515E}" type="sibTrans" cxnId="{8DB5E197-51FA-0E43-BABB-7EE3DBFCB119}">
      <dgm:prSet/>
      <dgm:spPr/>
      <dgm:t>
        <a:bodyPr/>
        <a:lstStyle/>
        <a:p>
          <a:endParaRPr lang="en-US"/>
        </a:p>
      </dgm:t>
    </dgm:pt>
    <dgm:pt modelId="{C0E33D16-C464-B54B-840C-87C4C8D79597}" type="pres">
      <dgm:prSet presAssocID="{CF72A37A-DA44-5048-9151-A2AAC9E769A5}" presName="hierChild1" presStyleCnt="0">
        <dgm:presLayoutVars>
          <dgm:orgChart val="1"/>
          <dgm:chPref val="1"/>
          <dgm:dir/>
          <dgm:animOne val="branch"/>
          <dgm:animLvl val="lvl"/>
          <dgm:resizeHandles/>
        </dgm:presLayoutVars>
      </dgm:prSet>
      <dgm:spPr/>
    </dgm:pt>
    <dgm:pt modelId="{CEE53D43-391E-464E-9A0E-8B3E20FCB691}" type="pres">
      <dgm:prSet presAssocID="{91719F8E-9793-A147-A4E9-4138C03C14F5}" presName="hierRoot1" presStyleCnt="0">
        <dgm:presLayoutVars>
          <dgm:hierBranch val="init"/>
        </dgm:presLayoutVars>
      </dgm:prSet>
      <dgm:spPr/>
    </dgm:pt>
    <dgm:pt modelId="{BC7F6DBD-0843-FB42-9E17-8E3E2D71D3E6}" type="pres">
      <dgm:prSet presAssocID="{91719F8E-9793-A147-A4E9-4138C03C14F5}" presName="rootComposite1" presStyleCnt="0"/>
      <dgm:spPr/>
    </dgm:pt>
    <dgm:pt modelId="{68ABE780-9E1F-0141-A99E-2CB19D64C2BE}" type="pres">
      <dgm:prSet presAssocID="{91719F8E-9793-A147-A4E9-4138C03C14F5}" presName="rootText1" presStyleLbl="node0" presStyleIdx="0" presStyleCnt="1" custLinFactNeighborX="-3419" custLinFactNeighborY="-4352">
        <dgm:presLayoutVars>
          <dgm:chPref val="3"/>
        </dgm:presLayoutVars>
      </dgm:prSet>
      <dgm:spPr/>
    </dgm:pt>
    <dgm:pt modelId="{D2998258-6314-FE44-99B7-727980AD86C4}" type="pres">
      <dgm:prSet presAssocID="{91719F8E-9793-A147-A4E9-4138C03C14F5}" presName="rootConnector1" presStyleLbl="node1" presStyleIdx="0" presStyleCnt="0"/>
      <dgm:spPr/>
    </dgm:pt>
    <dgm:pt modelId="{C3DD508E-6CAB-A14D-BE42-05D2357C4267}" type="pres">
      <dgm:prSet presAssocID="{91719F8E-9793-A147-A4E9-4138C03C14F5}" presName="hierChild2" presStyleCnt="0"/>
      <dgm:spPr/>
    </dgm:pt>
    <dgm:pt modelId="{96EEC4B9-AE36-914E-846B-19D8A92B0159}" type="pres">
      <dgm:prSet presAssocID="{96DFF651-C340-464A-98E7-EBD8142FE1C4}" presName="Name37" presStyleLbl="parChTrans1D2" presStyleIdx="0" presStyleCnt="2"/>
      <dgm:spPr/>
    </dgm:pt>
    <dgm:pt modelId="{DAF53721-4471-2D4B-B072-8D1578C07334}" type="pres">
      <dgm:prSet presAssocID="{DF297691-2004-EA44-9995-FB8E6FE73A64}" presName="hierRoot2" presStyleCnt="0">
        <dgm:presLayoutVars>
          <dgm:hierBranch val="init"/>
        </dgm:presLayoutVars>
      </dgm:prSet>
      <dgm:spPr/>
    </dgm:pt>
    <dgm:pt modelId="{9730093F-D322-4644-9129-85C25246B3B3}" type="pres">
      <dgm:prSet presAssocID="{DF297691-2004-EA44-9995-FB8E6FE73A64}" presName="rootComposite" presStyleCnt="0"/>
      <dgm:spPr/>
    </dgm:pt>
    <dgm:pt modelId="{72835B43-6747-0442-A47A-7CDABF40DE3E}" type="pres">
      <dgm:prSet presAssocID="{DF297691-2004-EA44-9995-FB8E6FE73A64}" presName="rootText" presStyleLbl="node2" presStyleIdx="0" presStyleCnt="2" custLinFactNeighborX="-3419" custLinFactNeighborY="-4352">
        <dgm:presLayoutVars>
          <dgm:chPref val="3"/>
        </dgm:presLayoutVars>
      </dgm:prSet>
      <dgm:spPr/>
    </dgm:pt>
    <dgm:pt modelId="{0E15D6CB-ED5F-654A-9FA0-6A1904D77371}" type="pres">
      <dgm:prSet presAssocID="{DF297691-2004-EA44-9995-FB8E6FE73A64}" presName="rootConnector" presStyleLbl="node2" presStyleIdx="0" presStyleCnt="2"/>
      <dgm:spPr/>
    </dgm:pt>
    <dgm:pt modelId="{65E469D0-A110-1443-BEA4-BF2B8AC12E18}" type="pres">
      <dgm:prSet presAssocID="{DF297691-2004-EA44-9995-FB8E6FE73A64}" presName="hierChild4" presStyleCnt="0"/>
      <dgm:spPr/>
    </dgm:pt>
    <dgm:pt modelId="{5660F94D-E519-1640-B651-B6CF643CB08E}" type="pres">
      <dgm:prSet presAssocID="{DF297691-2004-EA44-9995-FB8E6FE73A64}" presName="hierChild5" presStyleCnt="0"/>
      <dgm:spPr/>
    </dgm:pt>
    <dgm:pt modelId="{BCB7473C-3F4D-3E44-9449-65CD1E4E4209}" type="pres">
      <dgm:prSet presAssocID="{5A6C92C9-DC0B-AD4D-86A2-E0322122E353}" presName="Name37" presStyleLbl="parChTrans1D2" presStyleIdx="1" presStyleCnt="2"/>
      <dgm:spPr/>
    </dgm:pt>
    <dgm:pt modelId="{4D151468-B7B2-2C4C-B77C-D56950F7DA58}" type="pres">
      <dgm:prSet presAssocID="{07122DC3-7957-5D41-BED1-3E68B9FE3CE5}" presName="hierRoot2" presStyleCnt="0">
        <dgm:presLayoutVars>
          <dgm:hierBranch val="init"/>
        </dgm:presLayoutVars>
      </dgm:prSet>
      <dgm:spPr/>
    </dgm:pt>
    <dgm:pt modelId="{EF329B09-6BA1-7D44-B8CE-57B72AE81FE7}" type="pres">
      <dgm:prSet presAssocID="{07122DC3-7957-5D41-BED1-3E68B9FE3CE5}" presName="rootComposite" presStyleCnt="0"/>
      <dgm:spPr/>
    </dgm:pt>
    <dgm:pt modelId="{825116B8-F277-C040-B8EC-6B0E4A47BCD7}" type="pres">
      <dgm:prSet presAssocID="{07122DC3-7957-5D41-BED1-3E68B9FE3CE5}" presName="rootText" presStyleLbl="node2" presStyleIdx="1" presStyleCnt="2" custLinFactNeighborX="-3419" custLinFactNeighborY="-4352">
        <dgm:presLayoutVars>
          <dgm:chPref val="3"/>
        </dgm:presLayoutVars>
      </dgm:prSet>
      <dgm:spPr/>
    </dgm:pt>
    <dgm:pt modelId="{D733098B-55A9-7047-BD88-BFDD5B1B6BA0}" type="pres">
      <dgm:prSet presAssocID="{07122DC3-7957-5D41-BED1-3E68B9FE3CE5}" presName="rootConnector" presStyleLbl="node2" presStyleIdx="1" presStyleCnt="2"/>
      <dgm:spPr/>
    </dgm:pt>
    <dgm:pt modelId="{DE50D116-7DAA-E54A-8BC5-BBA8A59AC8B6}" type="pres">
      <dgm:prSet presAssocID="{07122DC3-7957-5D41-BED1-3E68B9FE3CE5}" presName="hierChild4" presStyleCnt="0"/>
      <dgm:spPr/>
    </dgm:pt>
    <dgm:pt modelId="{E3AC69F2-5EE0-9642-A107-12512D5549F9}" type="pres">
      <dgm:prSet presAssocID="{07122DC3-7957-5D41-BED1-3E68B9FE3CE5}" presName="hierChild5" presStyleCnt="0"/>
      <dgm:spPr/>
    </dgm:pt>
    <dgm:pt modelId="{62B64C92-0CAC-8448-BB75-E56CCF6D9BB9}" type="pres">
      <dgm:prSet presAssocID="{91719F8E-9793-A147-A4E9-4138C03C14F5}" presName="hierChild3" presStyleCnt="0"/>
      <dgm:spPr/>
    </dgm:pt>
  </dgm:ptLst>
  <dgm:cxnLst>
    <dgm:cxn modelId="{A2CB2721-3A48-6D4C-A52B-8B198C98DDB4}" type="presOf" srcId="{DF297691-2004-EA44-9995-FB8E6FE73A64}" destId="{0E15D6CB-ED5F-654A-9FA0-6A1904D77371}" srcOrd="1" destOrd="0" presId="urn:microsoft.com/office/officeart/2005/8/layout/orgChart1"/>
    <dgm:cxn modelId="{4DE9F143-076D-9D4C-BB79-55E1AD18EDC4}" type="presOf" srcId="{91719F8E-9793-A147-A4E9-4138C03C14F5}" destId="{68ABE780-9E1F-0141-A99E-2CB19D64C2BE}" srcOrd="0" destOrd="0" presId="urn:microsoft.com/office/officeart/2005/8/layout/orgChart1"/>
    <dgm:cxn modelId="{4C9E2B65-37EE-424C-B9B9-660E31CB05B4}" type="presOf" srcId="{91719F8E-9793-A147-A4E9-4138C03C14F5}" destId="{D2998258-6314-FE44-99B7-727980AD86C4}" srcOrd="1" destOrd="0" presId="urn:microsoft.com/office/officeart/2005/8/layout/orgChart1"/>
    <dgm:cxn modelId="{B4C3D85A-B85B-0640-9595-B4E66C2A7BAF}" type="presOf" srcId="{DF297691-2004-EA44-9995-FB8E6FE73A64}" destId="{72835B43-6747-0442-A47A-7CDABF40DE3E}" srcOrd="0" destOrd="0" presId="urn:microsoft.com/office/officeart/2005/8/layout/orgChart1"/>
    <dgm:cxn modelId="{AFB7C37C-9F75-064A-9A6F-27A460C44A84}" srcId="{91719F8E-9793-A147-A4E9-4138C03C14F5}" destId="{DF297691-2004-EA44-9995-FB8E6FE73A64}" srcOrd="0" destOrd="0" parTransId="{96DFF651-C340-464A-98E7-EBD8142FE1C4}" sibTransId="{5A0E8CD3-1A51-CC4E-AA3D-0A217F25C687}"/>
    <dgm:cxn modelId="{01B9B195-687B-EF46-8221-92EBBE051B23}" type="presOf" srcId="{96DFF651-C340-464A-98E7-EBD8142FE1C4}" destId="{96EEC4B9-AE36-914E-846B-19D8A92B0159}" srcOrd="0" destOrd="0" presId="urn:microsoft.com/office/officeart/2005/8/layout/orgChart1"/>
    <dgm:cxn modelId="{8DB5E197-51FA-0E43-BABB-7EE3DBFCB119}" srcId="{91719F8E-9793-A147-A4E9-4138C03C14F5}" destId="{07122DC3-7957-5D41-BED1-3E68B9FE3CE5}" srcOrd="1" destOrd="0" parTransId="{5A6C92C9-DC0B-AD4D-86A2-E0322122E353}" sibTransId="{E1D0A732-269B-AF4D-A148-4D39BDD9515E}"/>
    <dgm:cxn modelId="{840BC3B1-0AA8-8C47-A661-602473F9FC07}" type="presOf" srcId="{07122DC3-7957-5D41-BED1-3E68B9FE3CE5}" destId="{825116B8-F277-C040-B8EC-6B0E4A47BCD7}" srcOrd="0" destOrd="0" presId="urn:microsoft.com/office/officeart/2005/8/layout/orgChart1"/>
    <dgm:cxn modelId="{7FF547E9-70FD-564E-9ACC-09FF55921CE4}" type="presOf" srcId="{CF72A37A-DA44-5048-9151-A2AAC9E769A5}" destId="{C0E33D16-C464-B54B-840C-87C4C8D79597}" srcOrd="0" destOrd="0" presId="urn:microsoft.com/office/officeart/2005/8/layout/orgChart1"/>
    <dgm:cxn modelId="{FA4B7FEF-D78C-F643-9660-ADD78CDE483A}" type="presOf" srcId="{5A6C92C9-DC0B-AD4D-86A2-E0322122E353}" destId="{BCB7473C-3F4D-3E44-9449-65CD1E4E4209}" srcOrd="0" destOrd="0" presId="urn:microsoft.com/office/officeart/2005/8/layout/orgChart1"/>
    <dgm:cxn modelId="{4E04F5F2-529B-A740-8247-10F5DDCD7D86}" type="presOf" srcId="{07122DC3-7957-5D41-BED1-3E68B9FE3CE5}" destId="{D733098B-55A9-7047-BD88-BFDD5B1B6BA0}" srcOrd="1" destOrd="0" presId="urn:microsoft.com/office/officeart/2005/8/layout/orgChart1"/>
    <dgm:cxn modelId="{E683EEFA-75F0-E242-981E-BE76FEDD7B56}" srcId="{CF72A37A-DA44-5048-9151-A2AAC9E769A5}" destId="{91719F8E-9793-A147-A4E9-4138C03C14F5}" srcOrd="0" destOrd="0" parTransId="{AB793C8D-72C0-1A4A-958C-464DA3646F3B}" sibTransId="{800A2B5E-C997-3B4A-A3E2-B61FCACF88D9}"/>
    <dgm:cxn modelId="{0683AEC1-AED8-EF4A-8995-FF9F4873007E}" type="presParOf" srcId="{C0E33D16-C464-B54B-840C-87C4C8D79597}" destId="{CEE53D43-391E-464E-9A0E-8B3E20FCB691}" srcOrd="0" destOrd="0" presId="urn:microsoft.com/office/officeart/2005/8/layout/orgChart1"/>
    <dgm:cxn modelId="{B82B57EF-B1C0-DC43-A167-A7DC913A2C4F}" type="presParOf" srcId="{CEE53D43-391E-464E-9A0E-8B3E20FCB691}" destId="{BC7F6DBD-0843-FB42-9E17-8E3E2D71D3E6}" srcOrd="0" destOrd="0" presId="urn:microsoft.com/office/officeart/2005/8/layout/orgChart1"/>
    <dgm:cxn modelId="{F703824E-7506-BF46-95F3-324D68B6C252}" type="presParOf" srcId="{BC7F6DBD-0843-FB42-9E17-8E3E2D71D3E6}" destId="{68ABE780-9E1F-0141-A99E-2CB19D64C2BE}" srcOrd="0" destOrd="0" presId="urn:microsoft.com/office/officeart/2005/8/layout/orgChart1"/>
    <dgm:cxn modelId="{C8BD0777-666A-0E45-8B07-F0FDE9594DA9}" type="presParOf" srcId="{BC7F6DBD-0843-FB42-9E17-8E3E2D71D3E6}" destId="{D2998258-6314-FE44-99B7-727980AD86C4}" srcOrd="1" destOrd="0" presId="urn:microsoft.com/office/officeart/2005/8/layout/orgChart1"/>
    <dgm:cxn modelId="{F761F1B8-C664-3142-8D4E-B10730B8179C}" type="presParOf" srcId="{CEE53D43-391E-464E-9A0E-8B3E20FCB691}" destId="{C3DD508E-6CAB-A14D-BE42-05D2357C4267}" srcOrd="1" destOrd="0" presId="urn:microsoft.com/office/officeart/2005/8/layout/orgChart1"/>
    <dgm:cxn modelId="{2CCBCE1C-FF02-9E47-B19F-F3A393E20E62}" type="presParOf" srcId="{C3DD508E-6CAB-A14D-BE42-05D2357C4267}" destId="{96EEC4B9-AE36-914E-846B-19D8A92B0159}" srcOrd="0" destOrd="0" presId="urn:microsoft.com/office/officeart/2005/8/layout/orgChart1"/>
    <dgm:cxn modelId="{813CC0D1-3FDD-1046-A3FA-088E90F123A0}" type="presParOf" srcId="{C3DD508E-6CAB-A14D-BE42-05D2357C4267}" destId="{DAF53721-4471-2D4B-B072-8D1578C07334}" srcOrd="1" destOrd="0" presId="urn:microsoft.com/office/officeart/2005/8/layout/orgChart1"/>
    <dgm:cxn modelId="{DC948653-F6E2-FB41-BEAE-350EE586886A}" type="presParOf" srcId="{DAF53721-4471-2D4B-B072-8D1578C07334}" destId="{9730093F-D322-4644-9129-85C25246B3B3}" srcOrd="0" destOrd="0" presId="urn:microsoft.com/office/officeart/2005/8/layout/orgChart1"/>
    <dgm:cxn modelId="{0E3CA222-A1A3-8347-B897-709510D3CCC3}" type="presParOf" srcId="{9730093F-D322-4644-9129-85C25246B3B3}" destId="{72835B43-6747-0442-A47A-7CDABF40DE3E}" srcOrd="0" destOrd="0" presId="urn:microsoft.com/office/officeart/2005/8/layout/orgChart1"/>
    <dgm:cxn modelId="{6B50EBA3-06E3-7F4C-9755-9C4C8B72A824}" type="presParOf" srcId="{9730093F-D322-4644-9129-85C25246B3B3}" destId="{0E15D6CB-ED5F-654A-9FA0-6A1904D77371}" srcOrd="1" destOrd="0" presId="urn:microsoft.com/office/officeart/2005/8/layout/orgChart1"/>
    <dgm:cxn modelId="{ACB81B84-B43C-E24C-926B-F4C941D6C134}" type="presParOf" srcId="{DAF53721-4471-2D4B-B072-8D1578C07334}" destId="{65E469D0-A110-1443-BEA4-BF2B8AC12E18}" srcOrd="1" destOrd="0" presId="urn:microsoft.com/office/officeart/2005/8/layout/orgChart1"/>
    <dgm:cxn modelId="{E9522D7A-F058-5547-A292-EEF0CD6F0BF5}" type="presParOf" srcId="{DAF53721-4471-2D4B-B072-8D1578C07334}" destId="{5660F94D-E519-1640-B651-B6CF643CB08E}" srcOrd="2" destOrd="0" presId="urn:microsoft.com/office/officeart/2005/8/layout/orgChart1"/>
    <dgm:cxn modelId="{DA1F00EB-8468-1C47-967C-DE78071D58CA}" type="presParOf" srcId="{C3DD508E-6CAB-A14D-BE42-05D2357C4267}" destId="{BCB7473C-3F4D-3E44-9449-65CD1E4E4209}" srcOrd="2" destOrd="0" presId="urn:microsoft.com/office/officeart/2005/8/layout/orgChart1"/>
    <dgm:cxn modelId="{E1C80612-19BF-C04D-A14F-5F09493B1009}" type="presParOf" srcId="{C3DD508E-6CAB-A14D-BE42-05D2357C4267}" destId="{4D151468-B7B2-2C4C-B77C-D56950F7DA58}" srcOrd="3" destOrd="0" presId="urn:microsoft.com/office/officeart/2005/8/layout/orgChart1"/>
    <dgm:cxn modelId="{58A30B3D-FF0D-E249-804B-6CBC30C6A030}" type="presParOf" srcId="{4D151468-B7B2-2C4C-B77C-D56950F7DA58}" destId="{EF329B09-6BA1-7D44-B8CE-57B72AE81FE7}" srcOrd="0" destOrd="0" presId="urn:microsoft.com/office/officeart/2005/8/layout/orgChart1"/>
    <dgm:cxn modelId="{204D38BF-B51F-6B43-89D6-DBD8B85C59FB}" type="presParOf" srcId="{EF329B09-6BA1-7D44-B8CE-57B72AE81FE7}" destId="{825116B8-F277-C040-B8EC-6B0E4A47BCD7}" srcOrd="0" destOrd="0" presId="urn:microsoft.com/office/officeart/2005/8/layout/orgChart1"/>
    <dgm:cxn modelId="{BB13B2F3-77D2-5448-A434-8B0464728E93}" type="presParOf" srcId="{EF329B09-6BA1-7D44-B8CE-57B72AE81FE7}" destId="{D733098B-55A9-7047-BD88-BFDD5B1B6BA0}" srcOrd="1" destOrd="0" presId="urn:microsoft.com/office/officeart/2005/8/layout/orgChart1"/>
    <dgm:cxn modelId="{BC302C58-3F35-EA49-9796-AEC8BDB40795}" type="presParOf" srcId="{4D151468-B7B2-2C4C-B77C-D56950F7DA58}" destId="{DE50D116-7DAA-E54A-8BC5-BBA8A59AC8B6}" srcOrd="1" destOrd="0" presId="urn:microsoft.com/office/officeart/2005/8/layout/orgChart1"/>
    <dgm:cxn modelId="{106431E4-5847-A248-BA1E-7815F73BCCE5}" type="presParOf" srcId="{4D151468-B7B2-2C4C-B77C-D56950F7DA58}" destId="{E3AC69F2-5EE0-9642-A107-12512D5549F9}" srcOrd="2" destOrd="0" presId="urn:microsoft.com/office/officeart/2005/8/layout/orgChart1"/>
    <dgm:cxn modelId="{1C9FED3A-33A7-9D4D-9316-68459005337C}" type="presParOf" srcId="{CEE53D43-391E-464E-9A0E-8B3E20FCB691}" destId="{62B64C92-0CAC-8448-BB75-E56CCF6D9BB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7473C-3F4D-3E44-9449-65CD1E4E4209}">
      <dsp:nvSpPr>
        <dsp:cNvPr id="0" name=""/>
        <dsp:cNvSpPr/>
      </dsp:nvSpPr>
      <dsp:spPr>
        <a:xfrm>
          <a:off x="3751993" y="2471731"/>
          <a:ext cx="2118794" cy="735449"/>
        </a:xfrm>
        <a:custGeom>
          <a:avLst/>
          <a:gdLst/>
          <a:ahLst/>
          <a:cxnLst/>
          <a:rect l="0" t="0" r="0" b="0"/>
          <a:pathLst>
            <a:path>
              <a:moveTo>
                <a:pt x="0" y="0"/>
              </a:moveTo>
              <a:lnTo>
                <a:pt x="0" y="367724"/>
              </a:lnTo>
              <a:lnTo>
                <a:pt x="2118794" y="367724"/>
              </a:lnTo>
              <a:lnTo>
                <a:pt x="2118794" y="735449"/>
              </a:lnTo>
            </a:path>
          </a:pathLst>
        </a:custGeom>
        <a:noFill/>
        <a:ln w="31750" cap="rnd"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96EEC4B9-AE36-914E-846B-19D8A92B0159}">
      <dsp:nvSpPr>
        <dsp:cNvPr id="0" name=""/>
        <dsp:cNvSpPr/>
      </dsp:nvSpPr>
      <dsp:spPr>
        <a:xfrm>
          <a:off x="1751070" y="2471731"/>
          <a:ext cx="2000923" cy="735449"/>
        </a:xfrm>
        <a:custGeom>
          <a:avLst/>
          <a:gdLst/>
          <a:ahLst/>
          <a:cxnLst/>
          <a:rect l="0" t="0" r="0" b="0"/>
          <a:pathLst>
            <a:path>
              <a:moveTo>
                <a:pt x="2000923" y="0"/>
              </a:moveTo>
              <a:lnTo>
                <a:pt x="2000923" y="367724"/>
              </a:lnTo>
              <a:lnTo>
                <a:pt x="0" y="367724"/>
              </a:lnTo>
              <a:lnTo>
                <a:pt x="0" y="735449"/>
              </a:lnTo>
            </a:path>
          </a:pathLst>
        </a:custGeom>
        <a:noFill/>
        <a:ln w="31750" cap="rnd"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68ABE780-9E1F-0141-A99E-2CB19D64C2BE}">
      <dsp:nvSpPr>
        <dsp:cNvPr id="0" name=""/>
        <dsp:cNvSpPr/>
      </dsp:nvSpPr>
      <dsp:spPr>
        <a:xfrm>
          <a:off x="2000923" y="720660"/>
          <a:ext cx="3502140" cy="1751070"/>
        </a:xfrm>
        <a:prstGeom prst="rect">
          <a:avLst/>
        </a:prstGeom>
        <a:solidFill>
          <a:schemeClr val="accent1">
            <a:hueOff val="0"/>
            <a:satOff val="0"/>
            <a:lumOff val="0"/>
            <a:alpha val="68000"/>
          </a:schemeClr>
        </a:solidFill>
        <a:ln w="19050" cap="rnd" cmpd="sng" algn="ctr">
          <a:noFill/>
          <a:prstDash val="solid"/>
        </a:ln>
        <a:effectLst>
          <a:softEdge rad="0"/>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Universal Declaration of Human Rights </a:t>
          </a:r>
        </a:p>
      </dsp:txBody>
      <dsp:txXfrm>
        <a:off x="2000923" y="720660"/>
        <a:ext cx="3502140" cy="1751070"/>
      </dsp:txXfrm>
    </dsp:sp>
    <dsp:sp modelId="{72835B43-6747-0442-A47A-7CDABF40DE3E}">
      <dsp:nvSpPr>
        <dsp:cNvPr id="0" name=""/>
        <dsp:cNvSpPr/>
      </dsp:nvSpPr>
      <dsp:spPr>
        <a:xfrm>
          <a:off x="0" y="3207180"/>
          <a:ext cx="3502140" cy="1751070"/>
        </a:xfrm>
        <a:prstGeom prst="rect">
          <a:avLst/>
        </a:prstGeom>
        <a:solidFill>
          <a:schemeClr val="accent1">
            <a:hueOff val="0"/>
            <a:satOff val="0"/>
            <a:lumOff val="0"/>
            <a:alpha val="52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International Covenant on Civil and Political Rights</a:t>
          </a:r>
          <a:endParaRPr lang="en-US" sz="3000" kern="1200" dirty="0"/>
        </a:p>
      </dsp:txBody>
      <dsp:txXfrm>
        <a:off x="0" y="3207180"/>
        <a:ext cx="3502140" cy="1751070"/>
      </dsp:txXfrm>
    </dsp:sp>
    <dsp:sp modelId="{825116B8-F277-C040-B8EC-6B0E4A47BCD7}">
      <dsp:nvSpPr>
        <dsp:cNvPr id="0" name=""/>
        <dsp:cNvSpPr/>
      </dsp:nvSpPr>
      <dsp:spPr>
        <a:xfrm>
          <a:off x="4119718" y="3207180"/>
          <a:ext cx="3502140" cy="1751070"/>
        </a:xfrm>
        <a:prstGeom prst="rect">
          <a:avLst/>
        </a:prstGeom>
        <a:solidFill>
          <a:schemeClr val="accent1">
            <a:hueOff val="0"/>
            <a:satOff val="0"/>
            <a:lumOff val="0"/>
            <a:alpha val="50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International Covenant </a:t>
          </a:r>
          <a:r>
            <a:rPr lang="en-AU" sz="3000" kern="1200" dirty="0">
              <a:latin typeface="Calibri" panose="020F0502020204030204" pitchFamily="34" charset="0"/>
              <a:cs typeface="Calibri" panose="020F0502020204030204" pitchFamily="34" charset="0"/>
            </a:rPr>
            <a:t>on Economic, Social and Cultural Rights</a:t>
          </a:r>
          <a:endParaRPr lang="en-US" sz="3000" kern="1200" dirty="0"/>
        </a:p>
      </dsp:txBody>
      <dsp:txXfrm>
        <a:off x="4119718" y="3207180"/>
        <a:ext cx="3502140" cy="175107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52384F-E330-6546-86EA-A54745E17915}" type="datetimeFigureOut">
              <a:rPr lang="en-US" smtClean="0"/>
              <a:t>7/12/2024</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0508A0C-DCE1-DA4F-A9CB-9E9E26EC41F4}" type="slidenum">
              <a:rPr lang="en-US" smtClean="0"/>
              <a:t>‹#›</a:t>
            </a:fld>
            <a:endParaRPr lang="en-US"/>
          </a:p>
        </p:txBody>
      </p:sp>
    </p:spTree>
    <p:extLst>
      <p:ext uri="{BB962C8B-B14F-4D97-AF65-F5344CB8AC3E}">
        <p14:creationId xmlns:p14="http://schemas.microsoft.com/office/powerpoint/2010/main" val="1942155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0508A0C-DCE1-DA4F-A9CB-9E9E26EC41F4}" type="slidenum">
              <a:rPr lang="en-US" smtClean="0"/>
              <a:t>1</a:t>
            </a:fld>
            <a:endParaRPr lang="en-US"/>
          </a:p>
        </p:txBody>
      </p:sp>
    </p:spTree>
    <p:extLst>
      <p:ext uri="{BB962C8B-B14F-4D97-AF65-F5344CB8AC3E}">
        <p14:creationId xmlns:p14="http://schemas.microsoft.com/office/powerpoint/2010/main" val="3415426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Trainers Notes:</a:t>
            </a:r>
            <a:endParaRPr lang="en-AU" sz="1200" dirty="0">
              <a:latin typeface="Arial" panose="020B0604020202020204" pitchFamily="34" charset="0"/>
              <a:cs typeface="Arial" panose="020B0604020202020204" pitchFamily="34" charset="0"/>
            </a:endParaRPr>
          </a:p>
          <a:p>
            <a:pPr marL="221811" indent="-221811">
              <a:spcBef>
                <a:spcPct val="0"/>
              </a:spcBef>
            </a:pPr>
            <a:r>
              <a:rPr lang="en-AU" sz="1200" dirty="0">
                <a:latin typeface="Arial" panose="020B0604020202020204" pitchFamily="34" charset="0"/>
                <a:cs typeface="Arial" panose="020B0604020202020204" pitchFamily="34" charset="0"/>
              </a:rPr>
              <a:t>Spend some time discussing some of the barriers and challenges  to the ability of people to access their human rights. </a:t>
            </a:r>
            <a:endParaRPr lang="en-AU" sz="1200" b="1" dirty="0">
              <a:latin typeface="Arial" panose="020B0604020202020204" pitchFamily="34" charset="0"/>
              <a:cs typeface="Arial" panose="020B0604020202020204" pitchFamily="34" charset="0"/>
            </a:endParaRPr>
          </a:p>
          <a:p>
            <a:pPr marL="221811" indent="-221811">
              <a:spcBef>
                <a:spcPct val="0"/>
              </a:spcBef>
            </a:pPr>
            <a:r>
              <a:rPr lang="en-AU" sz="1200" b="1" dirty="0">
                <a:latin typeface="Arial" panose="020B0604020202020204" pitchFamily="34" charset="0"/>
                <a:cs typeface="Arial" panose="020B0604020202020204" pitchFamily="34" charset="0"/>
              </a:rPr>
              <a:t>The political challenges</a:t>
            </a:r>
            <a:endParaRPr lang="en-AU" sz="1200" dirty="0">
              <a:latin typeface="Arial" panose="020B0604020202020204" pitchFamily="34" charset="0"/>
              <a:cs typeface="Arial" panose="020B0604020202020204" pitchFamily="34" charset="0"/>
            </a:endParaRPr>
          </a:p>
          <a:p>
            <a:pPr marL="221811" indent="-221811">
              <a:spcBef>
                <a:spcPct val="0"/>
              </a:spcBef>
            </a:pPr>
            <a:r>
              <a:rPr lang="en-AU" sz="1200" dirty="0">
                <a:latin typeface="Arial" panose="020B0604020202020204" pitchFamily="34" charset="0"/>
                <a:cs typeface="Arial" panose="020B0604020202020204" pitchFamily="34" charset="0"/>
              </a:rPr>
              <a:t>That is the unwillingness of many governments to honour the human rights commitments they have made to their people. Often governments will use the idea of “state sovereignty” that is the right of each individual government to decide what is best for its people as an excuse not to respect international human rights standards. Culture and religion are often used as excuses to deny human rights.</a:t>
            </a:r>
          </a:p>
          <a:p>
            <a:pPr marL="221811" indent="-221811">
              <a:spcBef>
                <a:spcPct val="0"/>
              </a:spcBef>
            </a:pPr>
            <a:r>
              <a:rPr lang="en-AU" sz="1200" b="1" dirty="0">
                <a:latin typeface="Arial" panose="020B0604020202020204" pitchFamily="34" charset="0"/>
                <a:cs typeface="Arial" panose="020B0604020202020204" pitchFamily="34" charset="0"/>
              </a:rPr>
              <a:t>The ideological challenges.</a:t>
            </a:r>
            <a:endParaRPr lang="en-AU" sz="1200" dirty="0">
              <a:latin typeface="Arial" panose="020B0604020202020204" pitchFamily="34" charset="0"/>
              <a:cs typeface="Arial" panose="020B0604020202020204" pitchFamily="34" charset="0"/>
            </a:endParaRPr>
          </a:p>
          <a:p>
            <a:pPr marL="221811" indent="-221811">
              <a:spcBef>
                <a:spcPct val="0"/>
              </a:spcBef>
            </a:pPr>
            <a:r>
              <a:rPr lang="en-AU" sz="1200" dirty="0">
                <a:latin typeface="Arial" panose="020B0604020202020204" pitchFamily="34" charset="0"/>
                <a:cs typeface="Arial" panose="020B0604020202020204" pitchFamily="34" charset="0"/>
              </a:rPr>
              <a:t>Some governments and other groups use issues of culture and religion as excuses to not provide human rights to all their peoples. They often try to dismiss human rights as western concepts and claim that they are in conflict with so called “Asian or African Values</a:t>
            </a:r>
          </a:p>
          <a:p>
            <a:pPr marL="221811" indent="-221811">
              <a:spcBef>
                <a:spcPct val="0"/>
              </a:spcBef>
            </a:pPr>
            <a:endParaRPr lang="en-AU"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10</a:t>
            </a:fld>
            <a:endParaRPr lang="en-US"/>
          </a:p>
        </p:txBody>
      </p:sp>
    </p:spTree>
    <p:extLst>
      <p:ext uri="{BB962C8B-B14F-4D97-AF65-F5344CB8AC3E}">
        <p14:creationId xmlns:p14="http://schemas.microsoft.com/office/powerpoint/2010/main" val="300446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latin typeface="Arial" panose="020B0604020202020204" pitchFamily="34" charset="0"/>
              <a:cs typeface="Arial" panose="020B0604020202020204" pitchFamily="34" charset="0"/>
            </a:endParaRPr>
          </a:p>
          <a:p>
            <a:pPr marL="221811" indent="-221811">
              <a:spcBef>
                <a:spcPct val="0"/>
              </a:spcBef>
            </a:pPr>
            <a:r>
              <a:rPr lang="en-AU" sz="1200" b="1" dirty="0">
                <a:latin typeface="Arial" panose="020B0604020202020204" pitchFamily="34" charset="0"/>
                <a:cs typeface="Arial" panose="020B0604020202020204" pitchFamily="34" charset="0"/>
              </a:rPr>
              <a:t>Women and Girls Human rights</a:t>
            </a:r>
            <a:endParaRPr lang="en-AU" sz="1200" dirty="0">
              <a:latin typeface="Arial" panose="020B0604020202020204" pitchFamily="34" charset="0"/>
              <a:cs typeface="Arial" panose="020B0604020202020204" pitchFamily="34" charset="0"/>
            </a:endParaRPr>
          </a:p>
          <a:p>
            <a:pPr marL="221811" indent="-221811">
              <a:spcBef>
                <a:spcPct val="0"/>
              </a:spcBef>
            </a:pPr>
            <a:r>
              <a:rPr lang="en-AU" sz="1200" dirty="0">
                <a:latin typeface="Arial" panose="020B0604020202020204" pitchFamily="34" charset="0"/>
                <a:cs typeface="Arial" panose="020B0604020202020204" pitchFamily="34" charset="0"/>
              </a:rPr>
              <a:t>     One of the most common criticisms of the Human Rights Framework is that until fairly recently it did not recognise and support the particular concerns of women and girls. Although many argued that all of the conventions and laws were designed to protect the rights of women and girls as well as men and boys and were what is know as “gender neutral” they were in fact “gender blind”. That is they were really written for men and did not think about the special kind of human rights abuses and discriminations which face women. In particular there was little recognition of the impact of violence against women and girls, in particular rape and sexual violence in conflict situations and domestic and family violence. It was not until after 1993 that these forms of violence started to be recognised as women’s human rights violations.</a:t>
            </a:r>
            <a:endParaRPr lang="en-AU" sz="1200" b="1" dirty="0">
              <a:latin typeface="Arial" panose="020B0604020202020204" pitchFamily="34" charset="0"/>
              <a:cs typeface="Arial" panose="020B0604020202020204" pitchFamily="34" charset="0"/>
            </a:endParaRPr>
          </a:p>
          <a:p>
            <a:pPr marL="221811" indent="-221811">
              <a:spcBef>
                <a:spcPct val="0"/>
              </a:spcBef>
            </a:pPr>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Suggested Activity:</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For  slides  11 to 22 </a:t>
            </a:r>
          </a:p>
          <a:p>
            <a:endParaRPr lang="en-AU"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itchFamily="34" charset="0"/>
              </a:rPr>
              <a:t>Ask the participants to list and discuss how they access these rights. This can be done either as a brainstorm or a small group exercise.</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11</a:t>
            </a:fld>
            <a:endParaRPr lang="en-US"/>
          </a:p>
        </p:txBody>
      </p:sp>
    </p:spTree>
    <p:extLst>
      <p:ext uri="{BB962C8B-B14F-4D97-AF65-F5344CB8AC3E}">
        <p14:creationId xmlns:p14="http://schemas.microsoft.com/office/powerpoint/2010/main" val="223218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Respect, freedom and dignity are overarching rights which impact on all others.  If other rights are provided without respecting the freedom and dignity of recipients, then they are not receiving their full rights.  An example of this is that of food being thrown off trucks and from helicopters to crowds in refugee situations, or post disaster, who then have to scramble and fight in the dirt to obtain some of what has been thrown.  One could say that the right to food had been satisfied, but totally without respect and dignity.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Ask participants to evaluate whether the services they either receive or provide are given in a manner which respects freedom and dignity.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12</a:t>
            </a:fld>
            <a:endParaRPr lang="en-US"/>
          </a:p>
        </p:txBody>
      </p:sp>
    </p:spTree>
    <p:extLst>
      <p:ext uri="{BB962C8B-B14F-4D97-AF65-F5344CB8AC3E}">
        <p14:creationId xmlns:p14="http://schemas.microsoft.com/office/powerpoint/2010/main" val="1623200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another overarching set of rights.  It includes the rights of communities to take part in the decision making about services and actions which will affect themselves, their families and communities.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Again, ask participants if these principles apply to services which they either receive or supply.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13</a:t>
            </a:fld>
            <a:endParaRPr lang="en-US"/>
          </a:p>
        </p:txBody>
      </p:sp>
    </p:spTree>
    <p:extLst>
      <p:ext uri="{BB962C8B-B14F-4D97-AF65-F5344CB8AC3E}">
        <p14:creationId xmlns:p14="http://schemas.microsoft.com/office/powerpoint/2010/main" val="3798564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This slide depicts the right to food, shelter and water</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Ask the participants to list and discuss how they access these rights. This can be done either as a brainstorm or a small group exercise.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14</a:t>
            </a:fld>
            <a:endParaRPr lang="en-US"/>
          </a:p>
        </p:txBody>
      </p:sp>
    </p:spTree>
    <p:extLst>
      <p:ext uri="{BB962C8B-B14F-4D97-AF65-F5344CB8AC3E}">
        <p14:creationId xmlns:p14="http://schemas.microsoft.com/office/powerpoint/2010/main" val="459575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This slide depicts the right to live with family in peace and security</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Ask the participants to list and discuss how they access these rights. This can be done either as a brainstorm or a small group exercise.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15</a:t>
            </a:fld>
            <a:endParaRPr lang="en-US"/>
          </a:p>
        </p:txBody>
      </p:sp>
    </p:spTree>
    <p:extLst>
      <p:ext uri="{BB962C8B-B14F-4D97-AF65-F5344CB8AC3E}">
        <p14:creationId xmlns:p14="http://schemas.microsoft.com/office/powerpoint/2010/main" val="1421874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This slide depicts the right to live a life free from any sort of violence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Ask the participants to list and discuss how they access these rights. This can be done either as a brainstorm or a small group exercise.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16</a:t>
            </a:fld>
            <a:endParaRPr lang="en-US"/>
          </a:p>
        </p:txBody>
      </p:sp>
    </p:spTree>
    <p:extLst>
      <p:ext uri="{BB962C8B-B14F-4D97-AF65-F5344CB8AC3E}">
        <p14:creationId xmlns:p14="http://schemas.microsoft.com/office/powerpoint/2010/main" val="146489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This slide depicts the right to good health and health services</a:t>
            </a:r>
            <a:endParaRPr lang="en-AU" dirty="0">
              <a:latin typeface="Arial" pitchFamily="34" charset="0"/>
              <a:cs typeface="Arial" pitchFamily="34" charset="0"/>
            </a:endParaRPr>
          </a:p>
          <a:p>
            <a:endParaRPr lang="en-AU" dirty="0">
              <a:latin typeface="Arial" pitchFamily="34" charset="0"/>
              <a:cs typeface="Arial" pitchFamily="34" charset="0"/>
            </a:endParaRPr>
          </a:p>
          <a:p>
            <a:endParaRPr lang="en-AU" dirty="0">
              <a:latin typeface="Arial" pitchFamily="34" charset="0"/>
              <a:cs typeface="Arial" pitchFamily="34" charset="0"/>
            </a:endParaRPr>
          </a:p>
          <a:p>
            <a:r>
              <a:rPr lang="en-AU" dirty="0">
                <a:latin typeface="Arial" pitchFamily="34" charset="0"/>
                <a:cs typeface="Arial" pitchFamily="34" charset="0"/>
              </a:rPr>
              <a:t>Ask the participants to list and discuss how they access these rights. This can be done either as a brainstorm or a small group exercise.</a:t>
            </a:r>
          </a:p>
          <a:p>
            <a:endParaRPr lang="en-US" dirty="0"/>
          </a:p>
          <a:p>
            <a:endParaRPr lang="en-US" dirty="0"/>
          </a:p>
        </p:txBody>
      </p:sp>
      <p:sp>
        <p:nvSpPr>
          <p:cNvPr id="4" name="Slide Number Placeholder 3"/>
          <p:cNvSpPr>
            <a:spLocks noGrp="1"/>
          </p:cNvSpPr>
          <p:nvPr>
            <p:ph type="sldNum" sz="quarter" idx="5"/>
          </p:nvPr>
        </p:nvSpPr>
        <p:spPr/>
        <p:txBody>
          <a:bodyPr/>
          <a:lstStyle/>
          <a:p>
            <a:fld id="{20508A0C-DCE1-DA4F-A9CB-9E9E26EC41F4}" type="slidenum">
              <a:rPr lang="en-US" smtClean="0"/>
              <a:t>17</a:t>
            </a:fld>
            <a:endParaRPr lang="en-US"/>
          </a:p>
        </p:txBody>
      </p:sp>
    </p:spTree>
    <p:extLst>
      <p:ext uri="{BB962C8B-B14F-4D97-AF65-F5344CB8AC3E}">
        <p14:creationId xmlns:p14="http://schemas.microsoft.com/office/powerpoint/2010/main" val="1089651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This slide depicts the right to full and equal access to the law</a:t>
            </a:r>
            <a:endParaRPr lang="en-AU" dirty="0">
              <a:latin typeface="Arial" pitchFamily="34" charset="0"/>
              <a:cs typeface="Arial" pitchFamily="34" charset="0"/>
            </a:endParaRPr>
          </a:p>
          <a:p>
            <a:endParaRPr lang="en-AU" dirty="0">
              <a:latin typeface="Arial" pitchFamily="34" charset="0"/>
              <a:cs typeface="Arial" pitchFamily="34" charset="0"/>
            </a:endParaRPr>
          </a:p>
          <a:p>
            <a:endParaRPr lang="en-AU" dirty="0">
              <a:latin typeface="Arial" pitchFamily="34" charset="0"/>
              <a:cs typeface="Arial" pitchFamily="34" charset="0"/>
            </a:endParaRPr>
          </a:p>
          <a:p>
            <a:r>
              <a:rPr lang="en-AU" dirty="0">
                <a:latin typeface="Arial" pitchFamily="34" charset="0"/>
                <a:cs typeface="Arial" pitchFamily="34" charset="0"/>
              </a:rPr>
              <a:t>Ask the participants to list and discuss how they access these rights. This can be done either as a brainstorm or a small group exercise.</a:t>
            </a:r>
          </a:p>
          <a:p>
            <a:endParaRPr lang="en-US" dirty="0"/>
          </a:p>
          <a:p>
            <a:endParaRPr lang="en-US" dirty="0"/>
          </a:p>
        </p:txBody>
      </p:sp>
      <p:sp>
        <p:nvSpPr>
          <p:cNvPr id="4" name="Slide Number Placeholder 3"/>
          <p:cNvSpPr>
            <a:spLocks noGrp="1"/>
          </p:cNvSpPr>
          <p:nvPr>
            <p:ph type="sldNum" sz="quarter" idx="5"/>
          </p:nvPr>
        </p:nvSpPr>
        <p:spPr/>
        <p:txBody>
          <a:bodyPr/>
          <a:lstStyle/>
          <a:p>
            <a:fld id="{20508A0C-DCE1-DA4F-A9CB-9E9E26EC41F4}" type="slidenum">
              <a:rPr lang="en-US" smtClean="0"/>
              <a:t>18</a:t>
            </a:fld>
            <a:endParaRPr lang="en-US"/>
          </a:p>
        </p:txBody>
      </p:sp>
    </p:spTree>
    <p:extLst>
      <p:ext uri="{BB962C8B-B14F-4D97-AF65-F5344CB8AC3E}">
        <p14:creationId xmlns:p14="http://schemas.microsoft.com/office/powerpoint/2010/main" val="2286761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This slide depicts the right to freedom of speech.</a:t>
            </a:r>
          </a:p>
          <a:p>
            <a:endParaRPr lang="en-AU" sz="1200" dirty="0">
              <a:latin typeface="Arial" pitchFamily="34" charset="0"/>
              <a:cs typeface="Arial" pitchFamily="34" charset="0"/>
            </a:endParaRPr>
          </a:p>
          <a:p>
            <a:endParaRPr lang="en-AU" sz="1200" dirty="0">
              <a:latin typeface="Arial" pitchFamily="34" charset="0"/>
              <a:cs typeface="Arial" pitchFamily="34" charset="0"/>
            </a:endParaRPr>
          </a:p>
          <a:p>
            <a:r>
              <a:rPr lang="en-AU" sz="1200" dirty="0">
                <a:latin typeface="Arial" pitchFamily="34" charset="0"/>
                <a:cs typeface="Arial" pitchFamily="34" charset="0"/>
              </a:rPr>
              <a:t>Ask the participants to list and discuss how they access these rights. This can be done either as a brainstorm or a small group exercise.</a:t>
            </a:r>
          </a:p>
          <a:p>
            <a:endParaRPr lang="en-US" dirty="0"/>
          </a:p>
          <a:p>
            <a:endParaRPr lang="en-US" dirty="0"/>
          </a:p>
        </p:txBody>
      </p:sp>
      <p:sp>
        <p:nvSpPr>
          <p:cNvPr id="4" name="Slide Number Placeholder 3"/>
          <p:cNvSpPr>
            <a:spLocks noGrp="1"/>
          </p:cNvSpPr>
          <p:nvPr>
            <p:ph type="sldNum" sz="quarter" idx="5"/>
          </p:nvPr>
        </p:nvSpPr>
        <p:spPr/>
        <p:txBody>
          <a:bodyPr/>
          <a:lstStyle/>
          <a:p>
            <a:fld id="{20508A0C-DCE1-DA4F-A9CB-9E9E26EC41F4}" type="slidenum">
              <a:rPr lang="en-US" smtClean="0"/>
              <a:t>19</a:t>
            </a:fld>
            <a:endParaRPr lang="en-US"/>
          </a:p>
        </p:txBody>
      </p:sp>
    </p:spTree>
    <p:extLst>
      <p:ext uri="{BB962C8B-B14F-4D97-AF65-F5344CB8AC3E}">
        <p14:creationId xmlns:p14="http://schemas.microsoft.com/office/powerpoint/2010/main" val="3444696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u="sng" dirty="0">
                <a:latin typeface="Arial" panose="020B0604020202020204" pitchFamily="34" charset="0"/>
                <a:cs typeface="Arial" panose="020B0604020202020204" pitchFamily="34" charset="0"/>
              </a:rPr>
              <a:t>Introduction</a:t>
            </a:r>
          </a:p>
          <a:p>
            <a:pPr eaLnBrk="1" hangingPunct="1">
              <a:spcBef>
                <a:spcPct val="0"/>
              </a:spcBef>
            </a:pPr>
            <a:endParaRPr lang="en-US" u="sng"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In this session we will explore what is meant by the Human Rights Framework.</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Participants will be introduced to a range of Human Rights instruments and conventions.  The material is presented in two formats, one can be used with people who have had some previous human rights training, and who would like to explore the meaning and value of the human rights framework, especially for people from the economic south.</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The second is a graphics presentation which is useful to use with people who have had no, or little exposure, to the human rights framework.  </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You might use either sets of materials or both.  It has been found that some people with previous experience also like to learn the simple presentation as they see the value of using it themselves to explain the human rights framework to other community members.</a:t>
            </a:r>
            <a:endParaRPr lang="en-US" dirty="0">
              <a:solidFill>
                <a:srgbClr val="FF33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2</a:t>
            </a:fld>
            <a:endParaRPr lang="en-US"/>
          </a:p>
        </p:txBody>
      </p:sp>
    </p:spTree>
    <p:extLst>
      <p:ext uri="{BB962C8B-B14F-4D97-AF65-F5344CB8AC3E}">
        <p14:creationId xmlns:p14="http://schemas.microsoft.com/office/powerpoint/2010/main" val="2148188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This slide depicts the right to education for girls as well as boys, and also for life long education.</a:t>
            </a:r>
          </a:p>
          <a:p>
            <a:endParaRPr lang="en-AU" dirty="0">
              <a:latin typeface="Arial" pitchFamily="34" charset="0"/>
              <a:cs typeface="Arial" pitchFamily="34" charset="0"/>
            </a:endParaRPr>
          </a:p>
          <a:p>
            <a:endParaRPr lang="en-AU" dirty="0">
              <a:latin typeface="Arial" pitchFamily="34" charset="0"/>
              <a:cs typeface="Arial" pitchFamily="34" charset="0"/>
            </a:endParaRPr>
          </a:p>
          <a:p>
            <a:r>
              <a:rPr lang="en-AU" sz="1200" dirty="0">
                <a:latin typeface="Arial" pitchFamily="34" charset="0"/>
                <a:cs typeface="Arial" pitchFamily="34" charset="0"/>
              </a:rPr>
              <a:t>Ask the participants to list and discuss how they access these rights. This can be done either as a brainstorm or a small group exercise.</a:t>
            </a:r>
          </a:p>
          <a:p>
            <a:endParaRPr lang="en-US" dirty="0"/>
          </a:p>
          <a:p>
            <a:endParaRPr lang="en-US" dirty="0"/>
          </a:p>
        </p:txBody>
      </p:sp>
      <p:sp>
        <p:nvSpPr>
          <p:cNvPr id="4" name="Slide Number Placeholder 3"/>
          <p:cNvSpPr>
            <a:spLocks noGrp="1"/>
          </p:cNvSpPr>
          <p:nvPr>
            <p:ph type="sldNum" sz="quarter" idx="5"/>
          </p:nvPr>
        </p:nvSpPr>
        <p:spPr/>
        <p:txBody>
          <a:bodyPr/>
          <a:lstStyle/>
          <a:p>
            <a:fld id="{20508A0C-DCE1-DA4F-A9CB-9E9E26EC41F4}" type="slidenum">
              <a:rPr lang="en-US" smtClean="0"/>
              <a:t>20</a:t>
            </a:fld>
            <a:endParaRPr lang="en-US"/>
          </a:p>
        </p:txBody>
      </p:sp>
    </p:spTree>
    <p:extLst>
      <p:ext uri="{BB962C8B-B14F-4D97-AF65-F5344CB8AC3E}">
        <p14:creationId xmlns:p14="http://schemas.microsoft.com/office/powerpoint/2010/main" val="20310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This slide depicts the right to social security and access to resources.</a:t>
            </a:r>
          </a:p>
          <a:p>
            <a:endParaRPr lang="en-AU" dirty="0">
              <a:latin typeface="Arial" pitchFamily="34" charset="0"/>
              <a:cs typeface="Arial" pitchFamily="34" charset="0"/>
            </a:endParaRPr>
          </a:p>
          <a:p>
            <a:endParaRPr lang="en-AU" dirty="0">
              <a:latin typeface="Arial" pitchFamily="34" charset="0"/>
              <a:cs typeface="Arial" pitchFamily="34" charset="0"/>
            </a:endParaRPr>
          </a:p>
          <a:p>
            <a:r>
              <a:rPr lang="en-AU" sz="1200" dirty="0">
                <a:latin typeface="Arial" pitchFamily="34" charset="0"/>
                <a:cs typeface="Arial" pitchFamily="34" charset="0"/>
              </a:rPr>
              <a:t>Ask the participants to list and discuss how they access these rights. This can be done either as a brainstorm or a small group exercise.</a:t>
            </a:r>
          </a:p>
          <a:p>
            <a:endParaRPr lang="en-US" dirty="0"/>
          </a:p>
          <a:p>
            <a:endParaRPr lang="en-US" dirty="0"/>
          </a:p>
        </p:txBody>
      </p:sp>
      <p:sp>
        <p:nvSpPr>
          <p:cNvPr id="4" name="Slide Number Placeholder 3"/>
          <p:cNvSpPr>
            <a:spLocks noGrp="1"/>
          </p:cNvSpPr>
          <p:nvPr>
            <p:ph type="sldNum" sz="quarter" idx="5"/>
          </p:nvPr>
        </p:nvSpPr>
        <p:spPr/>
        <p:txBody>
          <a:bodyPr/>
          <a:lstStyle/>
          <a:p>
            <a:fld id="{20508A0C-DCE1-DA4F-A9CB-9E9E26EC41F4}" type="slidenum">
              <a:rPr lang="en-US" smtClean="0"/>
              <a:t>21</a:t>
            </a:fld>
            <a:endParaRPr lang="en-US"/>
          </a:p>
        </p:txBody>
      </p:sp>
    </p:spTree>
    <p:extLst>
      <p:ext uri="{BB962C8B-B14F-4D97-AF65-F5344CB8AC3E}">
        <p14:creationId xmlns:p14="http://schemas.microsoft.com/office/powerpoint/2010/main" val="3618084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This slide depicts the right to freedom of religion and religious expression</a:t>
            </a:r>
            <a:endParaRPr lang="en-AU" dirty="0">
              <a:latin typeface="Arial" pitchFamily="34" charset="0"/>
              <a:cs typeface="Arial" pitchFamily="34" charset="0"/>
            </a:endParaRPr>
          </a:p>
          <a:p>
            <a:endParaRPr lang="en-AU" dirty="0">
              <a:latin typeface="Arial" pitchFamily="34" charset="0"/>
              <a:cs typeface="Arial" pitchFamily="34" charset="0"/>
            </a:endParaRPr>
          </a:p>
          <a:p>
            <a:r>
              <a:rPr lang="en-AU" dirty="0">
                <a:latin typeface="Arial" pitchFamily="34" charset="0"/>
                <a:cs typeface="Arial" pitchFamily="34" charset="0"/>
              </a:rPr>
              <a:t>Ask the participants to list and discuss how they access these rights. This can be done either as a brainstorm or a small group exercise.</a:t>
            </a:r>
          </a:p>
          <a:p>
            <a:endParaRPr lang="en-US" dirty="0"/>
          </a:p>
          <a:p>
            <a:endParaRPr lang="en-US" dirty="0"/>
          </a:p>
        </p:txBody>
      </p:sp>
      <p:sp>
        <p:nvSpPr>
          <p:cNvPr id="4" name="Slide Number Placeholder 3"/>
          <p:cNvSpPr>
            <a:spLocks noGrp="1"/>
          </p:cNvSpPr>
          <p:nvPr>
            <p:ph type="sldNum" sz="quarter" idx="5"/>
          </p:nvPr>
        </p:nvSpPr>
        <p:spPr/>
        <p:txBody>
          <a:bodyPr/>
          <a:lstStyle/>
          <a:p>
            <a:fld id="{20508A0C-DCE1-DA4F-A9CB-9E9E26EC41F4}" type="slidenum">
              <a:rPr lang="en-US" smtClean="0"/>
              <a:t>22</a:t>
            </a:fld>
            <a:endParaRPr lang="en-US"/>
          </a:p>
        </p:txBody>
      </p:sp>
    </p:spTree>
    <p:extLst>
      <p:ext uri="{BB962C8B-B14F-4D97-AF65-F5344CB8AC3E}">
        <p14:creationId xmlns:p14="http://schemas.microsoft.com/office/powerpoint/2010/main" val="491027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This slide depicts the right to Political Freedom and representation by both men and women.</a:t>
            </a:r>
          </a:p>
          <a:p>
            <a:endParaRPr lang="en-AU" sz="1200" dirty="0">
              <a:latin typeface="Arial" pitchFamily="34" charset="0"/>
              <a:cs typeface="Arial" pitchFamily="34" charset="0"/>
            </a:endParaRPr>
          </a:p>
          <a:p>
            <a:endParaRPr lang="en-AU" sz="1200" dirty="0">
              <a:latin typeface="Arial" pitchFamily="34" charset="0"/>
              <a:cs typeface="Arial" pitchFamily="34" charset="0"/>
            </a:endParaRPr>
          </a:p>
          <a:p>
            <a:r>
              <a:rPr lang="en-AU" sz="1200" dirty="0">
                <a:latin typeface="Arial" pitchFamily="34" charset="0"/>
                <a:cs typeface="Arial" pitchFamily="34" charset="0"/>
              </a:rPr>
              <a:t>Ask the participants to list and discuss how they access these rights. This can be done either as a brainstorm or a small group exercise.</a:t>
            </a:r>
          </a:p>
          <a:p>
            <a:endParaRPr lang="en-US" dirty="0"/>
          </a:p>
          <a:p>
            <a:endParaRPr lang="en-US" dirty="0"/>
          </a:p>
        </p:txBody>
      </p:sp>
      <p:sp>
        <p:nvSpPr>
          <p:cNvPr id="4" name="Slide Number Placeholder 3"/>
          <p:cNvSpPr>
            <a:spLocks noGrp="1"/>
          </p:cNvSpPr>
          <p:nvPr>
            <p:ph type="sldNum" sz="quarter" idx="5"/>
          </p:nvPr>
        </p:nvSpPr>
        <p:spPr/>
        <p:txBody>
          <a:bodyPr/>
          <a:lstStyle/>
          <a:p>
            <a:fld id="{20508A0C-DCE1-DA4F-A9CB-9E9E26EC41F4}" type="slidenum">
              <a:rPr lang="en-US" smtClean="0"/>
              <a:t>23</a:t>
            </a:fld>
            <a:endParaRPr lang="en-US"/>
          </a:p>
        </p:txBody>
      </p:sp>
    </p:spTree>
    <p:extLst>
      <p:ext uri="{BB962C8B-B14F-4D97-AF65-F5344CB8AC3E}">
        <p14:creationId xmlns:p14="http://schemas.microsoft.com/office/powerpoint/2010/main" val="3845912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000" b="1" kern="100" dirty="0">
                <a:effectLst/>
                <a:latin typeface="Arial" panose="020B0604020202020204" pitchFamily="34" charset="0"/>
                <a:ea typeface="Aptos" panose="020B0004020202020204" pitchFamily="34" charset="0"/>
                <a:cs typeface="Arial" panose="020B0604020202020204" pitchFamily="34" charset="0"/>
              </a:rPr>
              <a:t>Why we teach human rights </a:t>
            </a:r>
          </a:p>
          <a:p>
            <a:pPr>
              <a:lnSpc>
                <a:spcPct val="107000"/>
              </a:lnSpc>
              <a:spcAft>
                <a:spcPts val="800"/>
              </a:spcAft>
            </a:pPr>
            <a:r>
              <a:rPr lang="en-AU" sz="1000" b="1" kern="100" dirty="0">
                <a:latin typeface="Arial" panose="020B0604020202020204" pitchFamily="34" charset="0"/>
                <a:ea typeface="Aptos" panose="020B0004020202020204" pitchFamily="34" charset="0"/>
                <a:cs typeface="Arial" panose="020B0604020202020204" pitchFamily="34" charset="0"/>
              </a:rPr>
              <a:t>This story tells how a group of women in Cox’s bazar  used the xxx of the necklace to explain their hopes and dreams</a:t>
            </a:r>
            <a:endParaRPr lang="en-AU" sz="10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AU" sz="1000" kern="100" dirty="0">
                <a:effectLst/>
                <a:latin typeface="Arial" panose="020B0604020202020204" pitchFamily="34" charset="0"/>
                <a:ea typeface="Aptos" panose="020B0004020202020204" pitchFamily="34" charset="0"/>
                <a:cs typeface="Arial" panose="020B0604020202020204" pitchFamily="34" charset="0"/>
              </a:rPr>
              <a:t>The older woman was small but she stood tall facing the stage and the interpreter held the microphone for her. She started like this. </a:t>
            </a:r>
            <a:r>
              <a:rPr lang="en-AU" sz="1000" i="1" kern="100" dirty="0">
                <a:effectLst/>
                <a:latin typeface="Arial" panose="020B0604020202020204" pitchFamily="34" charset="0"/>
                <a:ea typeface="Aptos" panose="020B0004020202020204" pitchFamily="34" charset="0"/>
                <a:cs typeface="Arial" panose="020B0604020202020204" pitchFamily="34" charset="0"/>
              </a:rPr>
              <a:t>‘Good morning UNHCR and NGOs. I have pictures here ready to show about what we have discussed this week, but first, please look at me and you will see that over my burka I have a human rights necklace’. </a:t>
            </a:r>
            <a:r>
              <a:rPr lang="en-AU" sz="1000" kern="100" dirty="0">
                <a:effectLst/>
                <a:latin typeface="Arial" panose="020B0604020202020204" pitchFamily="34" charset="0"/>
                <a:ea typeface="Aptos" panose="020B0004020202020204" pitchFamily="34" charset="0"/>
                <a:cs typeface="Arial" panose="020B0604020202020204" pitchFamily="34" charset="0"/>
              </a:rPr>
              <a:t>People looked surprised and confused; they wondered why she was talking about a necklace. Then she said</a:t>
            </a:r>
            <a:r>
              <a:rPr lang="en-AU" sz="1000" i="1" kern="100" dirty="0">
                <a:effectLst/>
                <a:latin typeface="Arial" panose="020B0604020202020204" pitchFamily="34" charset="0"/>
                <a:ea typeface="Aptos" panose="020B0004020202020204" pitchFamily="34" charset="0"/>
                <a:cs typeface="Arial" panose="020B0604020202020204" pitchFamily="34" charset="0"/>
              </a:rPr>
              <a:t>, ‘Look at the women, they all have the necklace on’ </a:t>
            </a:r>
            <a:r>
              <a:rPr lang="en-AU" sz="1000" kern="100" dirty="0">
                <a:effectLst/>
                <a:latin typeface="Arial" panose="020B0604020202020204" pitchFamily="34" charset="0"/>
                <a:ea typeface="Aptos" panose="020B0004020202020204" pitchFamily="34" charset="0"/>
                <a:cs typeface="Arial" panose="020B0604020202020204" pitchFamily="34" charset="0"/>
              </a:rPr>
              <a:t>and we looked and all of the women had their brightly coloured beaded necklaces on the outsides of their dusty, black burkas</a:t>
            </a:r>
            <a:r>
              <a:rPr lang="en-AU" sz="1000" i="1" kern="100" dirty="0">
                <a:effectLst/>
                <a:latin typeface="Arial" panose="020B0604020202020204" pitchFamily="34" charset="0"/>
                <a:ea typeface="Aptos" panose="020B0004020202020204" pitchFamily="34" charset="0"/>
                <a:cs typeface="Arial" panose="020B0604020202020204" pitchFamily="34" charset="0"/>
              </a:rPr>
              <a:t>. </a:t>
            </a:r>
            <a:r>
              <a:rPr lang="en-AU" sz="1000" kern="100" dirty="0">
                <a:effectLst/>
                <a:latin typeface="Arial" panose="020B0604020202020204" pitchFamily="34" charset="0"/>
                <a:ea typeface="Aptos" panose="020B0004020202020204" pitchFamily="34" charset="0"/>
                <a:cs typeface="Arial" panose="020B0604020202020204" pitchFamily="34" charset="0"/>
              </a:rPr>
              <a:t>She then said, </a:t>
            </a:r>
            <a:r>
              <a:rPr lang="en-AU" sz="1000" i="1" kern="100" dirty="0">
                <a:effectLst/>
                <a:latin typeface="Arial" panose="020B0604020202020204" pitchFamily="34" charset="0"/>
                <a:ea typeface="Aptos" panose="020B0004020202020204" pitchFamily="34" charset="0"/>
                <a:cs typeface="Arial" panose="020B0604020202020204" pitchFamily="34" charset="0"/>
              </a:rPr>
              <a:t>‘Look at the men, they are all wearing necklaces’ </a:t>
            </a:r>
            <a:r>
              <a:rPr lang="en-AU" sz="1000" kern="100" dirty="0">
                <a:effectLst/>
                <a:latin typeface="Arial" panose="020B0604020202020204" pitchFamily="34" charset="0"/>
                <a:ea typeface="Aptos" panose="020B0004020202020204" pitchFamily="34" charset="0"/>
                <a:cs typeface="Arial" panose="020B0604020202020204" pitchFamily="34" charset="0"/>
              </a:rPr>
              <a:t>and every man had also put on a necklace. She said, </a:t>
            </a:r>
            <a:r>
              <a:rPr lang="en-AU" sz="1000" i="1" kern="100" dirty="0">
                <a:effectLst/>
                <a:latin typeface="Arial" panose="020B0604020202020204" pitchFamily="34" charset="0"/>
                <a:ea typeface="Aptos" panose="020B0004020202020204" pitchFamily="34" charset="0"/>
                <a:cs typeface="Arial" panose="020B0604020202020204" pitchFamily="34" charset="0"/>
              </a:rPr>
              <a:t>‘UNHCR and NGOs let me tell you about my necklace. These stand for all of our human rights. When I was a girl, back in my village in Burma, we had most of these rights. We had happy families, we went to school, we had enough food, we had water. We didn’t have all of the rights but we had a lot of them. Then the war came, we were persecuted, the military burnt our villages, raped the women, beat-up and killed the men. Horror came and we had to flee to Bangladesh. But we ran with our human rights neck-laces on our necks because we believed that in Bangladesh, we would have safety and we would have our human rights. </a:t>
            </a:r>
            <a:r>
              <a:rPr lang="en-AU" sz="1000" kern="100" dirty="0">
                <a:effectLst/>
                <a:latin typeface="Arial" panose="020B0604020202020204" pitchFamily="34" charset="0"/>
                <a:ea typeface="Aptos" panose="020B0004020202020204" pitchFamily="34" charset="0"/>
                <a:cs typeface="Arial" panose="020B0604020202020204" pitchFamily="34" charset="0"/>
              </a:rPr>
              <a:t>She paused and looked hard at the dignitaries and said</a:t>
            </a:r>
            <a:r>
              <a:rPr lang="en-AU" sz="1000" i="1" kern="100" dirty="0">
                <a:effectLst/>
                <a:latin typeface="Arial" panose="020B0604020202020204" pitchFamily="34" charset="0"/>
                <a:ea typeface="Aptos" panose="020B0004020202020204" pitchFamily="34" charset="0"/>
                <a:cs typeface="Arial" panose="020B0604020202020204" pitchFamily="34" charset="0"/>
              </a:rPr>
              <a:t>, ‘UNHCR and NGOs, this camp is terrible, it is dangerous and we are starving. Do you know what is happening to our human rights here?’ </a:t>
            </a:r>
            <a:r>
              <a:rPr lang="en-AU" sz="1000" kern="100" dirty="0">
                <a:effectLst/>
                <a:latin typeface="Arial" panose="020B0604020202020204" pitchFamily="34" charset="0"/>
                <a:ea typeface="Aptos" panose="020B0004020202020204" pitchFamily="34" charset="0"/>
                <a:cs typeface="Arial" panose="020B0604020202020204" pitchFamily="34" charset="0"/>
              </a:rPr>
              <a:t>Then she lifted her hands to her neck and tore off her necklace. She pointed to the beads scattered across the floor and said, </a:t>
            </a:r>
            <a:r>
              <a:rPr lang="en-AU" sz="1000" i="1" kern="100" dirty="0">
                <a:effectLst/>
                <a:latin typeface="Arial" panose="020B0604020202020204" pitchFamily="34" charset="0"/>
                <a:ea typeface="Aptos" panose="020B0004020202020204" pitchFamily="34" charset="0"/>
                <a:cs typeface="Arial" panose="020B0604020202020204" pitchFamily="34" charset="0"/>
              </a:rPr>
              <a:t>‘This is what has happened to our human rights. UNHCR and NGOs, it is your duty to help us to pick up them up from the floor. We all want to wear our necklaces again.’ </a:t>
            </a:r>
            <a:r>
              <a:rPr lang="en-AU" sz="1000" kern="100" dirty="0">
                <a:effectLst/>
                <a:latin typeface="Arial" panose="020B0604020202020204" pitchFamily="34" charset="0"/>
                <a:ea typeface="Aptos" panose="020B0004020202020204" pitchFamily="34" charset="0"/>
                <a:cs typeface="Arial" panose="020B0604020202020204" pitchFamily="34" charset="0"/>
              </a:rPr>
              <a:t>She then picked up her storyboard pictures and gave the presentation that she had done with the women (recounted by Eileen Pittaway, 2007). </a:t>
            </a:r>
          </a:p>
        </p:txBody>
      </p:sp>
      <p:sp>
        <p:nvSpPr>
          <p:cNvPr id="4" name="Slide Number Placeholder 3"/>
          <p:cNvSpPr>
            <a:spLocks noGrp="1"/>
          </p:cNvSpPr>
          <p:nvPr>
            <p:ph type="sldNum" sz="quarter" idx="5"/>
          </p:nvPr>
        </p:nvSpPr>
        <p:spPr/>
        <p:txBody>
          <a:bodyPr/>
          <a:lstStyle/>
          <a:p>
            <a:fld id="{20508A0C-DCE1-DA4F-A9CB-9E9E26EC41F4}" type="slidenum">
              <a:rPr lang="en-US" smtClean="0"/>
              <a:t>24</a:t>
            </a:fld>
            <a:endParaRPr lang="en-US"/>
          </a:p>
        </p:txBody>
      </p:sp>
    </p:spTree>
    <p:extLst>
      <p:ext uri="{BB962C8B-B14F-4D97-AF65-F5344CB8AC3E}">
        <p14:creationId xmlns:p14="http://schemas.microsoft.com/office/powerpoint/2010/main" val="1996542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itchFamily="34" charset="0"/>
                <a:cs typeface="Arial" pitchFamily="34" charset="0"/>
              </a:rPr>
              <a:t>Note to Facilitators</a:t>
            </a:r>
          </a:p>
          <a:p>
            <a:endParaRPr lang="en-AU" sz="1200" b="1" dirty="0">
              <a:latin typeface="Arial" pitchFamily="34" charset="0"/>
              <a:cs typeface="Arial" pitchFamily="34" charset="0"/>
            </a:endParaRPr>
          </a:p>
          <a:p>
            <a:r>
              <a:rPr lang="en-AU" sz="1200" dirty="0">
                <a:latin typeface="Arial" pitchFamily="34" charset="0"/>
                <a:cs typeface="Arial" pitchFamily="34" charset="0"/>
              </a:rPr>
              <a:t>There will not be time in this training course to do an in-depth coverage of all of the Human Rights relevant to refugees, IDP’s in camps or other specialised groups.</a:t>
            </a:r>
          </a:p>
          <a:p>
            <a:endParaRPr lang="en-AU" sz="1200" dirty="0">
              <a:latin typeface="Arial" pitchFamily="34" charset="0"/>
              <a:cs typeface="Arial" pitchFamily="34" charset="0"/>
            </a:endParaRPr>
          </a:p>
          <a:p>
            <a:endParaRPr lang="en-AU" sz="1200" dirty="0">
              <a:latin typeface="Arial" pitchFamily="34" charset="0"/>
              <a:cs typeface="Arial" pitchFamily="34" charset="0"/>
            </a:endParaRPr>
          </a:p>
          <a:p>
            <a:r>
              <a:rPr lang="en-AU" sz="1200" dirty="0">
                <a:latin typeface="Arial" pitchFamily="34" charset="0"/>
                <a:cs typeface="Arial" pitchFamily="34" charset="0"/>
              </a:rPr>
              <a:t>The following  sets of slides about refugee, child and women’s rights are intended to introduce the idea that there are a broad range of human rights instruments and protections which are relevant to communities. If they are interested in pursuing these, it could be flagged for future training in the evaluation and training report.</a:t>
            </a:r>
          </a:p>
          <a:p>
            <a:endParaRPr lang="en-US" dirty="0"/>
          </a:p>
          <a:p>
            <a:endParaRPr lang="en-US" dirty="0"/>
          </a:p>
        </p:txBody>
      </p:sp>
      <p:sp>
        <p:nvSpPr>
          <p:cNvPr id="4" name="Slide Number Placeholder 3"/>
          <p:cNvSpPr>
            <a:spLocks noGrp="1"/>
          </p:cNvSpPr>
          <p:nvPr>
            <p:ph type="sldNum" sz="quarter" idx="5"/>
          </p:nvPr>
        </p:nvSpPr>
        <p:spPr/>
        <p:txBody>
          <a:bodyPr/>
          <a:lstStyle/>
          <a:p>
            <a:fld id="{20508A0C-DCE1-DA4F-A9CB-9E9E26EC41F4}" type="slidenum">
              <a:rPr lang="en-US" smtClean="0"/>
              <a:t>25</a:t>
            </a:fld>
            <a:endParaRPr lang="en-US"/>
          </a:p>
        </p:txBody>
      </p:sp>
    </p:spTree>
    <p:extLst>
      <p:ext uri="{BB962C8B-B14F-4D97-AF65-F5344CB8AC3E}">
        <p14:creationId xmlns:p14="http://schemas.microsoft.com/office/powerpoint/2010/main" val="3538960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AU" dirty="0">
                <a:latin typeface="Arial" panose="020B0604020202020204" pitchFamily="34" charset="0"/>
                <a:cs typeface="Arial" panose="020B0604020202020204" pitchFamily="34" charset="0"/>
              </a:rPr>
              <a:t>If you are working with refugees, discuss briefly the rights which refugees have under these conventions, the most important of which are the right to seek asylum in another country, and the right of protection from the international community.</a:t>
            </a:r>
          </a:p>
          <a:p>
            <a:pPr>
              <a:lnSpc>
                <a:spcPct val="90000"/>
              </a:lnSpc>
            </a:pPr>
            <a:endParaRPr lang="en-AU" dirty="0">
              <a:latin typeface="Arial" panose="020B0604020202020204" pitchFamily="34" charset="0"/>
              <a:cs typeface="Arial" panose="020B0604020202020204" pitchFamily="34" charset="0"/>
            </a:endParaRPr>
          </a:p>
          <a:p>
            <a:pPr>
              <a:lnSpc>
                <a:spcPct val="90000"/>
              </a:lnSpc>
            </a:pPr>
            <a:r>
              <a:rPr lang="en-AU" dirty="0">
                <a:latin typeface="Arial" panose="020B0604020202020204" pitchFamily="34" charset="0"/>
                <a:cs typeface="Arial" panose="020B0604020202020204" pitchFamily="34" charset="0"/>
              </a:rPr>
              <a:t>Explore with the groups what the idea of “protection” means to them.  Who do they think has the obligation to provide this protection?  What is the role of UNHCR and the INGO’s and NGO’s in this task?</a:t>
            </a:r>
          </a:p>
          <a:p>
            <a:pPr>
              <a:lnSpc>
                <a:spcPct val="90000"/>
              </a:lnSpc>
            </a:pPr>
            <a:endParaRPr lang="en-AU" dirty="0">
              <a:latin typeface="Arial" panose="020B0604020202020204" pitchFamily="34" charset="0"/>
              <a:cs typeface="Arial" panose="020B0604020202020204" pitchFamily="34" charset="0"/>
            </a:endParaRPr>
          </a:p>
          <a:p>
            <a:pPr>
              <a:lnSpc>
                <a:spcPct val="90000"/>
              </a:lnSpc>
            </a:pPr>
            <a:r>
              <a:rPr lang="en-AU" dirty="0">
                <a:latin typeface="Arial" panose="020B0604020202020204" pitchFamily="34" charset="0"/>
                <a:cs typeface="Arial" panose="020B0604020202020204" pitchFamily="34" charset="0"/>
              </a:rPr>
              <a:t>Discuss the fact that protection is a ‘right’ and not a charitable act.  They have the right to expect an acceptable standard of services and to be treated with respect, even when resources are scarce.  This is equally applicable in camps and upon resettlement in Australia</a:t>
            </a:r>
          </a:p>
          <a:p>
            <a:pPr>
              <a:lnSpc>
                <a:spcPct val="90000"/>
              </a:lnSpc>
            </a:pPr>
            <a:endParaRPr lang="en-AU" dirty="0">
              <a:latin typeface="Arial" panose="020B0604020202020204" pitchFamily="34" charset="0"/>
              <a:cs typeface="Arial" panose="020B0604020202020204" pitchFamily="34" charset="0"/>
            </a:endParaRPr>
          </a:p>
          <a:p>
            <a:pPr>
              <a:lnSpc>
                <a:spcPct val="90000"/>
              </a:lnSpc>
            </a:pPr>
            <a:r>
              <a:rPr lang="en-AU" dirty="0">
                <a:latin typeface="Arial" panose="020B0604020202020204" pitchFamily="34" charset="0"/>
                <a:cs typeface="Arial" panose="020B0604020202020204" pitchFamily="34" charset="0"/>
              </a:rPr>
              <a:t>There is an obligation on Governments which are members of the United Nations to provide this protection to refugees.</a:t>
            </a:r>
          </a:p>
          <a:p>
            <a:pPr>
              <a:lnSpc>
                <a:spcPct val="90000"/>
              </a:lnSpc>
            </a:pPr>
            <a:endParaRPr lang="en-AU" dirty="0">
              <a:latin typeface="Arial" panose="020B0604020202020204" pitchFamily="34" charset="0"/>
              <a:cs typeface="Arial" panose="020B0604020202020204" pitchFamily="34" charset="0"/>
            </a:endParaRPr>
          </a:p>
          <a:p>
            <a:pPr>
              <a:lnSpc>
                <a:spcPct val="90000"/>
              </a:lnSpc>
            </a:pPr>
            <a:r>
              <a:rPr lang="en-AU" dirty="0">
                <a:latin typeface="Arial" panose="020B0604020202020204" pitchFamily="34" charset="0"/>
                <a:cs typeface="Arial" panose="020B0604020202020204" pitchFamily="34" charset="0"/>
              </a:rPr>
              <a:t>There is a constant debate about how this should be achieved.</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Mention that many IDPs also fall into this category.  If appropriate ask the participants to share some of the reasons why they were forced to leave their countries.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26</a:t>
            </a:fld>
            <a:endParaRPr lang="en-US"/>
          </a:p>
        </p:txBody>
      </p:sp>
    </p:spTree>
    <p:extLst>
      <p:ext uri="{BB962C8B-B14F-4D97-AF65-F5344CB8AC3E}">
        <p14:creationId xmlns:p14="http://schemas.microsoft.com/office/powerpoint/2010/main" val="4172956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Note to Facilitators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It is useful to also make participants aware that people under the age of 18 are considered by the United Nations to be children, and that Children also have special rights under the Convention on the Rights of the Child (CROC).</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All but two nations in the world have signed CROC.  They are the USA and Somalia. </a:t>
            </a:r>
          </a:p>
          <a:p>
            <a:endParaRPr lang="en-AU" dirty="0">
              <a:solidFill>
                <a:srgbClr val="FF3300"/>
              </a:solidFill>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If there is time, discuss each right with participants, and explore how these right are </a:t>
            </a:r>
          </a:p>
          <a:p>
            <a:r>
              <a:rPr lang="en-AU" dirty="0">
                <a:latin typeface="Arial" panose="020B0604020202020204" pitchFamily="34" charset="0"/>
                <a:cs typeface="Arial" panose="020B0604020202020204" pitchFamily="34" charset="0"/>
              </a:rPr>
              <a:t>Experienced in the refugee site in which you are working.</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27</a:t>
            </a:fld>
            <a:endParaRPr lang="en-US"/>
          </a:p>
        </p:txBody>
      </p:sp>
    </p:spTree>
    <p:extLst>
      <p:ext uri="{BB962C8B-B14F-4D97-AF65-F5344CB8AC3E}">
        <p14:creationId xmlns:p14="http://schemas.microsoft.com/office/powerpoint/2010/main" val="2081011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CROC is often available in pictorial format from Human Rights Organisations or on the web.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28</a:t>
            </a:fld>
            <a:endParaRPr lang="en-US"/>
          </a:p>
        </p:txBody>
      </p:sp>
    </p:spTree>
    <p:extLst>
      <p:ext uri="{BB962C8B-B14F-4D97-AF65-F5344CB8AC3E}">
        <p14:creationId xmlns:p14="http://schemas.microsoft.com/office/powerpoint/2010/main" val="3472340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Discuss what each right means to participants, and if they currently enjoy them </a:t>
            </a:r>
          </a:p>
        </p:txBody>
      </p:sp>
      <p:sp>
        <p:nvSpPr>
          <p:cNvPr id="4" name="Slide Number Placeholder 3"/>
          <p:cNvSpPr>
            <a:spLocks noGrp="1"/>
          </p:cNvSpPr>
          <p:nvPr>
            <p:ph type="sldNum" sz="quarter" idx="5"/>
          </p:nvPr>
        </p:nvSpPr>
        <p:spPr/>
        <p:txBody>
          <a:bodyPr/>
          <a:lstStyle/>
          <a:p>
            <a:fld id="{20508A0C-DCE1-DA4F-A9CB-9E9E26EC41F4}" type="slidenum">
              <a:rPr lang="en-US" smtClean="0"/>
              <a:t>29</a:t>
            </a:fld>
            <a:endParaRPr lang="en-US"/>
          </a:p>
        </p:txBody>
      </p:sp>
    </p:spTree>
    <p:extLst>
      <p:ext uri="{BB962C8B-B14F-4D97-AF65-F5344CB8AC3E}">
        <p14:creationId xmlns:p14="http://schemas.microsoft.com/office/powerpoint/2010/main" val="176113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Presentation</a:t>
            </a:r>
          </a:p>
          <a:p>
            <a:pPr eaLnBrk="1" hangingPunct="1">
              <a:lnSpc>
                <a:spcPct val="90000"/>
              </a:lnSpc>
            </a:pPr>
            <a:endParaRPr lang="en-AU" sz="1200" dirty="0">
              <a:latin typeface="Arial" panose="020B0604020202020204" pitchFamily="34" charset="0"/>
              <a:cs typeface="Arial" panose="020B0604020202020204" pitchFamily="34" charset="0"/>
            </a:endParaRPr>
          </a:p>
          <a:p>
            <a:pPr eaLnBrk="1" hangingPunct="1">
              <a:lnSpc>
                <a:spcPct val="90000"/>
              </a:lnSpc>
            </a:pPr>
            <a:r>
              <a:rPr lang="en-AU" sz="1200" dirty="0">
                <a:latin typeface="Arial" panose="020B0604020202020204" pitchFamily="34" charset="0"/>
                <a:cs typeface="Arial" panose="020B0604020202020204" pitchFamily="34" charset="0"/>
              </a:rPr>
              <a:t>Explain that the United Nations is the closest we have to a world government, and that international law is the set of agreed principles which are intended to govern the conduct of nations which are members of the United Nations.  There are currently </a:t>
            </a:r>
            <a:r>
              <a:rPr lang="en-AU" sz="1200" u="sng" dirty="0">
                <a:latin typeface="Arial" panose="020B0604020202020204" pitchFamily="34" charset="0"/>
                <a:cs typeface="Arial" panose="020B0604020202020204" pitchFamily="34" charset="0"/>
              </a:rPr>
              <a:t>191 membe</a:t>
            </a:r>
            <a:r>
              <a:rPr lang="en-AU" sz="1200" dirty="0">
                <a:latin typeface="Arial" panose="020B0604020202020204" pitchFamily="34" charset="0"/>
                <a:cs typeface="Arial" panose="020B0604020202020204" pitchFamily="34" charset="0"/>
              </a:rPr>
              <a:t>r states of the United Nations.  Important issues to cover are:</a:t>
            </a:r>
          </a:p>
          <a:p>
            <a:pPr eaLnBrk="1" hangingPunct="1">
              <a:lnSpc>
                <a:spcPct val="90000"/>
              </a:lnSpc>
            </a:pPr>
            <a:endParaRPr lang="en-AU" sz="1200" dirty="0">
              <a:latin typeface="Arial" panose="020B0604020202020204" pitchFamily="34" charset="0"/>
              <a:cs typeface="Arial" panose="020B0604020202020204" pitchFamily="34" charset="0"/>
            </a:endParaRPr>
          </a:p>
          <a:p>
            <a:pPr eaLnBrk="1" hangingPunct="1">
              <a:lnSpc>
                <a:spcPct val="90000"/>
              </a:lnSpc>
            </a:pPr>
            <a:r>
              <a:rPr lang="en-AU" sz="1200" dirty="0">
                <a:latin typeface="Arial" panose="020B0604020202020204" pitchFamily="34" charset="0"/>
                <a:cs typeface="Arial" panose="020B0604020202020204" pitchFamily="34" charset="0"/>
              </a:rPr>
              <a:t>Unlike individual countries, or states the United Nations does not have a world army and it does not have any mechanisms for enforcing international law.</a:t>
            </a:r>
          </a:p>
          <a:p>
            <a:pPr eaLnBrk="1" hangingPunct="1">
              <a:lnSpc>
                <a:spcPct val="90000"/>
              </a:lnSpc>
            </a:pPr>
            <a:endParaRPr lang="en-AU" sz="1200" dirty="0">
              <a:latin typeface="Arial" panose="020B0604020202020204" pitchFamily="34" charset="0"/>
              <a:cs typeface="Arial" panose="020B0604020202020204" pitchFamily="34" charset="0"/>
            </a:endParaRPr>
          </a:p>
          <a:p>
            <a:pPr eaLnBrk="1" hangingPunct="1">
              <a:lnSpc>
                <a:spcPct val="90000"/>
              </a:lnSpc>
            </a:pPr>
            <a:r>
              <a:rPr lang="en-AU" sz="1200" dirty="0">
                <a:latin typeface="Arial" panose="020B0604020202020204" pitchFamily="34" charset="0"/>
                <a:cs typeface="Arial" panose="020B0604020202020204" pitchFamily="34" charset="0"/>
              </a:rPr>
              <a:t>It is based on a system of trust and moral commitment to do the right thing.  Sadly as we all know this often does not work.  </a:t>
            </a:r>
          </a:p>
          <a:p>
            <a:pPr eaLnBrk="1" hangingPunct="1">
              <a:lnSpc>
                <a:spcPct val="90000"/>
              </a:lnSpc>
            </a:pPr>
            <a:endParaRPr lang="en-AU" sz="1200" dirty="0">
              <a:latin typeface="Arial" panose="020B0604020202020204" pitchFamily="34" charset="0"/>
              <a:cs typeface="Arial" panose="020B0604020202020204" pitchFamily="34" charset="0"/>
            </a:endParaRPr>
          </a:p>
          <a:p>
            <a:pPr eaLnBrk="1" hangingPunct="1">
              <a:lnSpc>
                <a:spcPct val="90000"/>
              </a:lnSpc>
            </a:pPr>
            <a:r>
              <a:rPr lang="en-AU" sz="1200" dirty="0">
                <a:latin typeface="Arial" panose="020B0604020202020204" pitchFamily="34" charset="0"/>
                <a:cs typeface="Arial" panose="020B0604020202020204" pitchFamily="34" charset="0"/>
              </a:rPr>
              <a:t>The Security Council has the role of preventing and maintaining peace and resolving conflicts. </a:t>
            </a:r>
            <a:r>
              <a:rPr lang="en-US" sz="1200" dirty="0">
                <a:latin typeface="Arial" panose="020B0604020202020204" pitchFamily="34" charset="0"/>
                <a:cs typeface="Arial" panose="020B0604020202020204" pitchFamily="34" charset="0"/>
              </a:rPr>
              <a:t>Unfortunately we know that the United Nations is often unable to prevent or solve conflict, or to ensure the wellbeing of citizens in all countries.</a:t>
            </a:r>
          </a:p>
          <a:p>
            <a:pPr eaLnBrk="1" hangingPunct="1">
              <a:lnSpc>
                <a:spcPct val="90000"/>
              </a:lnSpc>
            </a:pPr>
            <a:endParaRPr lang="en-AU" sz="1200" dirty="0">
              <a:latin typeface="Arial" panose="020B0604020202020204" pitchFamily="34" charset="0"/>
              <a:cs typeface="Arial" panose="020B0604020202020204" pitchFamily="34" charset="0"/>
            </a:endParaRPr>
          </a:p>
          <a:p>
            <a:pPr eaLnBrk="1" hangingPunct="1">
              <a:lnSpc>
                <a:spcPct val="90000"/>
              </a:lnSpc>
            </a:pPr>
            <a:r>
              <a:rPr lang="en-US" sz="1200" dirty="0">
                <a:latin typeface="Arial" panose="020B0604020202020204" pitchFamily="34" charset="0"/>
                <a:cs typeface="Arial" panose="020B0604020202020204" pitchFamily="34" charset="0"/>
              </a:rPr>
              <a:t>While many criticize the United Nations for being ineffective, we must also realize that it is the servant of the countries which are members, totally dependent on them for funding.  In fact United Nations Agencies do amazing work and the world would be a much harsher place without the United Nations.</a:t>
            </a:r>
            <a:endParaRPr lang="en-AU" sz="1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3</a:t>
            </a:fld>
            <a:endParaRPr lang="en-US"/>
          </a:p>
        </p:txBody>
      </p:sp>
    </p:spTree>
    <p:extLst>
      <p:ext uri="{BB962C8B-B14F-4D97-AF65-F5344CB8AC3E}">
        <p14:creationId xmlns:p14="http://schemas.microsoft.com/office/powerpoint/2010/main" val="220973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0508A0C-DCE1-DA4F-A9CB-9E9E26EC41F4}" type="slidenum">
              <a:rPr lang="en-US" smtClean="0"/>
              <a:t>30</a:t>
            </a:fld>
            <a:endParaRPr lang="en-US"/>
          </a:p>
        </p:txBody>
      </p:sp>
    </p:spTree>
    <p:extLst>
      <p:ext uri="{BB962C8B-B14F-4D97-AF65-F5344CB8AC3E}">
        <p14:creationId xmlns:p14="http://schemas.microsoft.com/office/powerpoint/2010/main" val="1423312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0508A0C-DCE1-DA4F-A9CB-9E9E26EC41F4}" type="slidenum">
              <a:rPr lang="en-US" smtClean="0"/>
              <a:t>31</a:t>
            </a:fld>
            <a:endParaRPr lang="en-US"/>
          </a:p>
        </p:txBody>
      </p:sp>
    </p:spTree>
    <p:extLst>
      <p:ext uri="{BB962C8B-B14F-4D97-AF65-F5344CB8AC3E}">
        <p14:creationId xmlns:p14="http://schemas.microsoft.com/office/powerpoint/2010/main" val="241055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0508A0C-DCE1-DA4F-A9CB-9E9E26EC41F4}" type="slidenum">
              <a:rPr lang="en-US" smtClean="0"/>
              <a:t>32</a:t>
            </a:fld>
            <a:endParaRPr lang="en-US"/>
          </a:p>
        </p:txBody>
      </p:sp>
    </p:spTree>
    <p:extLst>
      <p:ext uri="{BB962C8B-B14F-4D97-AF65-F5344CB8AC3E}">
        <p14:creationId xmlns:p14="http://schemas.microsoft.com/office/powerpoint/2010/main" val="4105171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AU" dirty="0">
                <a:latin typeface="Arial" panose="020B0604020202020204" pitchFamily="34" charset="0"/>
                <a:cs typeface="Arial" panose="020B0604020202020204" pitchFamily="34" charset="0"/>
              </a:rPr>
              <a:t>In this session, you will introduce participants to CEDAW.</a:t>
            </a:r>
          </a:p>
          <a:p>
            <a:pPr>
              <a:lnSpc>
                <a:spcPct val="90000"/>
              </a:lnSpc>
            </a:pPr>
            <a:endParaRPr lang="en-AU" dirty="0">
              <a:latin typeface="Arial" panose="020B0604020202020204" pitchFamily="34" charset="0"/>
              <a:cs typeface="Arial" panose="020B0604020202020204" pitchFamily="34" charset="0"/>
            </a:endParaRPr>
          </a:p>
          <a:p>
            <a:pPr>
              <a:lnSpc>
                <a:spcPct val="90000"/>
              </a:lnSpc>
            </a:pPr>
            <a:r>
              <a:rPr lang="en-AU" dirty="0">
                <a:latin typeface="Arial" panose="020B0604020202020204" pitchFamily="34" charset="0"/>
                <a:cs typeface="Arial" panose="020B0604020202020204" pitchFamily="34" charset="0"/>
              </a:rPr>
              <a:t>It is important to stress that these rights are in addition to the rights contained in all other Conventions.</a:t>
            </a:r>
          </a:p>
          <a:p>
            <a:pPr>
              <a:lnSpc>
                <a:spcPct val="90000"/>
              </a:lnSpc>
            </a:pPr>
            <a:endParaRPr lang="en-AU" dirty="0">
              <a:latin typeface="Arial" panose="020B0604020202020204" pitchFamily="34" charset="0"/>
              <a:cs typeface="Arial" panose="020B0604020202020204" pitchFamily="34" charset="0"/>
            </a:endParaRPr>
          </a:p>
          <a:p>
            <a:pPr>
              <a:lnSpc>
                <a:spcPct val="90000"/>
              </a:lnSpc>
            </a:pPr>
            <a:r>
              <a:rPr lang="en-AU" dirty="0">
                <a:latin typeface="Arial" panose="020B0604020202020204" pitchFamily="34" charset="0"/>
                <a:cs typeface="Arial" panose="020B0604020202020204" pitchFamily="34" charset="0"/>
              </a:rPr>
              <a:t>The next four slides provide a very simple introduction to CEDAW and are designed to trigger discussion, especially if the participants have had no previous exposure to the Human Rights Framework.  </a:t>
            </a:r>
          </a:p>
          <a:p>
            <a:pPr>
              <a:lnSpc>
                <a:spcPct val="90000"/>
              </a:lnSpc>
            </a:pPr>
            <a:endParaRPr lang="en-AU" dirty="0">
              <a:latin typeface="Arial" panose="020B0604020202020204" pitchFamily="34" charset="0"/>
              <a:cs typeface="Arial" panose="020B0604020202020204" pitchFamily="34" charset="0"/>
            </a:endParaRPr>
          </a:p>
          <a:p>
            <a:pPr>
              <a:lnSpc>
                <a:spcPct val="90000"/>
              </a:lnSpc>
            </a:pPr>
            <a:r>
              <a:rPr lang="en-AU" dirty="0">
                <a:latin typeface="Arial" panose="020B0604020202020204" pitchFamily="34" charset="0"/>
                <a:cs typeface="Arial" panose="020B0604020202020204" pitchFamily="34" charset="0"/>
              </a:rPr>
              <a:t>If available, distribute copies of CEDAW in appropriate languages</a:t>
            </a:r>
          </a:p>
          <a:p>
            <a:pPr>
              <a:lnSpc>
                <a:spcPct val="90000"/>
              </a:lnSpc>
            </a:pPr>
            <a:endParaRPr lang="en-AU" dirty="0">
              <a:latin typeface="Arial" panose="020B0604020202020204" pitchFamily="34" charset="0"/>
              <a:cs typeface="Arial" panose="020B0604020202020204" pitchFamily="34" charset="0"/>
            </a:endParaRPr>
          </a:p>
          <a:p>
            <a:pPr>
              <a:lnSpc>
                <a:spcPct val="90000"/>
              </a:lnSpc>
            </a:pPr>
            <a:r>
              <a:rPr lang="en-AU" dirty="0">
                <a:latin typeface="Arial" panose="020B0604020202020204" pitchFamily="34" charset="0"/>
                <a:cs typeface="Arial" panose="020B0604020202020204" pitchFamily="34" charset="0"/>
              </a:rPr>
              <a:t>There are background notes in the manual, which can be translated, copied and given to the participants if applicable.</a:t>
            </a:r>
          </a:p>
          <a:p>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33</a:t>
            </a:fld>
            <a:endParaRPr lang="en-US"/>
          </a:p>
        </p:txBody>
      </p:sp>
    </p:spTree>
    <p:extLst>
      <p:ext uri="{BB962C8B-B14F-4D97-AF65-F5344CB8AC3E}">
        <p14:creationId xmlns:p14="http://schemas.microsoft.com/office/powerpoint/2010/main" val="671994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What is happening to the woman in this slide.?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Discuss the fact that women should be free from the FEAR of violence, as well as from the act of violence.</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This includes violence in the home and from social violence, it includes the violence of trafficking and forced prostitution.</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Explain that these rights are detailed in CEDAW.</a:t>
            </a:r>
          </a:p>
          <a:p>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34</a:t>
            </a:fld>
            <a:endParaRPr lang="en-US"/>
          </a:p>
        </p:txBody>
      </p:sp>
    </p:spTree>
    <p:extLst>
      <p:ext uri="{BB962C8B-B14F-4D97-AF65-F5344CB8AC3E}">
        <p14:creationId xmlns:p14="http://schemas.microsoft.com/office/powerpoint/2010/main" val="2133235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This slide can be used as a trigger for discussion on the right of women to work wherever she wants to, in traditional and untraditional forms of employment.</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35</a:t>
            </a:fld>
            <a:endParaRPr lang="en-US"/>
          </a:p>
        </p:txBody>
      </p:sp>
    </p:spTree>
    <p:extLst>
      <p:ext uri="{BB962C8B-B14F-4D97-AF65-F5344CB8AC3E}">
        <p14:creationId xmlns:p14="http://schemas.microsoft.com/office/powerpoint/2010/main" val="75983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This slide can be used to trigger discussion about the rights of women to take part in decision making, in political processes and the right to life-long education.</a:t>
            </a:r>
          </a:p>
          <a:p>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36</a:t>
            </a:fld>
            <a:endParaRPr lang="en-US"/>
          </a:p>
        </p:txBody>
      </p:sp>
    </p:spTree>
    <p:extLst>
      <p:ext uri="{BB962C8B-B14F-4D97-AF65-F5344CB8AC3E}">
        <p14:creationId xmlns:p14="http://schemas.microsoft.com/office/powerpoint/2010/main" val="1547354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If there is time, discuss each right with participants, and explore how these right are </a:t>
            </a:r>
          </a:p>
          <a:p>
            <a:r>
              <a:rPr lang="en-AU" dirty="0">
                <a:latin typeface="Arial" panose="020B0604020202020204" pitchFamily="34" charset="0"/>
                <a:cs typeface="Arial" panose="020B0604020202020204" pitchFamily="34" charset="0"/>
              </a:rPr>
              <a:t>Experienced in the refugee site in which you are working.</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If participants are reluctant to discuss the rights of members of LGBTQI+ communities, gently  explore why this is, and what can be done to address I t.</a:t>
            </a:r>
          </a:p>
        </p:txBody>
      </p:sp>
      <p:sp>
        <p:nvSpPr>
          <p:cNvPr id="4" name="Slide Number Placeholder 3"/>
          <p:cNvSpPr>
            <a:spLocks noGrp="1"/>
          </p:cNvSpPr>
          <p:nvPr>
            <p:ph type="sldNum" sz="quarter" idx="5"/>
          </p:nvPr>
        </p:nvSpPr>
        <p:spPr/>
        <p:txBody>
          <a:bodyPr/>
          <a:lstStyle/>
          <a:p>
            <a:fld id="{20508A0C-DCE1-DA4F-A9CB-9E9E26EC41F4}" type="slidenum">
              <a:rPr lang="en-US" smtClean="0"/>
              <a:t>37</a:t>
            </a:fld>
            <a:endParaRPr lang="en-US"/>
          </a:p>
        </p:txBody>
      </p:sp>
    </p:spTree>
    <p:extLst>
      <p:ext uri="{BB962C8B-B14F-4D97-AF65-F5344CB8AC3E}">
        <p14:creationId xmlns:p14="http://schemas.microsoft.com/office/powerpoint/2010/main" val="1311027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b="1" dirty="0">
                <a:latin typeface="Arial" panose="020B0604020202020204" pitchFamily="34" charset="0"/>
                <a:cs typeface="Arial" panose="020B0604020202020204" pitchFamily="34" charset="0"/>
              </a:rPr>
              <a:t>Discussion continued:</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Provide the participants with a brief overview of human rights principles.</a:t>
            </a:r>
          </a:p>
          <a:p>
            <a:pPr eaLnBrk="1" hangingPunct="1"/>
            <a:r>
              <a:rPr lang="en-US" dirty="0">
                <a:latin typeface="Arial" panose="020B0604020202020204" pitchFamily="34" charset="0"/>
                <a:cs typeface="Arial" panose="020B0604020202020204" pitchFamily="34" charset="0"/>
              </a:rPr>
              <a:t>Explain that there are many human rights conventions, laws and declarations which have been produced by the United Nations system which outline our human rights.  This has been done with the support of NGOs as well as governments. These conventions and declarations make up what we call the human rights framework. When governments sign these conventions and laws they are committing to an international legal obligation to respect these human rights. </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However, there is a major contradiction in the system.  While Human Rights conventions and laws can not come into existence without the support of the UN  and member states, not all states sign and ratify (implement) them and incorporate them into their domestic law.</a:t>
            </a:r>
          </a:p>
          <a:p>
            <a:pPr eaLnBrk="1" hangingPunct="1"/>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4</a:t>
            </a:fld>
            <a:endParaRPr lang="en-US"/>
          </a:p>
        </p:txBody>
      </p:sp>
    </p:spTree>
    <p:extLst>
      <p:ext uri="{BB962C8B-B14F-4D97-AF65-F5344CB8AC3E}">
        <p14:creationId xmlns:p14="http://schemas.microsoft.com/office/powerpoint/2010/main" val="2784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dirty="0">
                <a:latin typeface="Arial" panose="020B0604020202020204" pitchFamily="34" charset="0"/>
                <a:cs typeface="Arial" panose="020B0604020202020204" pitchFamily="34" charset="0"/>
              </a:rPr>
              <a:t>Discussion continued:</a:t>
            </a:r>
          </a:p>
          <a:p>
            <a:pPr eaLnBrk="1" hangingPunct="1"/>
            <a:endParaRPr lang="en-AU" dirty="0">
              <a:latin typeface="Arial" panose="020B0604020202020204" pitchFamily="34" charset="0"/>
              <a:cs typeface="Arial" panose="020B0604020202020204" pitchFamily="34" charset="0"/>
            </a:endParaRPr>
          </a:p>
          <a:p>
            <a:pPr eaLnBrk="1" hangingPunct="1"/>
            <a:r>
              <a:rPr lang="en-AU" dirty="0">
                <a:latin typeface="Arial" panose="020B0604020202020204" pitchFamily="34" charset="0"/>
                <a:cs typeface="Arial" panose="020B0604020202020204" pitchFamily="34" charset="0"/>
              </a:rPr>
              <a:t>Elaborate on these points.  </a:t>
            </a:r>
            <a:r>
              <a:rPr lang="en-US" dirty="0">
                <a:latin typeface="Arial" panose="020B0604020202020204" pitchFamily="34" charset="0"/>
                <a:cs typeface="Arial" panose="020B0604020202020204" pitchFamily="34" charset="0"/>
              </a:rPr>
              <a:t>Emphasize that human rights are universal – that means they are for everyone, not just for white men or rich women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 but for everyone, everywhere.</a:t>
            </a:r>
          </a:p>
          <a:p>
            <a:pPr eaLnBrk="1" hangingPunct="1"/>
            <a:r>
              <a:rPr lang="en-AU" dirty="0">
                <a:latin typeface="Arial" panose="020B0604020202020204" pitchFamily="34" charset="0"/>
                <a:cs typeface="Arial" panose="020B0604020202020204" pitchFamily="34" charset="0"/>
              </a:rPr>
              <a:t> </a:t>
            </a:r>
          </a:p>
          <a:p>
            <a:pPr eaLnBrk="1" hangingPunct="1"/>
            <a:r>
              <a:rPr lang="en-AU" dirty="0">
                <a:latin typeface="Arial" panose="020B0604020202020204" pitchFamily="34" charset="0"/>
                <a:cs typeface="Arial" panose="020B0604020202020204" pitchFamily="34" charset="0"/>
              </a:rPr>
              <a:t>Challenge participants to consider groups who are normally excluded, such as prostitutes, homosexuals, people with a disability, people from minority religions.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5</a:t>
            </a:fld>
            <a:endParaRPr lang="en-US"/>
          </a:p>
        </p:txBody>
      </p:sp>
    </p:spTree>
    <p:extLst>
      <p:ext uri="{BB962C8B-B14F-4D97-AF65-F5344CB8AC3E}">
        <p14:creationId xmlns:p14="http://schemas.microsoft.com/office/powerpoint/2010/main" val="210146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anose="020B0604020202020204" pitchFamily="34" charset="0"/>
                <a:cs typeface="Arial" panose="020B0604020202020204" pitchFamily="34" charset="0"/>
              </a:rPr>
              <a:t>Discussion continued</a:t>
            </a:r>
          </a:p>
          <a:p>
            <a:pPr eaLnBrk="1" hangingPunct="1"/>
            <a:endParaRPr lang="en-US" dirty="0">
              <a:latin typeface="Arial" panose="020B0604020202020204" pitchFamily="34" charset="0"/>
              <a:cs typeface="Arial" panose="020B0604020202020204" pitchFamily="34" charset="0"/>
            </a:endParaRPr>
          </a:p>
          <a:p>
            <a:pPr eaLnBrk="1" hangingPunct="1"/>
            <a:r>
              <a:rPr lang="en-US" dirty="0" err="1">
                <a:latin typeface="Arial" panose="020B0604020202020204" pitchFamily="34" charset="0"/>
                <a:cs typeface="Arial" panose="020B0604020202020204" pitchFamily="34" charset="0"/>
              </a:rPr>
              <a:t>Emphasise</a:t>
            </a:r>
            <a:r>
              <a:rPr lang="en-US" dirty="0">
                <a:latin typeface="Arial" panose="020B0604020202020204" pitchFamily="34" charset="0"/>
                <a:cs typeface="Arial" panose="020B0604020202020204" pitchFamily="34" charset="0"/>
              </a:rPr>
              <a:t> that rights are “indivisible” that means that all of the rights listed in the Universal Declaration, and in the two Conventions are of equal importance. For example without the rights to land then the rights of shelter and livelihood are also denied.</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That they are “ inalienable” that is that no one can take them away from you – even though in some countries governments and others stop people from accessing their rights, these are still their rights!</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For a simple and enjoyable game which illustrates these complex concepts, see notes for slide 22.</a:t>
            </a:r>
          </a:p>
          <a:p>
            <a:pPr eaLnBrk="1" hangingPunct="1"/>
            <a:br>
              <a:rPr lang="en-US" dirty="0">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6</a:t>
            </a:fld>
            <a:endParaRPr lang="en-US"/>
          </a:p>
        </p:txBody>
      </p:sp>
    </p:spTree>
    <p:extLst>
      <p:ext uri="{BB962C8B-B14F-4D97-AF65-F5344CB8AC3E}">
        <p14:creationId xmlns:p14="http://schemas.microsoft.com/office/powerpoint/2010/main" val="3770513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369D36A-8B8C-4767-81DE-31AF7A472EC5}" type="slidenum">
              <a:rPr lang="en-US"/>
              <a:pPr/>
              <a:t>7</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dirty="0">
                <a:latin typeface="Arial" panose="020B0604020202020204" pitchFamily="34" charset="0"/>
                <a:cs typeface="Arial" panose="020B0604020202020204" pitchFamily="34" charset="0"/>
              </a:rPr>
              <a:t>Refer to the Universal Declaration of Human Rights (UHDR) which was the first of these documents and was produced in 1946 when international governments came together after World War 2. </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The most important thing that the UDHR states is that all people in the world are equal, regardless of race, gender, class or any other social difference.  It lists the human rights to which all women, men and children are entitled. For example the right to live in freedom,  the right to a nationality, the right to religious and cultural freedom.  The right to work and the right to education, the right to food and water and shelter and the right to equality under law.</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This is supported by the International Covenant on Civil and Political Rights and the International Covenant on Social and Economic Rights.  These form the basis of all international law.</a:t>
            </a:r>
          </a:p>
          <a:p>
            <a:pPr eaLnBrk="1" hangingPunct="1"/>
            <a:endParaRPr lang="en-AU" dirty="0">
              <a:latin typeface="Arial" panose="020B0604020202020204" pitchFamily="34" charset="0"/>
              <a:cs typeface="Arial" panose="020B0604020202020204" pitchFamily="34" charset="0"/>
            </a:endParaRPr>
          </a:p>
          <a:p>
            <a:pPr eaLnBrk="1" hangingPunct="1"/>
            <a:r>
              <a:rPr lang="en-AU" dirty="0">
                <a:latin typeface="Arial" panose="020B0604020202020204" pitchFamily="34" charset="0"/>
                <a:cs typeface="Arial" panose="020B0604020202020204" pitchFamily="34" charset="0"/>
              </a:rPr>
              <a:t>(You might be able to get copies of some Conventions either in the relevant languages, or in a simple format from the Human Rights bodies in the countries where you are working).</a:t>
            </a:r>
          </a:p>
        </p:txBody>
      </p:sp>
    </p:spTree>
    <p:extLst>
      <p:ext uri="{BB962C8B-B14F-4D97-AF65-F5344CB8AC3E}">
        <p14:creationId xmlns:p14="http://schemas.microsoft.com/office/powerpoint/2010/main" val="169400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b="1" dirty="0">
                <a:latin typeface="Arial" panose="020B0604020202020204" pitchFamily="34" charset="0"/>
                <a:cs typeface="Arial" panose="020B0604020202020204" pitchFamily="34" charset="0"/>
              </a:rPr>
              <a:t>Discussion</a:t>
            </a:r>
          </a:p>
          <a:p>
            <a:pPr eaLnBrk="1" hangingPunct="1"/>
            <a:endParaRPr lang="en-AU" b="1" dirty="0">
              <a:latin typeface="Arial" panose="020B0604020202020204" pitchFamily="34" charset="0"/>
              <a:cs typeface="Arial" panose="020B0604020202020204" pitchFamily="34" charset="0"/>
            </a:endParaRPr>
          </a:p>
          <a:p>
            <a:pPr eaLnBrk="1" hangingPunct="1"/>
            <a:r>
              <a:rPr lang="en-AU" dirty="0">
                <a:latin typeface="Arial" panose="020B0604020202020204" pitchFamily="34" charset="0"/>
                <a:cs typeface="Arial" panose="020B0604020202020204" pitchFamily="34" charset="0"/>
              </a:rPr>
              <a:t>Introduce participants to the groups of rights which are included in the CESCR.</a:t>
            </a:r>
          </a:p>
          <a:p>
            <a:pPr eaLnBrk="1" hangingPunct="1"/>
            <a:endParaRPr lang="en-AU" dirty="0">
              <a:latin typeface="Arial" panose="020B0604020202020204" pitchFamily="34" charset="0"/>
              <a:cs typeface="Arial" panose="020B0604020202020204" pitchFamily="34" charset="0"/>
            </a:endParaRPr>
          </a:p>
          <a:p>
            <a:pPr eaLnBrk="1" hangingPunct="1"/>
            <a:r>
              <a:rPr lang="en-AU" b="1" dirty="0">
                <a:latin typeface="Arial" panose="020B0604020202020204" pitchFamily="34" charset="0"/>
                <a:cs typeface="Arial" panose="020B0604020202020204" pitchFamily="34" charset="0"/>
              </a:rPr>
              <a:t>Suggested Activity:</a:t>
            </a:r>
          </a:p>
          <a:p>
            <a:pPr eaLnBrk="1" hangingPunct="1"/>
            <a:endParaRPr lang="en-AU" b="1" dirty="0">
              <a:latin typeface="Arial" panose="020B0604020202020204" pitchFamily="34" charset="0"/>
              <a:cs typeface="Arial" panose="020B0604020202020204" pitchFamily="34" charset="0"/>
            </a:endParaRPr>
          </a:p>
          <a:p>
            <a:pPr eaLnBrk="1" hangingPunct="1"/>
            <a:r>
              <a:rPr lang="en-AU" dirty="0">
                <a:latin typeface="Arial" panose="020B0604020202020204" pitchFamily="34" charset="0"/>
                <a:cs typeface="Arial" panose="020B0604020202020204" pitchFamily="34" charset="0"/>
              </a:rPr>
              <a:t>Either as a brainstorm or a small groups exercise, ask the participants to list which of these rights they enjoyed in their home country, which of the rights they had in the refugee camp or setting, and which they enjoy in where they are now living?.</a:t>
            </a:r>
          </a:p>
          <a:p>
            <a:pPr eaLnBrk="1" hangingPunct="1"/>
            <a:endParaRPr lang="en-AU" dirty="0">
              <a:latin typeface="Arial" panose="020B0604020202020204" pitchFamily="34" charset="0"/>
              <a:cs typeface="Arial" panose="020B0604020202020204" pitchFamily="34" charset="0"/>
            </a:endParaRPr>
          </a:p>
          <a:p>
            <a:pPr eaLnBrk="1" hangingPunct="1"/>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8</a:t>
            </a:fld>
            <a:endParaRPr lang="en-US"/>
          </a:p>
        </p:txBody>
      </p:sp>
    </p:spTree>
    <p:extLst>
      <p:ext uri="{BB962C8B-B14F-4D97-AF65-F5344CB8AC3E}">
        <p14:creationId xmlns:p14="http://schemas.microsoft.com/office/powerpoint/2010/main" val="91292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b="1" dirty="0">
                <a:latin typeface="Arial" panose="020B0604020202020204" pitchFamily="34" charset="0"/>
                <a:cs typeface="Arial" panose="020B0604020202020204" pitchFamily="34" charset="0"/>
              </a:rPr>
              <a:t>Discussion</a:t>
            </a:r>
          </a:p>
          <a:p>
            <a:pPr eaLnBrk="1" hangingPunct="1"/>
            <a:endParaRPr lang="en-AU" b="1" dirty="0">
              <a:latin typeface="Arial" panose="020B0604020202020204" pitchFamily="34" charset="0"/>
              <a:cs typeface="Arial" panose="020B0604020202020204" pitchFamily="34" charset="0"/>
            </a:endParaRPr>
          </a:p>
          <a:p>
            <a:pPr eaLnBrk="1" hangingPunct="1"/>
            <a:r>
              <a:rPr lang="en-AU" dirty="0">
                <a:latin typeface="Arial" panose="020B0604020202020204" pitchFamily="34" charset="0"/>
                <a:cs typeface="Arial" panose="020B0604020202020204" pitchFamily="34" charset="0"/>
              </a:rPr>
              <a:t>Introduce participants to the groups of rights which are included in the CCPR.</a:t>
            </a:r>
          </a:p>
          <a:p>
            <a:pPr eaLnBrk="1" hangingPunct="1"/>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Either as a brainstorm or a small groups exercise, ask the participants to list which of these rights they enjoyed in their home country, which of the rights they had in the refugee camp or setting, and which they enjoy in where they are now living?.</a:t>
            </a:r>
          </a:p>
          <a:p>
            <a:pPr eaLnBrk="1" hangingPunct="1"/>
            <a:endParaRPr lang="en-AU" dirty="0">
              <a:latin typeface="Arial" panose="020B0604020202020204" pitchFamily="34" charset="0"/>
              <a:cs typeface="Arial" panose="020B0604020202020204" pitchFamily="34" charset="0"/>
            </a:endParaRPr>
          </a:p>
          <a:p>
            <a:pPr eaLnBrk="1" hangingPunct="1"/>
            <a:endParaRPr lang="en-AU"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508A0C-DCE1-DA4F-A9CB-9E9E26EC41F4}" type="slidenum">
              <a:rPr lang="en-US" smtClean="0"/>
              <a:t>9</a:t>
            </a:fld>
            <a:endParaRPr lang="en-US"/>
          </a:p>
        </p:txBody>
      </p:sp>
    </p:spTree>
    <p:extLst>
      <p:ext uri="{BB962C8B-B14F-4D97-AF65-F5344CB8AC3E}">
        <p14:creationId xmlns:p14="http://schemas.microsoft.com/office/powerpoint/2010/main" val="1198402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96F67FBE-6E26-ED4F-8BBB-385D3259E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7213"/>
            <a:ext cx="23431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a:extLst>
              <a:ext uri="{FF2B5EF4-FFF2-40B4-BE49-F238E27FC236}">
                <a16:creationId xmlns:a16="http://schemas.microsoft.com/office/drawing/2014/main" id="{65026EC8-A83F-9447-AB3E-E70CFAA2C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110038"/>
            <a:ext cx="2135187"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a:extLst>
              <a:ext uri="{FF2B5EF4-FFF2-40B4-BE49-F238E27FC236}">
                <a16:creationId xmlns:a16="http://schemas.microsoft.com/office/drawing/2014/main" id="{8FB77B32-0A34-9A48-B382-19D6E4749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05063"/>
            <a:ext cx="27400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0">
            <a:extLst>
              <a:ext uri="{FF2B5EF4-FFF2-40B4-BE49-F238E27FC236}">
                <a16:creationId xmlns:a16="http://schemas.microsoft.com/office/drawing/2014/main" id="{ED79E07E-5B38-7B46-B23F-AB3749CC89C3}"/>
              </a:ext>
            </a:extLst>
          </p:cNvPr>
          <p:cNvGrpSpPr>
            <a:grpSpLocks/>
          </p:cNvGrpSpPr>
          <p:nvPr/>
        </p:nvGrpSpPr>
        <p:grpSpPr bwMode="auto">
          <a:xfrm>
            <a:off x="5113338" y="0"/>
            <a:ext cx="4030662" cy="6875463"/>
            <a:chOff x="5130830" y="-8468"/>
            <a:chExt cx="4030508" cy="6874935"/>
          </a:xfrm>
        </p:grpSpPr>
        <p:cxnSp>
          <p:nvCxnSpPr>
            <p:cNvPr id="8" name="Straight Connector 7">
              <a:extLst>
                <a:ext uri="{FF2B5EF4-FFF2-40B4-BE49-F238E27FC236}">
                  <a16:creationId xmlns:a16="http://schemas.microsoft.com/office/drawing/2014/main" id="{5E16B95F-FAFE-E541-A312-CBA44A0C87E8}"/>
                </a:ext>
              </a:extLst>
            </p:cNvPr>
            <p:cNvCxnSpPr/>
            <p:nvPr/>
          </p:nvCxnSpPr>
          <p:spPr>
            <a:xfrm flipV="1">
              <a:off x="5130830" y="4175861"/>
              <a:ext cx="4022571" cy="2682669"/>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49F5E4F-714D-7041-AF1A-52343A9C4657}"/>
                </a:ext>
              </a:extLst>
            </p:cNvPr>
            <p:cNvCxnSpPr/>
            <p:nvPr/>
          </p:nvCxnSpPr>
          <p:spPr>
            <a:xfrm>
              <a:off x="7042107" y="-531"/>
              <a:ext cx="1219153" cy="685906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DA5211AF-7A31-E547-A189-A71154702D03}"/>
                </a:ext>
              </a:extLst>
            </p:cNvPr>
            <p:cNvSpPr/>
            <p:nvPr/>
          </p:nvSpPr>
          <p:spPr>
            <a:xfrm>
              <a:off x="6891300" y="-531"/>
              <a:ext cx="2270038" cy="6866998"/>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795E8729-2F9A-3347-BD1F-1C204E509199}"/>
                </a:ext>
              </a:extLst>
            </p:cNvPr>
            <p:cNvSpPr/>
            <p:nvPr/>
          </p:nvSpPr>
          <p:spPr>
            <a:xfrm>
              <a:off x="7205613" y="-8468"/>
              <a:ext cx="1947789" cy="6866998"/>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93B3F370-2DF3-154E-A2FC-0864B92CF248}"/>
                </a:ext>
              </a:extLst>
            </p:cNvPr>
            <p:cNvSpPr/>
            <p:nvPr/>
          </p:nvSpPr>
          <p:spPr>
            <a:xfrm>
              <a:off x="6637309" y="3920293"/>
              <a:ext cx="2514504" cy="2938236"/>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96C5BB84-2573-BE46-BCF5-07DCD53D9564}"/>
                </a:ext>
              </a:extLst>
            </p:cNvPr>
            <p:cNvSpPr/>
            <p:nvPr/>
          </p:nvSpPr>
          <p:spPr>
            <a:xfrm>
              <a:off x="7010358" y="-8468"/>
              <a:ext cx="2143043" cy="6866998"/>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CD42DB2D-1EE0-3941-BD51-96FA4F7B880A}"/>
                </a:ext>
              </a:extLst>
            </p:cNvPr>
            <p:cNvSpPr/>
            <p:nvPr/>
          </p:nvSpPr>
          <p:spPr>
            <a:xfrm>
              <a:off x="8296184" y="-8468"/>
              <a:ext cx="857217" cy="6866998"/>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24C0A58D-8914-B44A-BF5A-EFCF8261B383}"/>
                </a:ext>
              </a:extLst>
            </p:cNvPr>
            <p:cNvSpPr/>
            <p:nvPr/>
          </p:nvSpPr>
          <p:spPr>
            <a:xfrm>
              <a:off x="8077117" y="-8468"/>
              <a:ext cx="1066759" cy="6866998"/>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947F36E0-CC1F-194F-8155-B081A3182F46}"/>
                </a:ext>
              </a:extLst>
            </p:cNvPr>
            <p:cNvSpPr/>
            <p:nvPr/>
          </p:nvSpPr>
          <p:spPr>
            <a:xfrm>
              <a:off x="8059655" y="4893356"/>
              <a:ext cx="1095333" cy="1965174"/>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428596" y="2678281"/>
            <a:ext cx="4528718" cy="1646302"/>
          </a:xfrm>
        </p:spPr>
        <p:txBody>
          <a:bodyPr anchor="b">
            <a:noAutofit/>
          </a:bodyPr>
          <a:lstStyle>
            <a:lvl1pPr algn="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428596" y="4419904"/>
            <a:ext cx="4528718" cy="1096899"/>
          </a:xfrm>
        </p:spPr>
        <p:txBody>
          <a:bodyPr/>
          <a:lstStyle>
            <a:lvl1pPr marL="0" indent="0" algn="r">
              <a:buNone/>
              <a:defRPr>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870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6" name="Picture 18">
            <a:extLst>
              <a:ext uri="{FF2B5EF4-FFF2-40B4-BE49-F238E27FC236}">
                <a16:creationId xmlns:a16="http://schemas.microsoft.com/office/drawing/2014/main" id="{B93546F6-8C78-A743-9EB2-4412CD019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49"/>
          <a:stretch>
            <a:fillRect/>
          </a:stretch>
        </p:blipFill>
        <p:spPr bwMode="auto">
          <a:xfrm>
            <a:off x="6420679" y="6072815"/>
            <a:ext cx="1535113" cy="78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9110" y="245477"/>
            <a:ext cx="7793256" cy="635633"/>
          </a:xfrm>
        </p:spPr>
        <p:txBody>
          <a:bodyPr/>
          <a:lstStyle>
            <a:lvl1pPr algn="ct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738807" y="1289518"/>
            <a:ext cx="7793256" cy="4475178"/>
          </a:xfrm>
        </p:spPr>
        <p:txBody>
          <a:bodyPr/>
          <a:lstStyle>
            <a:lvl1pPr marL="0" indent="0">
              <a:spcAft>
                <a:spcPts val="800"/>
              </a:spcAft>
              <a:buNone/>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5" name="Picture 17">
            <a:extLst>
              <a:ext uri="{FF2B5EF4-FFF2-40B4-BE49-F238E27FC236}">
                <a16:creationId xmlns:a16="http://schemas.microsoft.com/office/drawing/2014/main" id="{2B5A2E2D-BA51-B44C-BB81-4ABF0203B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582" y="6125582"/>
            <a:ext cx="1317417" cy="68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a:extLst>
              <a:ext uri="{FF2B5EF4-FFF2-40B4-BE49-F238E27FC236}">
                <a16:creationId xmlns:a16="http://schemas.microsoft.com/office/drawing/2014/main" id="{E89E6D13-1CCE-4B4C-9284-A32FED3860BE}"/>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TextBox 14">
            <a:extLst>
              <a:ext uri="{FF2B5EF4-FFF2-40B4-BE49-F238E27FC236}">
                <a16:creationId xmlns:a16="http://schemas.microsoft.com/office/drawing/2014/main" id="{FA2B5B27-C960-DE46-B61E-8E9B4A099040}"/>
              </a:ext>
            </a:extLst>
          </p:cNvPr>
          <p:cNvSpPr txBox="1"/>
          <p:nvPr/>
        </p:nvSpPr>
        <p:spPr>
          <a:xfrm>
            <a:off x="874643" y="6619461"/>
            <a:ext cx="5307496" cy="215444"/>
          </a:xfrm>
          <a:prstGeom prst="rect">
            <a:avLst/>
          </a:prstGeom>
          <a:noFill/>
        </p:spPr>
        <p:txBody>
          <a:bodyPr wrap="square" rtlCol="0">
            <a:spAutoFit/>
          </a:bodyPr>
          <a:lstStyle/>
          <a:p>
            <a:r>
              <a:rPr lang="en-US" sz="800" i="1" dirty="0"/>
              <a:t>Intellectual property of E Pittaway and L. Bartolomei; Reuse is permitted with author attribution </a:t>
            </a:r>
          </a:p>
        </p:txBody>
      </p:sp>
    </p:spTree>
    <p:extLst>
      <p:ext uri="{BB962C8B-B14F-4D97-AF65-F5344CB8AC3E}">
        <p14:creationId xmlns:p14="http://schemas.microsoft.com/office/powerpoint/2010/main" val="36485162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60270490-D245-D04F-A5AC-106D32B71623}"/>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B6DEF876-2B3A-5949-9F0A-8E1580B5FE4E}"/>
              </a:ext>
            </a:extLst>
          </p:cNvPr>
          <p:cNvSpPr>
            <a:spLocks noGrp="1" noChangeArrowheads="1"/>
          </p:cNvSpPr>
          <p:nvPr>
            <p:ph type="body" idx="1"/>
          </p:nvPr>
        </p:nvSpPr>
        <p:spPr bwMode="auto">
          <a:xfrm>
            <a:off x="604768"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BEC6A68-D004-444F-8D5C-05246B3239FE}"/>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fld id="{C706D805-04EB-9548-AF27-9A9FC25365DA}" type="datetimeFigureOut">
              <a:rPr lang="en-US" smtClean="0"/>
              <a:t>7/12/2024</a:t>
            </a:fld>
            <a:endParaRPr lang="en-US"/>
          </a:p>
        </p:txBody>
      </p:sp>
      <p:sp>
        <p:nvSpPr>
          <p:cNvPr id="5" name="Footer Placeholder 4">
            <a:extLst>
              <a:ext uri="{FF2B5EF4-FFF2-40B4-BE49-F238E27FC236}">
                <a16:creationId xmlns:a16="http://schemas.microsoft.com/office/drawing/2014/main" id="{A05047B4-57C4-FA48-BAD4-DEB98E3E0EFB}"/>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EE00334-4B24-4E42-8DD5-189E7D0A7754}"/>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fld id="{AF55A1AC-9DAA-E54C-8256-2ADFAE1B8D2B}" type="slidenum">
              <a:rPr lang="en-US" smtClean="0"/>
              <a:t>‹#›</a:t>
            </a:fld>
            <a:endParaRPr lang="en-US"/>
          </a:p>
        </p:txBody>
      </p:sp>
    </p:spTree>
    <p:extLst>
      <p:ext uri="{BB962C8B-B14F-4D97-AF65-F5344CB8AC3E}">
        <p14:creationId xmlns:p14="http://schemas.microsoft.com/office/powerpoint/2010/main" val="1684191619"/>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ctr" defTabSz="457200" rtl="0" eaLnBrk="1" fontAlgn="base" hangingPunct="1">
        <a:spcBef>
          <a:spcPct val="0"/>
        </a:spcBef>
        <a:spcAft>
          <a:spcPct val="0"/>
        </a:spcAft>
        <a:defRPr sz="3600" b="1" kern="1200">
          <a:solidFill>
            <a:schemeClr val="tx1"/>
          </a:solidFill>
          <a:latin typeface="+mj-lt"/>
          <a:ea typeface="+mj-ea"/>
          <a:cs typeface="+mj-cs"/>
        </a:defRPr>
      </a:lvl1pPr>
      <a:lvl2pPr algn="l" defTabSz="457200" rtl="0" eaLnBrk="1" fontAlgn="base" hangingPunct="1">
        <a:spcBef>
          <a:spcPct val="0"/>
        </a:spcBef>
        <a:spcAft>
          <a:spcPct val="0"/>
        </a:spcAft>
        <a:defRPr sz="3600">
          <a:solidFill>
            <a:schemeClr val="tx1"/>
          </a:solidFill>
          <a:latin typeface="Trebuchet MS" panose="020B0703020202090204" pitchFamily="34" charset="0"/>
        </a:defRPr>
      </a:lvl2pPr>
      <a:lvl3pPr algn="l" defTabSz="457200" rtl="0" eaLnBrk="1" fontAlgn="base" hangingPunct="1">
        <a:spcBef>
          <a:spcPct val="0"/>
        </a:spcBef>
        <a:spcAft>
          <a:spcPct val="0"/>
        </a:spcAft>
        <a:defRPr sz="3600">
          <a:solidFill>
            <a:schemeClr val="tx1"/>
          </a:solidFill>
          <a:latin typeface="Trebuchet MS" panose="020B0703020202090204" pitchFamily="34" charset="0"/>
        </a:defRPr>
      </a:lvl3pPr>
      <a:lvl4pPr algn="l" defTabSz="457200" rtl="0" eaLnBrk="1" fontAlgn="base" hangingPunct="1">
        <a:spcBef>
          <a:spcPct val="0"/>
        </a:spcBef>
        <a:spcAft>
          <a:spcPct val="0"/>
        </a:spcAft>
        <a:defRPr sz="3600">
          <a:solidFill>
            <a:schemeClr val="tx1"/>
          </a:solidFill>
          <a:latin typeface="Trebuchet MS" panose="020B0703020202090204" pitchFamily="34" charset="0"/>
        </a:defRPr>
      </a:lvl4pPr>
      <a:lvl5pPr algn="l" defTabSz="457200" rtl="0" eaLnBrk="1" fontAlgn="base" hangingPunct="1">
        <a:spcBef>
          <a:spcPct val="0"/>
        </a:spcBef>
        <a:spcAft>
          <a:spcPct val="0"/>
        </a:spcAft>
        <a:defRPr sz="3600">
          <a:solidFill>
            <a:schemeClr val="tx1"/>
          </a:solidFill>
          <a:latin typeface="Trebuchet MS" panose="020B070302020209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fontAlgn="base" hangingPunct="1">
        <a:spcBef>
          <a:spcPts val="1000"/>
        </a:spcBef>
        <a:spcAft>
          <a:spcPts val="800"/>
        </a:spcAft>
        <a:buClr>
          <a:schemeClr val="accent1"/>
        </a:buClr>
        <a:buSzPct val="80000"/>
        <a:buFont typeface="Wingdings 3" pitchFamily="2" charset="2"/>
        <a:buChar char=""/>
        <a:defRPr kern="1200">
          <a:solidFill>
            <a:srgbClr val="404040"/>
          </a:solidFill>
          <a:latin typeface="+mn-lt"/>
          <a:ea typeface="+mn-ea"/>
          <a:cs typeface="+mn-cs"/>
        </a:defRPr>
      </a:lvl1pPr>
      <a:lvl2pPr marL="742950" indent="-285750" algn="l" defTabSz="457200" rtl="0" eaLnBrk="1" fontAlgn="base" hangingPunct="1">
        <a:spcBef>
          <a:spcPts val="1000"/>
        </a:spcBef>
        <a:spcAft>
          <a:spcPct val="0"/>
        </a:spcAft>
        <a:buClr>
          <a:schemeClr val="accent1"/>
        </a:buClr>
        <a:buSzPct val="80000"/>
        <a:buFont typeface="Wingdings 3" pitchFamily="2" charset="2"/>
        <a:buChar char=""/>
        <a:defRPr sz="1600" kern="1200">
          <a:solidFill>
            <a:srgbClr val="404040"/>
          </a:solidFill>
          <a:latin typeface="+mn-lt"/>
          <a:ea typeface="+mn-ea"/>
          <a:cs typeface="+mn-cs"/>
        </a:defRPr>
      </a:lvl2pPr>
      <a:lvl3pPr marL="1143000" indent="-228600" algn="l" defTabSz="457200" rtl="0" eaLnBrk="1" fontAlgn="base" hangingPunct="1">
        <a:spcBef>
          <a:spcPts val="1000"/>
        </a:spcBef>
        <a:spcAft>
          <a:spcPct val="0"/>
        </a:spcAft>
        <a:buClr>
          <a:schemeClr val="accent1"/>
        </a:buClr>
        <a:buSzPct val="80000"/>
        <a:buFont typeface="Wingdings 3" pitchFamily="2" charset="2"/>
        <a:buChar char=""/>
        <a:defRPr sz="1400" kern="1200">
          <a:solidFill>
            <a:srgbClr val="404040"/>
          </a:solidFill>
          <a:latin typeface="+mn-lt"/>
          <a:ea typeface="+mn-ea"/>
          <a:cs typeface="+mn-cs"/>
        </a:defRPr>
      </a:lvl3pPr>
      <a:lvl4pPr marL="1600200" indent="-228600" algn="l" defTabSz="457200" rtl="0" eaLnBrk="1" fontAlgn="base" hangingPunct="1">
        <a:spcBef>
          <a:spcPts val="100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4pPr>
      <a:lvl5pPr marL="2057400" indent="-228600" algn="l" defTabSz="457200" rtl="0" eaLnBrk="1" fontAlgn="base" hangingPunct="1">
        <a:spcBef>
          <a:spcPts val="100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tiff"/><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98404C06-61B6-4B4C-8961-672585607566}"/>
              </a:ext>
            </a:extLst>
          </p:cNvPr>
          <p:cNvSpPr>
            <a:spLocks noChangeArrowheads="1"/>
          </p:cNvSpPr>
          <p:nvPr/>
        </p:nvSpPr>
        <p:spPr bwMode="auto">
          <a:xfrm>
            <a:off x="2354580" y="1879694"/>
            <a:ext cx="517830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AU" sz="3600" b="1" dirty="0">
                <a:solidFill>
                  <a:srgbClr val="7030A0"/>
                </a:solidFill>
                <a:latin typeface="Arial" panose="020B0604020202020204" pitchFamily="34" charset="0"/>
                <a:ea typeface="Times New Roman" charset="0"/>
                <a:cs typeface="Arial" panose="020B0604020202020204" pitchFamily="34" charset="0"/>
              </a:rPr>
              <a:t>COMMUNITY CONSULTATIONS USING RECIPROCAL RESEARCH: </a:t>
            </a:r>
          </a:p>
          <a:p>
            <a:pPr algn="ctr">
              <a:defRPr/>
            </a:pPr>
            <a:r>
              <a:rPr lang="en-AU" sz="3200" b="1" dirty="0">
                <a:solidFill>
                  <a:srgbClr val="7030A0"/>
                </a:solidFill>
                <a:latin typeface="Arial" panose="020B0604020202020204" pitchFamily="34" charset="0"/>
                <a:ea typeface="Times New Roman" charset="0"/>
                <a:cs typeface="Arial" panose="020B0604020202020204" pitchFamily="34" charset="0"/>
              </a:rPr>
              <a:t>Session 3:  </a:t>
            </a:r>
          </a:p>
          <a:p>
            <a:pPr algn="ctr">
              <a:defRPr/>
            </a:pPr>
            <a:r>
              <a:rPr lang="en-AU" sz="3200" b="1" dirty="0">
                <a:solidFill>
                  <a:schemeClr val="accent2">
                    <a:lumMod val="50000"/>
                  </a:schemeClr>
                </a:solidFill>
                <a:latin typeface="Arial" panose="020B0604020202020204" pitchFamily="34" charset="0"/>
                <a:ea typeface="Times New Roman" charset="0"/>
                <a:cs typeface="Arial" panose="020B0604020202020204" pitchFamily="34" charset="0"/>
              </a:rPr>
              <a:t>Human Rights</a:t>
            </a:r>
          </a:p>
          <a:p>
            <a:pPr algn="ctr">
              <a:defRPr/>
            </a:pPr>
            <a:endParaRPr lang="en-AU" sz="3200" dirty="0">
              <a:solidFill>
                <a:srgbClr val="006600"/>
              </a:solidFill>
              <a:effectLst>
                <a:outerShdw blurRad="38100" dist="38100" dir="2700000" algn="tl">
                  <a:srgbClr val="DDDDDD"/>
                </a:outerShdw>
              </a:effectLst>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704739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546E-3222-DE44-8F18-904D81B5AAF3}"/>
              </a:ext>
            </a:extLst>
          </p:cNvPr>
          <p:cNvSpPr>
            <a:spLocks noGrp="1"/>
          </p:cNvSpPr>
          <p:nvPr>
            <p:ph type="title"/>
          </p:nvPr>
        </p:nvSpPr>
        <p:spPr/>
        <p:txBody>
          <a:bodyPr/>
          <a:lstStyle/>
          <a:p>
            <a:r>
              <a:rPr lang="en-US" dirty="0">
                <a:solidFill>
                  <a:schemeClr val="accent2">
                    <a:lumMod val="50000"/>
                  </a:schemeClr>
                </a:solidFill>
              </a:rPr>
              <a:t>Obstacles to human rights </a:t>
            </a:r>
          </a:p>
        </p:txBody>
      </p:sp>
      <p:sp>
        <p:nvSpPr>
          <p:cNvPr id="3" name="Content Placeholder 2">
            <a:extLst>
              <a:ext uri="{FF2B5EF4-FFF2-40B4-BE49-F238E27FC236}">
                <a16:creationId xmlns:a16="http://schemas.microsoft.com/office/drawing/2014/main" id="{FF5C89AE-33EA-2B47-9D63-3045D50D9CEB}"/>
              </a:ext>
            </a:extLst>
          </p:cNvPr>
          <p:cNvSpPr>
            <a:spLocks noGrp="1"/>
          </p:cNvSpPr>
          <p:nvPr>
            <p:ph idx="1"/>
          </p:nvPr>
        </p:nvSpPr>
        <p:spPr/>
        <p:txBody>
          <a:bodyPr/>
          <a:lstStyle/>
          <a:p>
            <a:pPr marL="457200" indent="-457200">
              <a:buFont typeface="Wingdings" pitchFamily="2" charset="2"/>
              <a:buChar char="Ø"/>
            </a:pPr>
            <a:r>
              <a:rPr lang="en-AU" b="1" dirty="0">
                <a:solidFill>
                  <a:schemeClr val="accent1"/>
                </a:solidFill>
              </a:rPr>
              <a:t> </a:t>
            </a:r>
            <a:r>
              <a:rPr lang="en-AU" b="1" dirty="0">
                <a:solidFill>
                  <a:schemeClr val="accent2">
                    <a:lumMod val="50000"/>
                  </a:schemeClr>
                </a:solidFill>
              </a:rPr>
              <a:t>Political challenges</a:t>
            </a:r>
          </a:p>
          <a:p>
            <a:pPr marL="1200150" lvl="1" indent="-457200">
              <a:buFont typeface="Wingdings" pitchFamily="2" charset="2"/>
              <a:buChar char="Ø"/>
            </a:pPr>
            <a:r>
              <a:rPr lang="en-AU" b="1" dirty="0">
                <a:solidFill>
                  <a:schemeClr val="accent1"/>
                </a:solidFill>
              </a:rPr>
              <a:t>State sovereignty &amp; lack of political will</a:t>
            </a:r>
          </a:p>
          <a:p>
            <a:pPr marL="457200" indent="-457200">
              <a:buFont typeface="Wingdings" pitchFamily="2" charset="2"/>
              <a:buChar char="Ø"/>
            </a:pPr>
            <a:r>
              <a:rPr lang="en-AU" b="1" dirty="0">
                <a:solidFill>
                  <a:schemeClr val="accent1"/>
                </a:solidFill>
              </a:rPr>
              <a:t> </a:t>
            </a:r>
            <a:r>
              <a:rPr lang="en-AU" b="1" dirty="0">
                <a:solidFill>
                  <a:schemeClr val="accent2">
                    <a:lumMod val="50000"/>
                  </a:schemeClr>
                </a:solidFill>
              </a:rPr>
              <a:t>Ideological challenges</a:t>
            </a:r>
          </a:p>
          <a:p>
            <a:pPr marL="1200150" lvl="1" indent="-457200">
              <a:buFont typeface="Wingdings" pitchFamily="2" charset="2"/>
              <a:buChar char="Ø"/>
            </a:pPr>
            <a:r>
              <a:rPr lang="en-AU" b="1" dirty="0">
                <a:solidFill>
                  <a:schemeClr val="accent1"/>
                </a:solidFill>
              </a:rPr>
              <a:t>Universality versus cultural relativism</a:t>
            </a:r>
          </a:p>
          <a:p>
            <a:pPr marL="1200150" lvl="1" indent="-457200">
              <a:buFont typeface="Wingdings" pitchFamily="2" charset="2"/>
              <a:buChar char="Ø"/>
            </a:pPr>
            <a:r>
              <a:rPr lang="en-AU" b="1" dirty="0">
                <a:solidFill>
                  <a:schemeClr val="accent1"/>
                </a:solidFill>
              </a:rPr>
              <a:t>Individual or collective rights</a:t>
            </a:r>
          </a:p>
          <a:p>
            <a:pPr marL="457200" indent="-457200">
              <a:buFont typeface="Wingdings" pitchFamily="2" charset="2"/>
              <a:buChar char="Ø"/>
            </a:pPr>
            <a:r>
              <a:rPr lang="en-AU" b="1" dirty="0">
                <a:solidFill>
                  <a:schemeClr val="accent1"/>
                </a:solidFill>
              </a:rPr>
              <a:t> </a:t>
            </a:r>
            <a:r>
              <a:rPr lang="en-AU" b="1" dirty="0">
                <a:solidFill>
                  <a:schemeClr val="accent2">
                    <a:lumMod val="50000"/>
                  </a:schemeClr>
                </a:solidFill>
              </a:rPr>
              <a:t>Women’s and girls’ human rights </a:t>
            </a:r>
          </a:p>
          <a:p>
            <a:pPr marL="1200150" lvl="1" indent="-457200">
              <a:buFont typeface="Wingdings" pitchFamily="2" charset="2"/>
              <a:buChar char="Ø"/>
            </a:pPr>
            <a:r>
              <a:rPr lang="en-AU" b="1" dirty="0">
                <a:solidFill>
                  <a:schemeClr val="accent1"/>
                </a:solidFill>
              </a:rPr>
              <a:t>Gender neutral or gender blind</a:t>
            </a:r>
          </a:p>
          <a:p>
            <a:endParaRPr lang="en-US" b="1" dirty="0">
              <a:solidFill>
                <a:schemeClr val="accent1"/>
              </a:solidFill>
            </a:endParaRPr>
          </a:p>
        </p:txBody>
      </p:sp>
    </p:spTree>
    <p:extLst>
      <p:ext uri="{BB962C8B-B14F-4D97-AF65-F5344CB8AC3E}">
        <p14:creationId xmlns:p14="http://schemas.microsoft.com/office/powerpoint/2010/main" val="1666771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5DB2-633A-A44C-86D4-99587A17FA87}"/>
              </a:ext>
            </a:extLst>
          </p:cNvPr>
          <p:cNvSpPr>
            <a:spLocks noGrp="1"/>
          </p:cNvSpPr>
          <p:nvPr>
            <p:ph type="title"/>
          </p:nvPr>
        </p:nvSpPr>
        <p:spPr/>
        <p:txBody>
          <a:bodyPr/>
          <a:lstStyle/>
          <a:p>
            <a:r>
              <a:rPr lang="en-US" dirty="0">
                <a:solidFill>
                  <a:schemeClr val="accent2">
                    <a:lumMod val="50000"/>
                  </a:schemeClr>
                </a:solidFill>
              </a:rPr>
              <a:t>The Universal Declaration of Human Rights </a:t>
            </a:r>
          </a:p>
        </p:txBody>
      </p:sp>
      <p:pic>
        <p:nvPicPr>
          <p:cNvPr id="5" name="Picture 4">
            <a:extLst>
              <a:ext uri="{FF2B5EF4-FFF2-40B4-BE49-F238E27FC236}">
                <a16:creationId xmlns:a16="http://schemas.microsoft.com/office/drawing/2014/main" id="{D8956B48-D8D5-0F44-ABCA-ADD1AED263C4}"/>
              </a:ext>
            </a:extLst>
          </p:cNvPr>
          <p:cNvPicPr>
            <a:picLocks noChangeAspect="1"/>
          </p:cNvPicPr>
          <p:nvPr/>
        </p:nvPicPr>
        <p:blipFill>
          <a:blip r:embed="rId3"/>
          <a:stretch>
            <a:fillRect/>
          </a:stretch>
        </p:blipFill>
        <p:spPr>
          <a:xfrm>
            <a:off x="2227811" y="1634024"/>
            <a:ext cx="3937000" cy="4502420"/>
          </a:xfrm>
          <a:prstGeom prst="rect">
            <a:avLst/>
          </a:prstGeom>
        </p:spPr>
      </p:pic>
    </p:spTree>
    <p:extLst>
      <p:ext uri="{BB962C8B-B14F-4D97-AF65-F5344CB8AC3E}">
        <p14:creationId xmlns:p14="http://schemas.microsoft.com/office/powerpoint/2010/main" val="577238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03DC01-665E-A84B-BCE7-9145EE5F020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4201" y="894272"/>
            <a:ext cx="5180990" cy="4608512"/>
          </a:xfrm>
          <a:prstGeom prst="rect">
            <a:avLst/>
          </a:prstGeom>
          <a:noFill/>
          <a:ln>
            <a:noFill/>
          </a:ln>
          <a:effectLst>
            <a:softEdge rad="203200"/>
          </a:effectLst>
        </p:spPr>
      </p:pic>
      <p:sp>
        <p:nvSpPr>
          <p:cNvPr id="7" name="Rounded Rectangle 6">
            <a:extLst>
              <a:ext uri="{FF2B5EF4-FFF2-40B4-BE49-F238E27FC236}">
                <a16:creationId xmlns:a16="http://schemas.microsoft.com/office/drawing/2014/main" id="{CA771972-2267-9646-AA3A-889ED31963D7}"/>
              </a:ext>
            </a:extLst>
          </p:cNvPr>
          <p:cNvSpPr/>
          <p:nvPr/>
        </p:nvSpPr>
        <p:spPr>
          <a:xfrm>
            <a:off x="889232" y="602940"/>
            <a:ext cx="7365536" cy="5191176"/>
          </a:xfrm>
          <a:prstGeom prst="roundRect">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3286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45AB-4D80-0747-AFD2-5980C730B85E}"/>
              </a:ext>
            </a:extLst>
          </p:cNvPr>
          <p:cNvSpPr>
            <a:spLocks noGrp="1"/>
          </p:cNvSpPr>
          <p:nvPr>
            <p:ph type="title"/>
          </p:nvPr>
        </p:nvSpPr>
        <p:spPr>
          <a:xfrm>
            <a:off x="1047497" y="895629"/>
            <a:ext cx="3887162" cy="1571740"/>
          </a:xfrm>
        </p:spPr>
        <p:txBody>
          <a:bodyPr/>
          <a:lstStyle/>
          <a:p>
            <a:r>
              <a:rPr lang="en-US" sz="3200" dirty="0"/>
              <a:t>Autonomy and </a:t>
            </a:r>
            <a:br>
              <a:rPr lang="en-US" sz="3200" dirty="0"/>
            </a:br>
            <a:r>
              <a:rPr lang="en-US" sz="3200" dirty="0"/>
              <a:t>self determination </a:t>
            </a:r>
          </a:p>
        </p:txBody>
      </p:sp>
      <p:sp>
        <p:nvSpPr>
          <p:cNvPr id="4" name="Rounded Rectangle 3">
            <a:extLst>
              <a:ext uri="{FF2B5EF4-FFF2-40B4-BE49-F238E27FC236}">
                <a16:creationId xmlns:a16="http://schemas.microsoft.com/office/drawing/2014/main" id="{C11797E9-FA0D-4C4A-9409-116C121CA531}"/>
              </a:ext>
            </a:extLst>
          </p:cNvPr>
          <p:cNvSpPr/>
          <p:nvPr/>
        </p:nvSpPr>
        <p:spPr>
          <a:xfrm>
            <a:off x="889232" y="602940"/>
            <a:ext cx="7365536" cy="5191176"/>
          </a:xfrm>
          <a:prstGeom prst="roundRect">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2A320D0B-EB57-C04A-9F27-6AA948D85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1298" y="2347617"/>
            <a:ext cx="3600400" cy="2621091"/>
          </a:xfrm>
          <a:prstGeom prst="rect">
            <a:avLst/>
          </a:prstGeom>
          <a:ln>
            <a:noFill/>
          </a:ln>
          <a:effectLst/>
        </p:spPr>
      </p:pic>
      <p:pic>
        <p:nvPicPr>
          <p:cNvPr id="6" name="Picture 5">
            <a:extLst>
              <a:ext uri="{FF2B5EF4-FFF2-40B4-BE49-F238E27FC236}">
                <a16:creationId xmlns:a16="http://schemas.microsoft.com/office/drawing/2014/main" id="{D833C7FD-8CDB-8142-A095-F4DE136313A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499" y="1681499"/>
            <a:ext cx="2646866" cy="3014486"/>
          </a:xfrm>
          <a:prstGeom prst="rect">
            <a:avLst/>
          </a:prstGeom>
          <a:noFill/>
          <a:ln>
            <a:noFill/>
          </a:ln>
        </p:spPr>
      </p:pic>
    </p:spTree>
    <p:extLst>
      <p:ext uri="{BB962C8B-B14F-4D97-AF65-F5344CB8AC3E}">
        <p14:creationId xmlns:p14="http://schemas.microsoft.com/office/powerpoint/2010/main" val="1762604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92655-2DA0-4943-A288-2F0CF913B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4274" y="849909"/>
            <a:ext cx="3637646" cy="2648206"/>
          </a:xfrm>
          <a:prstGeom prst="rect">
            <a:avLst/>
          </a:prstGeom>
          <a:ln>
            <a:noFill/>
          </a:ln>
          <a:effectLst/>
        </p:spPr>
      </p:pic>
      <p:sp>
        <p:nvSpPr>
          <p:cNvPr id="2" name="Title 1">
            <a:extLst>
              <a:ext uri="{FF2B5EF4-FFF2-40B4-BE49-F238E27FC236}">
                <a16:creationId xmlns:a16="http://schemas.microsoft.com/office/drawing/2014/main" id="{AF290E3E-753D-E94C-95EE-446AF4B62697}"/>
              </a:ext>
            </a:extLst>
          </p:cNvPr>
          <p:cNvSpPr>
            <a:spLocks noGrp="1"/>
          </p:cNvSpPr>
          <p:nvPr>
            <p:ph type="title"/>
          </p:nvPr>
        </p:nvSpPr>
        <p:spPr>
          <a:xfrm>
            <a:off x="1045571" y="849910"/>
            <a:ext cx="3526429" cy="1312378"/>
          </a:xfrm>
        </p:spPr>
        <p:txBody>
          <a:bodyPr/>
          <a:lstStyle/>
          <a:p>
            <a:r>
              <a:rPr lang="en-US" sz="3200" dirty="0"/>
              <a:t>Shelter, food </a:t>
            </a:r>
            <a:br>
              <a:rPr lang="en-US" sz="3200" dirty="0"/>
            </a:br>
            <a:r>
              <a:rPr lang="en-US" sz="3200" dirty="0"/>
              <a:t>and water </a:t>
            </a:r>
          </a:p>
        </p:txBody>
      </p:sp>
      <p:sp>
        <p:nvSpPr>
          <p:cNvPr id="4" name="Rounded Rectangle 3">
            <a:extLst>
              <a:ext uri="{FF2B5EF4-FFF2-40B4-BE49-F238E27FC236}">
                <a16:creationId xmlns:a16="http://schemas.microsoft.com/office/drawing/2014/main" id="{FA96C9D4-0126-4A4C-87D4-9475804A9343}"/>
              </a:ext>
            </a:extLst>
          </p:cNvPr>
          <p:cNvSpPr/>
          <p:nvPr/>
        </p:nvSpPr>
        <p:spPr>
          <a:xfrm>
            <a:off x="889232" y="602940"/>
            <a:ext cx="7365536" cy="5191176"/>
          </a:xfrm>
          <a:prstGeom prst="roundRect">
            <a:avLst/>
          </a:prstGeom>
          <a:noFill/>
          <a:ln w="571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9F40721B-2440-D041-8B74-C4EE589BE47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3937" y="2882684"/>
            <a:ext cx="3395136" cy="2648206"/>
          </a:xfrm>
          <a:prstGeom prst="rect">
            <a:avLst/>
          </a:prstGeom>
          <a:noFill/>
          <a:ln>
            <a:noFill/>
          </a:ln>
          <a:effectLst>
            <a:softEdge rad="0"/>
          </a:effectLst>
        </p:spPr>
      </p:pic>
    </p:spTree>
    <p:extLst>
      <p:ext uri="{BB962C8B-B14F-4D97-AF65-F5344CB8AC3E}">
        <p14:creationId xmlns:p14="http://schemas.microsoft.com/office/powerpoint/2010/main" val="442118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32A6-B58C-AE49-8723-AC3B0D835A7C}"/>
              </a:ext>
            </a:extLst>
          </p:cNvPr>
          <p:cNvSpPr>
            <a:spLocks noGrp="1"/>
          </p:cNvSpPr>
          <p:nvPr>
            <p:ph type="title"/>
          </p:nvPr>
        </p:nvSpPr>
        <p:spPr>
          <a:xfrm>
            <a:off x="999971" y="901694"/>
            <a:ext cx="3572029" cy="1690899"/>
          </a:xfrm>
        </p:spPr>
        <p:txBody>
          <a:bodyPr/>
          <a:lstStyle/>
          <a:p>
            <a:r>
              <a:rPr lang="en-US" sz="3200" dirty="0"/>
              <a:t>The right to </a:t>
            </a:r>
            <a:br>
              <a:rPr lang="en-US" sz="3200" dirty="0"/>
            </a:br>
            <a:r>
              <a:rPr lang="en-US" sz="3200" dirty="0"/>
              <a:t>live with family </a:t>
            </a:r>
          </a:p>
        </p:txBody>
      </p:sp>
      <p:sp>
        <p:nvSpPr>
          <p:cNvPr id="4" name="Rounded Rectangle 3">
            <a:extLst>
              <a:ext uri="{FF2B5EF4-FFF2-40B4-BE49-F238E27FC236}">
                <a16:creationId xmlns:a16="http://schemas.microsoft.com/office/drawing/2014/main" id="{A191F04F-85F9-A448-BBAC-A497327167FB}"/>
              </a:ext>
            </a:extLst>
          </p:cNvPr>
          <p:cNvSpPr/>
          <p:nvPr/>
        </p:nvSpPr>
        <p:spPr>
          <a:xfrm>
            <a:off x="889232" y="602940"/>
            <a:ext cx="7365536" cy="5191176"/>
          </a:xfrm>
          <a:prstGeom prst="roundRect">
            <a:avLst/>
          </a:prstGeom>
          <a:noFill/>
          <a:ln w="571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picture containing text&#10;&#10;Description automatically generated">
            <a:extLst>
              <a:ext uri="{FF2B5EF4-FFF2-40B4-BE49-F238E27FC236}">
                <a16:creationId xmlns:a16="http://schemas.microsoft.com/office/drawing/2014/main" id="{4C6696F3-F54B-E148-9536-E3F74EEC73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5" r="5365"/>
          <a:stretch/>
        </p:blipFill>
        <p:spPr>
          <a:xfrm>
            <a:off x="1175199" y="2654449"/>
            <a:ext cx="3572030" cy="2679086"/>
          </a:xfrm>
          <a:prstGeom prst="rect">
            <a:avLst/>
          </a:prstGeom>
          <a:effectLst>
            <a:softEdge rad="101600"/>
          </a:effectLst>
        </p:spPr>
      </p:pic>
      <p:pic>
        <p:nvPicPr>
          <p:cNvPr id="6" name="Picture 5">
            <a:extLst>
              <a:ext uri="{FF2B5EF4-FFF2-40B4-BE49-F238E27FC236}">
                <a16:creationId xmlns:a16="http://schemas.microsoft.com/office/drawing/2014/main" id="{989648D7-8F06-B24A-A62F-8F3424089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845" y="1553054"/>
            <a:ext cx="3550956" cy="2869173"/>
          </a:xfrm>
          <a:prstGeom prst="rect">
            <a:avLst/>
          </a:prstGeom>
          <a:ln>
            <a:noFill/>
          </a:ln>
          <a:effectLst>
            <a:softEdge rad="114300"/>
          </a:effectLst>
        </p:spPr>
      </p:pic>
    </p:spTree>
    <p:extLst>
      <p:ext uri="{BB962C8B-B14F-4D97-AF65-F5344CB8AC3E}">
        <p14:creationId xmlns:p14="http://schemas.microsoft.com/office/powerpoint/2010/main" val="226904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8A685EE-B1B9-0C42-AD6C-18AF855812C9}"/>
              </a:ext>
            </a:extLst>
          </p:cNvPr>
          <p:cNvGrpSpPr/>
          <p:nvPr/>
        </p:nvGrpSpPr>
        <p:grpSpPr>
          <a:xfrm>
            <a:off x="4721629" y="683667"/>
            <a:ext cx="3491642" cy="2664294"/>
            <a:chOff x="4721629" y="683667"/>
            <a:chExt cx="3491642" cy="2664294"/>
          </a:xfrm>
        </p:grpSpPr>
        <p:pic>
          <p:nvPicPr>
            <p:cNvPr id="7" name="Picture 6">
              <a:extLst>
                <a:ext uri="{FF2B5EF4-FFF2-40B4-BE49-F238E27FC236}">
                  <a16:creationId xmlns:a16="http://schemas.microsoft.com/office/drawing/2014/main" id="{416B7FB0-FC37-A440-AA32-D359F18E88DA}"/>
                </a:ext>
              </a:extLst>
            </p:cNvPr>
            <p:cNvPicPr/>
            <p:nvPr/>
          </p:nvPicPr>
          <p:blipFill>
            <a:blip r:embed="rId3"/>
            <a:stretch>
              <a:fillRect/>
            </a:stretch>
          </p:blipFill>
          <p:spPr>
            <a:xfrm>
              <a:off x="4854633" y="683667"/>
              <a:ext cx="3358638" cy="2583567"/>
            </a:xfrm>
            <a:prstGeom prst="rect">
              <a:avLst/>
            </a:prstGeom>
          </p:spPr>
        </p:pic>
        <p:sp>
          <p:nvSpPr>
            <p:cNvPr id="9" name="Oval 8">
              <a:extLst>
                <a:ext uri="{FF2B5EF4-FFF2-40B4-BE49-F238E27FC236}">
                  <a16:creationId xmlns:a16="http://schemas.microsoft.com/office/drawing/2014/main" id="{1BE037C2-D3EB-294A-9AFC-11F0092CD751}"/>
                </a:ext>
              </a:extLst>
            </p:cNvPr>
            <p:cNvSpPr/>
            <p:nvPr/>
          </p:nvSpPr>
          <p:spPr>
            <a:xfrm>
              <a:off x="4721629" y="2818503"/>
              <a:ext cx="593372" cy="529458"/>
            </a:xfrm>
            <a:prstGeom prst="ellipse">
              <a:avLst/>
            </a:prstGeom>
            <a:ln>
              <a:noFill/>
            </a:ln>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B9C4AEB-1F98-3445-8C74-A74F74B5F915}"/>
              </a:ext>
            </a:extLst>
          </p:cNvPr>
          <p:cNvSpPr>
            <a:spLocks noGrp="1"/>
          </p:cNvSpPr>
          <p:nvPr>
            <p:ph type="title"/>
          </p:nvPr>
        </p:nvSpPr>
        <p:spPr>
          <a:xfrm>
            <a:off x="889232" y="899250"/>
            <a:ext cx="3965401" cy="1919253"/>
          </a:xfrm>
        </p:spPr>
        <p:txBody>
          <a:bodyPr/>
          <a:lstStyle/>
          <a:p>
            <a:r>
              <a:rPr lang="en-US" sz="3200" dirty="0"/>
              <a:t>The right to live </a:t>
            </a:r>
            <a:br>
              <a:rPr lang="en-US" sz="3200" dirty="0"/>
            </a:br>
            <a:r>
              <a:rPr lang="en-US" sz="3200" dirty="0"/>
              <a:t>in freedom from all forms of violence </a:t>
            </a:r>
          </a:p>
        </p:txBody>
      </p:sp>
      <p:sp>
        <p:nvSpPr>
          <p:cNvPr id="4" name="Rounded Rectangle 3">
            <a:extLst>
              <a:ext uri="{FF2B5EF4-FFF2-40B4-BE49-F238E27FC236}">
                <a16:creationId xmlns:a16="http://schemas.microsoft.com/office/drawing/2014/main" id="{770B2E57-B1D5-8E40-847E-D841F23CC398}"/>
              </a:ext>
            </a:extLst>
          </p:cNvPr>
          <p:cNvSpPr/>
          <p:nvPr/>
        </p:nvSpPr>
        <p:spPr>
          <a:xfrm>
            <a:off x="889232" y="602940"/>
            <a:ext cx="7365536" cy="5191176"/>
          </a:xfrm>
          <a:prstGeom prst="roundRect">
            <a:avLst/>
          </a:prstGeom>
          <a:noFill/>
          <a:ln w="571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AD51001-EDED-5144-9637-5D00334C0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600" y="2354233"/>
            <a:ext cx="3044665" cy="2149534"/>
          </a:xfrm>
          <a:prstGeom prst="rect">
            <a:avLst/>
          </a:prstGeom>
          <a:ln>
            <a:noFill/>
          </a:ln>
          <a:effectLst/>
        </p:spPr>
      </p:pic>
      <p:pic>
        <p:nvPicPr>
          <p:cNvPr id="6" name="Content Placeholder 5">
            <a:extLst>
              <a:ext uri="{FF2B5EF4-FFF2-40B4-BE49-F238E27FC236}">
                <a16:creationId xmlns:a16="http://schemas.microsoft.com/office/drawing/2014/main" id="{840D8659-4DCF-CA45-B81A-D9BA9CA7546A}"/>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983640" y="3347961"/>
            <a:ext cx="3477437" cy="2384528"/>
          </a:xfrm>
          <a:prstGeom prst="rect">
            <a:avLst/>
          </a:prstGeom>
          <a:ln>
            <a:noFill/>
          </a:ln>
          <a:effectLst/>
        </p:spPr>
      </p:pic>
    </p:spTree>
    <p:extLst>
      <p:ext uri="{BB962C8B-B14F-4D97-AF65-F5344CB8AC3E}">
        <p14:creationId xmlns:p14="http://schemas.microsoft.com/office/powerpoint/2010/main" val="2022869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E103-773F-AD45-826A-8EC8CF610E17}"/>
              </a:ext>
            </a:extLst>
          </p:cNvPr>
          <p:cNvSpPr>
            <a:spLocks noGrp="1"/>
          </p:cNvSpPr>
          <p:nvPr>
            <p:ph type="title"/>
          </p:nvPr>
        </p:nvSpPr>
        <p:spPr>
          <a:xfrm>
            <a:off x="545435" y="934600"/>
            <a:ext cx="4741459" cy="768675"/>
          </a:xfrm>
        </p:spPr>
        <p:txBody>
          <a:bodyPr/>
          <a:lstStyle/>
          <a:p>
            <a:r>
              <a:rPr lang="en-US" dirty="0"/>
              <a:t>The right to </a:t>
            </a:r>
            <a:br>
              <a:rPr lang="en-US" dirty="0"/>
            </a:br>
            <a:r>
              <a:rPr lang="en-US" dirty="0"/>
              <a:t>good health care </a:t>
            </a:r>
          </a:p>
        </p:txBody>
      </p:sp>
      <p:pic>
        <p:nvPicPr>
          <p:cNvPr id="5" name="Picture 4">
            <a:extLst>
              <a:ext uri="{FF2B5EF4-FFF2-40B4-BE49-F238E27FC236}">
                <a16:creationId xmlns:a16="http://schemas.microsoft.com/office/drawing/2014/main" id="{04D1089B-CDA7-CA48-9520-E342F7708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414" y="2421638"/>
            <a:ext cx="4320480" cy="3096344"/>
          </a:xfrm>
          <a:prstGeom prst="rect">
            <a:avLst/>
          </a:prstGeom>
          <a:ln>
            <a:noFill/>
          </a:ln>
          <a:effectLst/>
        </p:spPr>
      </p:pic>
      <p:sp>
        <p:nvSpPr>
          <p:cNvPr id="4" name="Rounded Rectangle 3">
            <a:extLst>
              <a:ext uri="{FF2B5EF4-FFF2-40B4-BE49-F238E27FC236}">
                <a16:creationId xmlns:a16="http://schemas.microsoft.com/office/drawing/2014/main" id="{622CE653-7047-184D-8EF6-B9931508FAC6}"/>
              </a:ext>
            </a:extLst>
          </p:cNvPr>
          <p:cNvSpPr/>
          <p:nvPr/>
        </p:nvSpPr>
        <p:spPr>
          <a:xfrm>
            <a:off x="889232" y="602940"/>
            <a:ext cx="7365536" cy="5191176"/>
          </a:xfrm>
          <a:prstGeom prst="roundRect">
            <a:avLst/>
          </a:prstGeom>
          <a:noFill/>
          <a:ln w="571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307598A1-792B-8942-8161-BA180309B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4028" y="692696"/>
            <a:ext cx="3528392" cy="4876209"/>
          </a:xfrm>
          <a:prstGeom prst="ellipse">
            <a:avLst/>
          </a:prstGeom>
          <a:ln>
            <a:noFill/>
          </a:ln>
          <a:effectLst>
            <a:softEdge rad="112500"/>
          </a:effectLst>
        </p:spPr>
      </p:pic>
    </p:spTree>
    <p:extLst>
      <p:ext uri="{BB962C8B-B14F-4D97-AF65-F5344CB8AC3E}">
        <p14:creationId xmlns:p14="http://schemas.microsoft.com/office/powerpoint/2010/main" val="2650383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02BB21-FAA9-164F-B9C8-029B4E69E9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20" t="7644" r="11200" b="4346"/>
          <a:stretch/>
        </p:blipFill>
        <p:spPr>
          <a:xfrm>
            <a:off x="4593501" y="1271239"/>
            <a:ext cx="3582044" cy="2898767"/>
          </a:xfrm>
          <a:prstGeom prst="rect">
            <a:avLst/>
          </a:prstGeom>
          <a:solidFill>
            <a:srgbClr val="FFFFFF">
              <a:shade val="85000"/>
            </a:srgbClr>
          </a:solidFill>
          <a:ln w="190500" cap="rnd">
            <a:solidFill>
              <a:srgbClr val="FFFFFF"/>
            </a:solidFill>
          </a:ln>
          <a:effectLst>
            <a:softEdge rad="215900"/>
          </a:effectLst>
          <a:scene3d>
            <a:camera prst="orthographicFront"/>
            <a:lightRig rig="soft" dir="t"/>
          </a:scene3d>
          <a:sp3d prstMaterial="matte">
            <a:contourClr>
              <a:schemeClr val="bg1"/>
            </a:contourClr>
          </a:sp3d>
        </p:spPr>
      </p:pic>
      <p:sp>
        <p:nvSpPr>
          <p:cNvPr id="2" name="Title 1">
            <a:extLst>
              <a:ext uri="{FF2B5EF4-FFF2-40B4-BE49-F238E27FC236}">
                <a16:creationId xmlns:a16="http://schemas.microsoft.com/office/drawing/2014/main" id="{E10EBE74-48BC-7244-8F58-A12440A4E846}"/>
              </a:ext>
            </a:extLst>
          </p:cNvPr>
          <p:cNvSpPr>
            <a:spLocks noGrp="1"/>
          </p:cNvSpPr>
          <p:nvPr>
            <p:ph type="title"/>
          </p:nvPr>
        </p:nvSpPr>
        <p:spPr>
          <a:xfrm>
            <a:off x="889232" y="837906"/>
            <a:ext cx="3940345" cy="1789384"/>
          </a:xfrm>
        </p:spPr>
        <p:txBody>
          <a:bodyPr/>
          <a:lstStyle/>
          <a:p>
            <a:r>
              <a:rPr lang="en-US" sz="3200" dirty="0"/>
              <a:t>The right to full and equal access to the law</a:t>
            </a:r>
          </a:p>
        </p:txBody>
      </p:sp>
      <p:sp>
        <p:nvSpPr>
          <p:cNvPr id="4" name="Rounded Rectangle 3">
            <a:extLst>
              <a:ext uri="{FF2B5EF4-FFF2-40B4-BE49-F238E27FC236}">
                <a16:creationId xmlns:a16="http://schemas.microsoft.com/office/drawing/2014/main" id="{48137E47-EA40-564A-91A1-906FFC53955B}"/>
              </a:ext>
            </a:extLst>
          </p:cNvPr>
          <p:cNvSpPr/>
          <p:nvPr/>
        </p:nvSpPr>
        <p:spPr>
          <a:xfrm>
            <a:off x="889232" y="602940"/>
            <a:ext cx="7365536" cy="5191176"/>
          </a:xfrm>
          <a:prstGeom prst="roundRect">
            <a:avLst/>
          </a:prstGeom>
          <a:noFill/>
          <a:ln w="571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picture containing clipart&#10;&#10;Description automatically generated">
            <a:extLst>
              <a:ext uri="{FF2B5EF4-FFF2-40B4-BE49-F238E27FC236}">
                <a16:creationId xmlns:a16="http://schemas.microsoft.com/office/drawing/2014/main" id="{6A1B5C68-4389-7741-B347-25D5D3A03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738" y="2736316"/>
            <a:ext cx="3888432" cy="2615500"/>
          </a:xfrm>
          <a:prstGeom prst="rect">
            <a:avLst/>
          </a:prstGeom>
        </p:spPr>
      </p:pic>
      <p:sp>
        <p:nvSpPr>
          <p:cNvPr id="6" name="Rectangle 5">
            <a:extLst>
              <a:ext uri="{FF2B5EF4-FFF2-40B4-BE49-F238E27FC236}">
                <a16:creationId xmlns:a16="http://schemas.microsoft.com/office/drawing/2014/main" id="{D54C6681-1F52-A944-B044-0071DDABBB46}"/>
              </a:ext>
            </a:extLst>
          </p:cNvPr>
          <p:cNvSpPr/>
          <p:nvPr/>
        </p:nvSpPr>
        <p:spPr>
          <a:xfrm>
            <a:off x="4121239" y="2627290"/>
            <a:ext cx="334851" cy="47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472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A0E300-FE4B-E149-B410-A584967B5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178" y="2717590"/>
            <a:ext cx="4225476" cy="3024326"/>
          </a:xfrm>
          <a:prstGeom prst="snip2DiagRect">
            <a:avLst/>
          </a:prstGeom>
          <a:solidFill>
            <a:srgbClr val="FFFFFF">
              <a:shade val="85000"/>
            </a:srgbClr>
          </a:solidFill>
          <a:ln w="88900" cap="sq">
            <a:noFill/>
            <a:miter lim="800000"/>
          </a:ln>
          <a:effectLst/>
        </p:spPr>
      </p:pic>
      <p:pic>
        <p:nvPicPr>
          <p:cNvPr id="5" name="Picture 4">
            <a:extLst>
              <a:ext uri="{FF2B5EF4-FFF2-40B4-BE49-F238E27FC236}">
                <a16:creationId xmlns:a16="http://schemas.microsoft.com/office/drawing/2014/main" id="{43451C16-61B8-F84F-984A-913F184628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615"/>
          <a:stretch/>
        </p:blipFill>
        <p:spPr>
          <a:xfrm>
            <a:off x="4139848" y="550931"/>
            <a:ext cx="4441059" cy="2889882"/>
          </a:xfrm>
          <a:prstGeom prst="rect">
            <a:avLst/>
          </a:prstGeom>
          <a:ln>
            <a:noFill/>
          </a:ln>
          <a:effectLst/>
        </p:spPr>
      </p:pic>
      <p:sp>
        <p:nvSpPr>
          <p:cNvPr id="2" name="Title 1">
            <a:extLst>
              <a:ext uri="{FF2B5EF4-FFF2-40B4-BE49-F238E27FC236}">
                <a16:creationId xmlns:a16="http://schemas.microsoft.com/office/drawing/2014/main" id="{E10EBE74-48BC-7244-8F58-A12440A4E846}"/>
              </a:ext>
            </a:extLst>
          </p:cNvPr>
          <p:cNvSpPr>
            <a:spLocks noGrp="1"/>
          </p:cNvSpPr>
          <p:nvPr>
            <p:ph type="title"/>
          </p:nvPr>
        </p:nvSpPr>
        <p:spPr>
          <a:xfrm>
            <a:off x="889232" y="847643"/>
            <a:ext cx="4395846" cy="1627928"/>
          </a:xfrm>
        </p:spPr>
        <p:txBody>
          <a:bodyPr/>
          <a:lstStyle/>
          <a:p>
            <a:r>
              <a:rPr lang="en-US" dirty="0"/>
              <a:t>The right to freedom </a:t>
            </a:r>
            <a:br>
              <a:rPr lang="en-US" dirty="0"/>
            </a:br>
            <a:r>
              <a:rPr lang="en-US" dirty="0"/>
              <a:t>of speech </a:t>
            </a:r>
          </a:p>
        </p:txBody>
      </p:sp>
      <p:sp>
        <p:nvSpPr>
          <p:cNvPr id="4" name="Rounded Rectangle 3">
            <a:extLst>
              <a:ext uri="{FF2B5EF4-FFF2-40B4-BE49-F238E27FC236}">
                <a16:creationId xmlns:a16="http://schemas.microsoft.com/office/drawing/2014/main" id="{19947943-D348-1548-92FD-4FCEA165EE64}"/>
              </a:ext>
            </a:extLst>
          </p:cNvPr>
          <p:cNvSpPr/>
          <p:nvPr/>
        </p:nvSpPr>
        <p:spPr>
          <a:xfrm>
            <a:off x="889232" y="602940"/>
            <a:ext cx="7365536" cy="5191176"/>
          </a:xfrm>
          <a:prstGeom prst="roundRect">
            <a:avLst/>
          </a:prstGeom>
          <a:noFill/>
          <a:ln w="57150">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91931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F21D-3D65-5C49-BDFC-C270C0E2D6D6}"/>
              </a:ext>
            </a:extLst>
          </p:cNvPr>
          <p:cNvSpPr>
            <a:spLocks noGrp="1"/>
          </p:cNvSpPr>
          <p:nvPr>
            <p:ph type="title"/>
          </p:nvPr>
        </p:nvSpPr>
        <p:spPr/>
        <p:txBody>
          <a:bodyPr/>
          <a:lstStyle/>
          <a:p>
            <a:r>
              <a:rPr lang="en-US" dirty="0"/>
              <a:t>Human Rights: </a:t>
            </a:r>
            <a:br>
              <a:rPr lang="en-US" dirty="0"/>
            </a:br>
            <a:r>
              <a:rPr lang="en-US" dirty="0"/>
              <a:t>What they mean to us </a:t>
            </a:r>
          </a:p>
        </p:txBody>
      </p:sp>
      <p:pic>
        <p:nvPicPr>
          <p:cNvPr id="4" name="Picture 18">
            <a:extLst>
              <a:ext uri="{FF2B5EF4-FFF2-40B4-BE49-F238E27FC236}">
                <a16:creationId xmlns:a16="http://schemas.microsoft.com/office/drawing/2014/main" id="{7A1EF65B-9E59-8C43-9587-15A086291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49"/>
          <a:stretch>
            <a:fillRect/>
          </a:stretch>
        </p:blipFill>
        <p:spPr bwMode="auto">
          <a:xfrm>
            <a:off x="6420679" y="6072815"/>
            <a:ext cx="1535113" cy="78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a:extLst>
              <a:ext uri="{FF2B5EF4-FFF2-40B4-BE49-F238E27FC236}">
                <a16:creationId xmlns:a16="http://schemas.microsoft.com/office/drawing/2014/main" id="{911C7331-C9C0-A542-A664-9922E32BD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582" y="6125582"/>
            <a:ext cx="1317417" cy="68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93000931-31EC-4A4D-A4B7-F5593A7DA84C}"/>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TextBox 6">
            <a:extLst>
              <a:ext uri="{FF2B5EF4-FFF2-40B4-BE49-F238E27FC236}">
                <a16:creationId xmlns:a16="http://schemas.microsoft.com/office/drawing/2014/main" id="{99B2863B-63C4-FF4D-84F9-8681BF5013D7}"/>
              </a:ext>
            </a:extLst>
          </p:cNvPr>
          <p:cNvSpPr txBox="1"/>
          <p:nvPr/>
        </p:nvSpPr>
        <p:spPr>
          <a:xfrm>
            <a:off x="874643" y="6619461"/>
            <a:ext cx="5307496" cy="215444"/>
          </a:xfrm>
          <a:prstGeom prst="rect">
            <a:avLst/>
          </a:prstGeom>
          <a:noFill/>
        </p:spPr>
        <p:txBody>
          <a:bodyPr wrap="square" rtlCol="0">
            <a:spAutoFit/>
          </a:bodyPr>
          <a:lstStyle/>
          <a:p>
            <a:r>
              <a:rPr lang="en-US" sz="800" i="1" dirty="0"/>
              <a:t>Intellectual property of E Pittaway and L. Bartolomei; Reuse is permitted with author attribution </a:t>
            </a:r>
          </a:p>
        </p:txBody>
      </p:sp>
      <p:pic>
        <p:nvPicPr>
          <p:cNvPr id="8" name="Picture 7">
            <a:extLst>
              <a:ext uri="{FF2B5EF4-FFF2-40B4-BE49-F238E27FC236}">
                <a16:creationId xmlns:a16="http://schemas.microsoft.com/office/drawing/2014/main" id="{FD5E2980-65E0-6844-995D-02E00589CDF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8077" y="2204864"/>
            <a:ext cx="4428492" cy="3135694"/>
          </a:xfrm>
          <a:prstGeom prst="rect">
            <a:avLst/>
          </a:prstGeom>
        </p:spPr>
      </p:pic>
    </p:spTree>
    <p:extLst>
      <p:ext uri="{BB962C8B-B14F-4D97-AF65-F5344CB8AC3E}">
        <p14:creationId xmlns:p14="http://schemas.microsoft.com/office/powerpoint/2010/main" val="1394625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57D8D7-9986-9C44-B6FE-B921FAF2B1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25" r="18409"/>
          <a:stretch/>
        </p:blipFill>
        <p:spPr>
          <a:xfrm>
            <a:off x="4951141" y="1063884"/>
            <a:ext cx="3303627" cy="3536621"/>
          </a:xfrm>
          <a:prstGeom prst="rect">
            <a:avLst/>
          </a:prstGeom>
          <a:solidFill>
            <a:srgbClr val="FFFFFF">
              <a:shade val="85000"/>
            </a:srgbClr>
          </a:solidFill>
          <a:ln w="190500" cap="sq">
            <a:noFill/>
            <a:miter lim="800000"/>
          </a:ln>
          <a:effectLst/>
        </p:spPr>
      </p:pic>
      <p:sp>
        <p:nvSpPr>
          <p:cNvPr id="2" name="Title 1">
            <a:extLst>
              <a:ext uri="{FF2B5EF4-FFF2-40B4-BE49-F238E27FC236}">
                <a16:creationId xmlns:a16="http://schemas.microsoft.com/office/drawing/2014/main" id="{D198255E-4772-4644-AB4C-EDD11E6BD3FC}"/>
              </a:ext>
            </a:extLst>
          </p:cNvPr>
          <p:cNvSpPr>
            <a:spLocks noGrp="1"/>
          </p:cNvSpPr>
          <p:nvPr>
            <p:ph type="title"/>
          </p:nvPr>
        </p:nvSpPr>
        <p:spPr>
          <a:xfrm>
            <a:off x="956138" y="907766"/>
            <a:ext cx="4677213" cy="1265660"/>
          </a:xfrm>
        </p:spPr>
        <p:txBody>
          <a:bodyPr/>
          <a:lstStyle/>
          <a:p>
            <a:r>
              <a:rPr lang="en-US" sz="3200" dirty="0"/>
              <a:t>The right to education – for girls and boys -  and also for life-long education </a:t>
            </a:r>
          </a:p>
        </p:txBody>
      </p:sp>
      <p:sp>
        <p:nvSpPr>
          <p:cNvPr id="4" name="Rounded Rectangle 3">
            <a:extLst>
              <a:ext uri="{FF2B5EF4-FFF2-40B4-BE49-F238E27FC236}">
                <a16:creationId xmlns:a16="http://schemas.microsoft.com/office/drawing/2014/main" id="{92BC2D97-45D7-F347-80F6-7115F45929BA}"/>
              </a:ext>
            </a:extLst>
          </p:cNvPr>
          <p:cNvSpPr/>
          <p:nvPr/>
        </p:nvSpPr>
        <p:spPr>
          <a:xfrm>
            <a:off x="889232" y="602940"/>
            <a:ext cx="7365536" cy="5191176"/>
          </a:xfrm>
          <a:prstGeom prst="roundRect">
            <a:avLst/>
          </a:prstGeom>
          <a:noFill/>
          <a:ln w="57150">
            <a:solidFill>
              <a:srgbClr val="FF4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3787823B-CBF0-904A-A551-974AD75F9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454" y="2957569"/>
            <a:ext cx="3682768" cy="2681055"/>
          </a:xfrm>
          <a:prstGeom prst="rect">
            <a:avLst/>
          </a:prstGeom>
        </p:spPr>
      </p:pic>
    </p:spTree>
    <p:extLst>
      <p:ext uri="{BB962C8B-B14F-4D97-AF65-F5344CB8AC3E}">
        <p14:creationId xmlns:p14="http://schemas.microsoft.com/office/powerpoint/2010/main" val="2676965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CED391-5748-ED4B-8922-6891C9A2C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45" y="2370026"/>
            <a:ext cx="4400549" cy="3203055"/>
          </a:xfrm>
          <a:prstGeom prst="rect">
            <a:avLst/>
          </a:prstGeom>
        </p:spPr>
      </p:pic>
      <p:sp>
        <p:nvSpPr>
          <p:cNvPr id="2" name="Title 1">
            <a:extLst>
              <a:ext uri="{FF2B5EF4-FFF2-40B4-BE49-F238E27FC236}">
                <a16:creationId xmlns:a16="http://schemas.microsoft.com/office/drawing/2014/main" id="{7C148483-E237-1F44-9C80-784137B8C11D}"/>
              </a:ext>
            </a:extLst>
          </p:cNvPr>
          <p:cNvSpPr>
            <a:spLocks noGrp="1"/>
          </p:cNvSpPr>
          <p:nvPr>
            <p:ph type="title"/>
          </p:nvPr>
        </p:nvSpPr>
        <p:spPr>
          <a:xfrm>
            <a:off x="889232" y="803038"/>
            <a:ext cx="5109524" cy="2230094"/>
          </a:xfrm>
        </p:spPr>
        <p:txBody>
          <a:bodyPr/>
          <a:lstStyle/>
          <a:p>
            <a:r>
              <a:rPr lang="en-US" sz="3200" dirty="0"/>
              <a:t>The right to social security, equal access to resources, and to work </a:t>
            </a:r>
          </a:p>
        </p:txBody>
      </p:sp>
      <p:pic>
        <p:nvPicPr>
          <p:cNvPr id="5" name="Picture 4">
            <a:extLst>
              <a:ext uri="{FF2B5EF4-FFF2-40B4-BE49-F238E27FC236}">
                <a16:creationId xmlns:a16="http://schemas.microsoft.com/office/drawing/2014/main" id="{B67D0EF7-B165-B341-8DC7-574E936231D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7175" y="646921"/>
            <a:ext cx="1737859" cy="2897450"/>
          </a:xfrm>
          <a:prstGeom prst="rect">
            <a:avLst/>
          </a:prstGeom>
          <a:noFill/>
          <a:ln>
            <a:noFill/>
          </a:ln>
        </p:spPr>
      </p:pic>
      <p:pic>
        <p:nvPicPr>
          <p:cNvPr id="8" name="Picture 7">
            <a:extLst>
              <a:ext uri="{FF2B5EF4-FFF2-40B4-BE49-F238E27FC236}">
                <a16:creationId xmlns:a16="http://schemas.microsoft.com/office/drawing/2014/main" id="{1DB55FA3-B3A7-0B4C-A08A-D8D10ADF154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5551" y="3672193"/>
            <a:ext cx="1901505" cy="2121923"/>
          </a:xfrm>
          <a:prstGeom prst="rect">
            <a:avLst/>
          </a:prstGeom>
          <a:noFill/>
          <a:ln>
            <a:noFill/>
          </a:ln>
        </p:spPr>
      </p:pic>
      <p:sp>
        <p:nvSpPr>
          <p:cNvPr id="4" name="Rounded Rectangle 3">
            <a:extLst>
              <a:ext uri="{FF2B5EF4-FFF2-40B4-BE49-F238E27FC236}">
                <a16:creationId xmlns:a16="http://schemas.microsoft.com/office/drawing/2014/main" id="{8267A4D1-1EE2-AC4C-9A17-C4E998EAE654}"/>
              </a:ext>
            </a:extLst>
          </p:cNvPr>
          <p:cNvSpPr/>
          <p:nvPr/>
        </p:nvSpPr>
        <p:spPr>
          <a:xfrm>
            <a:off x="889232" y="602940"/>
            <a:ext cx="7365536" cy="5191176"/>
          </a:xfrm>
          <a:prstGeom prst="roundRect">
            <a:avLst/>
          </a:prstGeom>
          <a:noFill/>
          <a:ln w="5715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32954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74B422-C0E9-4A4E-8C77-1955A648C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757" y="1800781"/>
            <a:ext cx="3682768" cy="2656155"/>
          </a:xfrm>
          <a:prstGeom prst="rect">
            <a:avLst/>
          </a:prstGeom>
        </p:spPr>
      </p:pic>
      <p:sp>
        <p:nvSpPr>
          <p:cNvPr id="2" name="Title 1">
            <a:extLst>
              <a:ext uri="{FF2B5EF4-FFF2-40B4-BE49-F238E27FC236}">
                <a16:creationId xmlns:a16="http://schemas.microsoft.com/office/drawing/2014/main" id="{0890693D-0546-3C4E-857E-87D588BDD648}"/>
              </a:ext>
            </a:extLst>
          </p:cNvPr>
          <p:cNvSpPr>
            <a:spLocks noGrp="1"/>
          </p:cNvSpPr>
          <p:nvPr>
            <p:ph type="title"/>
          </p:nvPr>
        </p:nvSpPr>
        <p:spPr>
          <a:xfrm>
            <a:off x="1073354" y="858362"/>
            <a:ext cx="4268667" cy="1884838"/>
          </a:xfrm>
        </p:spPr>
        <p:txBody>
          <a:bodyPr/>
          <a:lstStyle/>
          <a:p>
            <a:r>
              <a:rPr lang="en-US" sz="3200" dirty="0"/>
              <a:t>The right to freedom</a:t>
            </a:r>
            <a:br>
              <a:rPr lang="en-US" sz="3200" dirty="0"/>
            </a:br>
            <a:r>
              <a:rPr lang="en-US" sz="3200" dirty="0"/>
              <a:t>of religion and religious expression </a:t>
            </a:r>
          </a:p>
        </p:txBody>
      </p:sp>
      <p:sp>
        <p:nvSpPr>
          <p:cNvPr id="4" name="Rounded Rectangle 3">
            <a:extLst>
              <a:ext uri="{FF2B5EF4-FFF2-40B4-BE49-F238E27FC236}">
                <a16:creationId xmlns:a16="http://schemas.microsoft.com/office/drawing/2014/main" id="{A7D0D956-F3DE-744E-A132-EAAFE5969E54}"/>
              </a:ext>
            </a:extLst>
          </p:cNvPr>
          <p:cNvSpPr/>
          <p:nvPr/>
        </p:nvSpPr>
        <p:spPr>
          <a:xfrm>
            <a:off x="889232" y="602940"/>
            <a:ext cx="7365536" cy="5191176"/>
          </a:xfrm>
          <a:prstGeom prst="roundRect">
            <a:avLst/>
          </a:prstGeom>
          <a:noFill/>
          <a:ln w="571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A9FCB19F-B1AE-9442-813C-7E1D7AEEF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738" y="3198528"/>
            <a:ext cx="3392507" cy="2340830"/>
          </a:xfrm>
          <a:prstGeom prst="rect">
            <a:avLst/>
          </a:prstGeom>
        </p:spPr>
      </p:pic>
    </p:spTree>
    <p:extLst>
      <p:ext uri="{BB962C8B-B14F-4D97-AF65-F5344CB8AC3E}">
        <p14:creationId xmlns:p14="http://schemas.microsoft.com/office/powerpoint/2010/main" val="1474066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D8002-4FC3-5543-8E02-D390F37BC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2451" y="1243722"/>
            <a:ext cx="3616525" cy="3978178"/>
          </a:xfrm>
          <a:prstGeom prst="rect">
            <a:avLst/>
          </a:prstGeom>
        </p:spPr>
      </p:pic>
      <p:sp>
        <p:nvSpPr>
          <p:cNvPr id="2" name="Title 1">
            <a:extLst>
              <a:ext uri="{FF2B5EF4-FFF2-40B4-BE49-F238E27FC236}">
                <a16:creationId xmlns:a16="http://schemas.microsoft.com/office/drawing/2014/main" id="{F8413900-3A3E-3740-8B5F-39474D9A69DC}"/>
              </a:ext>
            </a:extLst>
          </p:cNvPr>
          <p:cNvSpPr>
            <a:spLocks noGrp="1"/>
          </p:cNvSpPr>
          <p:nvPr>
            <p:ph type="title"/>
          </p:nvPr>
        </p:nvSpPr>
        <p:spPr>
          <a:xfrm>
            <a:off x="1043440" y="851267"/>
            <a:ext cx="4522970" cy="2109103"/>
          </a:xfrm>
        </p:spPr>
        <p:txBody>
          <a:bodyPr/>
          <a:lstStyle/>
          <a:p>
            <a:r>
              <a:rPr lang="en-US" sz="3200" dirty="0"/>
              <a:t>The right to political freedom and representation by both men and women </a:t>
            </a:r>
          </a:p>
        </p:txBody>
      </p:sp>
      <p:sp>
        <p:nvSpPr>
          <p:cNvPr id="4" name="Rounded Rectangle 3">
            <a:extLst>
              <a:ext uri="{FF2B5EF4-FFF2-40B4-BE49-F238E27FC236}">
                <a16:creationId xmlns:a16="http://schemas.microsoft.com/office/drawing/2014/main" id="{13EA492A-50D7-554F-87F4-4AD102FC682B}"/>
              </a:ext>
            </a:extLst>
          </p:cNvPr>
          <p:cNvSpPr/>
          <p:nvPr/>
        </p:nvSpPr>
        <p:spPr>
          <a:xfrm>
            <a:off x="889232" y="602940"/>
            <a:ext cx="7365536" cy="5191176"/>
          </a:xfrm>
          <a:prstGeom prst="roundRect">
            <a:avLst/>
          </a:prstGeom>
          <a:noFill/>
          <a:ln w="5715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D3377777-76D8-AD45-9398-B162E1F75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179" y="3174503"/>
            <a:ext cx="3375272" cy="2439775"/>
          </a:xfrm>
          <a:prstGeom prst="rect">
            <a:avLst/>
          </a:prstGeom>
        </p:spPr>
      </p:pic>
    </p:spTree>
    <p:extLst>
      <p:ext uri="{BB962C8B-B14F-4D97-AF65-F5344CB8AC3E}">
        <p14:creationId xmlns:p14="http://schemas.microsoft.com/office/powerpoint/2010/main" val="3872897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D0C-6CEA-F645-A9B6-FE67860D3970}"/>
              </a:ext>
            </a:extLst>
          </p:cNvPr>
          <p:cNvSpPr>
            <a:spLocks noGrp="1"/>
          </p:cNvSpPr>
          <p:nvPr>
            <p:ph type="title"/>
          </p:nvPr>
        </p:nvSpPr>
        <p:spPr>
          <a:xfrm>
            <a:off x="754024" y="610856"/>
            <a:ext cx="7635951" cy="870433"/>
          </a:xfrm>
        </p:spPr>
        <p:txBody>
          <a:bodyPr/>
          <a:lstStyle/>
          <a:p>
            <a:r>
              <a:rPr lang="en-US" sz="3200" dirty="0"/>
              <a:t>The human rights ‘necklace’ </a:t>
            </a:r>
          </a:p>
        </p:txBody>
      </p:sp>
      <p:sp>
        <p:nvSpPr>
          <p:cNvPr id="4" name="Rounded Rectangle 3">
            <a:extLst>
              <a:ext uri="{FF2B5EF4-FFF2-40B4-BE49-F238E27FC236}">
                <a16:creationId xmlns:a16="http://schemas.microsoft.com/office/drawing/2014/main" id="{275982B4-5D1D-794F-ADE7-F1A54DF5A345}"/>
              </a:ext>
            </a:extLst>
          </p:cNvPr>
          <p:cNvSpPr/>
          <p:nvPr/>
        </p:nvSpPr>
        <p:spPr>
          <a:xfrm>
            <a:off x="889232" y="602940"/>
            <a:ext cx="7365536" cy="5191176"/>
          </a:xfrm>
          <a:prstGeom prst="roundRect">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156C1451-3640-8745-A7AA-674BF989D08C}"/>
              </a:ext>
            </a:extLst>
          </p:cNvPr>
          <p:cNvSpPr/>
          <p:nvPr/>
        </p:nvSpPr>
        <p:spPr>
          <a:xfrm>
            <a:off x="1214432" y="1305341"/>
            <a:ext cx="4151376" cy="4247317"/>
          </a:xfrm>
          <a:prstGeom prst="rect">
            <a:avLst/>
          </a:prstGeom>
        </p:spPr>
        <p:txBody>
          <a:bodyPr wrap="square">
            <a:spAutoFit/>
          </a:bodyPr>
          <a:lstStyle/>
          <a:p>
            <a:pPr>
              <a:spcAft>
                <a:spcPts val="1200"/>
              </a:spcAft>
            </a:pPr>
            <a:r>
              <a:rPr lang="en-AU" sz="2000" b="1" dirty="0">
                <a:solidFill>
                  <a:schemeClr val="accent2">
                    <a:lumMod val="50000"/>
                  </a:schemeClr>
                </a:solidFill>
                <a:latin typeface="Arial" panose="020B0604020202020204" pitchFamily="34" charset="0"/>
                <a:cs typeface="Arial" panose="020B0604020202020204" pitchFamily="34" charset="0"/>
              </a:rPr>
              <a:t>Each coloured bead represents a group of our rights. </a:t>
            </a:r>
          </a:p>
          <a:p>
            <a:pPr>
              <a:spcAft>
                <a:spcPts val="1200"/>
              </a:spcAft>
            </a:pPr>
            <a:r>
              <a:rPr lang="en-AU" sz="2000" b="1" dirty="0">
                <a:solidFill>
                  <a:schemeClr val="accent2">
                    <a:lumMod val="50000"/>
                  </a:schemeClr>
                </a:solidFill>
                <a:latin typeface="Arial" panose="020B0604020202020204" pitchFamily="34" charset="0"/>
                <a:cs typeface="Arial" panose="020B0604020202020204" pitchFamily="34" charset="0"/>
              </a:rPr>
              <a:t>The closed circle of the necklace symbolises the equal value of each right and the indivisibility and inalienability of rights.</a:t>
            </a:r>
          </a:p>
          <a:p>
            <a:pPr>
              <a:spcAft>
                <a:spcPts val="1200"/>
              </a:spcAft>
            </a:pPr>
            <a:r>
              <a:rPr lang="en-AU" sz="2000" b="1" dirty="0">
                <a:solidFill>
                  <a:schemeClr val="accent2">
                    <a:lumMod val="50000"/>
                  </a:schemeClr>
                </a:solidFill>
                <a:latin typeface="Arial" panose="020B0604020202020204" pitchFamily="34" charset="0"/>
                <a:cs typeface="Arial" panose="020B0604020202020204" pitchFamily="34" charset="0"/>
              </a:rPr>
              <a:t>Refugees are often given a packet off beads and twine to make a symbolic necklace of their rights as an exercise.</a:t>
            </a:r>
          </a:p>
          <a:p>
            <a:pPr>
              <a:spcAft>
                <a:spcPts val="1200"/>
              </a:spcAft>
            </a:pPr>
            <a:r>
              <a:rPr lang="en-AU" sz="2000" b="1" dirty="0">
                <a:solidFill>
                  <a:schemeClr val="accent2">
                    <a:lumMod val="50000"/>
                  </a:schemeClr>
                </a:solidFill>
                <a:latin typeface="Arial" panose="020B0604020202020204" pitchFamily="34" charset="0"/>
                <a:cs typeface="Arial" panose="020B0604020202020204" pitchFamily="34" charset="0"/>
              </a:rPr>
              <a:t>This story demonstrates what this can mean to them</a:t>
            </a:r>
          </a:p>
        </p:txBody>
      </p:sp>
      <p:pic>
        <p:nvPicPr>
          <p:cNvPr id="7" name="Picture 6">
            <a:extLst>
              <a:ext uri="{FF2B5EF4-FFF2-40B4-BE49-F238E27FC236}">
                <a16:creationId xmlns:a16="http://schemas.microsoft.com/office/drawing/2014/main" id="{9762CC4D-1FAE-7347-8B7B-0492745B7607}"/>
              </a:ext>
            </a:extLst>
          </p:cNvPr>
          <p:cNvPicPr>
            <a:picLocks noChangeAspect="1"/>
          </p:cNvPicPr>
          <p:nvPr/>
        </p:nvPicPr>
        <p:blipFill rotWithShape="1">
          <a:blip r:embed="rId3"/>
          <a:srcRect l="21201" t="7018" r="13592" b="6655"/>
          <a:stretch/>
        </p:blipFill>
        <p:spPr>
          <a:xfrm>
            <a:off x="5691008" y="1314701"/>
            <a:ext cx="2194560" cy="4352544"/>
          </a:xfrm>
          <a:prstGeom prst="rect">
            <a:avLst/>
          </a:prstGeom>
        </p:spPr>
      </p:pic>
    </p:spTree>
    <p:extLst>
      <p:ext uri="{BB962C8B-B14F-4D97-AF65-F5344CB8AC3E}">
        <p14:creationId xmlns:p14="http://schemas.microsoft.com/office/powerpoint/2010/main" val="3525628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0E29E-34B5-8742-AE19-D0C8D54624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338" y="563293"/>
            <a:ext cx="6777628" cy="5774539"/>
          </a:xfrm>
          <a:prstGeom prst="rect">
            <a:avLst/>
          </a:prstGeom>
        </p:spPr>
      </p:pic>
      <p:sp>
        <p:nvSpPr>
          <p:cNvPr id="2" name="Title 1">
            <a:extLst>
              <a:ext uri="{FF2B5EF4-FFF2-40B4-BE49-F238E27FC236}">
                <a16:creationId xmlns:a16="http://schemas.microsoft.com/office/drawing/2014/main" id="{ABF8B774-368D-994E-A18F-3EB8072DAFDD}"/>
              </a:ext>
            </a:extLst>
          </p:cNvPr>
          <p:cNvSpPr>
            <a:spLocks noGrp="1"/>
          </p:cNvSpPr>
          <p:nvPr>
            <p:ph type="title"/>
          </p:nvPr>
        </p:nvSpPr>
        <p:spPr/>
        <p:txBody>
          <a:bodyPr/>
          <a:lstStyle/>
          <a:p>
            <a:r>
              <a:rPr lang="en-US" dirty="0"/>
              <a:t>Refugees have rights!</a:t>
            </a:r>
          </a:p>
        </p:txBody>
      </p:sp>
    </p:spTree>
    <p:extLst>
      <p:ext uri="{BB962C8B-B14F-4D97-AF65-F5344CB8AC3E}">
        <p14:creationId xmlns:p14="http://schemas.microsoft.com/office/powerpoint/2010/main" val="326475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E0BBAB-6213-9E4C-A003-013003C99D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58" b="7901"/>
          <a:stretch/>
        </p:blipFill>
        <p:spPr>
          <a:xfrm>
            <a:off x="1736142" y="3337561"/>
            <a:ext cx="5268162" cy="2770632"/>
          </a:xfrm>
          <a:prstGeom prst="rect">
            <a:avLst/>
          </a:prstGeom>
        </p:spPr>
      </p:pic>
      <p:sp>
        <p:nvSpPr>
          <p:cNvPr id="3" name="Content Placeholder 2">
            <a:extLst>
              <a:ext uri="{FF2B5EF4-FFF2-40B4-BE49-F238E27FC236}">
                <a16:creationId xmlns:a16="http://schemas.microsoft.com/office/drawing/2014/main" id="{7F177AEA-A81D-3547-8EA0-91397D6FD6A1}"/>
              </a:ext>
            </a:extLst>
          </p:cNvPr>
          <p:cNvSpPr>
            <a:spLocks noGrp="1"/>
          </p:cNvSpPr>
          <p:nvPr>
            <p:ph idx="1"/>
          </p:nvPr>
        </p:nvSpPr>
        <p:spPr>
          <a:xfrm>
            <a:off x="670822" y="698230"/>
            <a:ext cx="7793256" cy="4475178"/>
          </a:xfrm>
        </p:spPr>
        <p:txBody>
          <a:bodyPr/>
          <a:lstStyle/>
          <a:p>
            <a:pPr algn="ctr"/>
            <a:r>
              <a:rPr lang="en-US" b="1" dirty="0">
                <a:solidFill>
                  <a:srgbClr val="7030A0"/>
                </a:solidFill>
              </a:rPr>
              <a:t>All refugees have a right to full protection from all forms of human rights violations. </a:t>
            </a:r>
          </a:p>
          <a:p>
            <a:r>
              <a:rPr lang="en-US" b="1" dirty="0">
                <a:solidFill>
                  <a:srgbClr val="7030A0"/>
                </a:solidFill>
              </a:rPr>
              <a:t>Their rights are set out in </a:t>
            </a:r>
            <a:r>
              <a:rPr lang="en-US" b="1" dirty="0">
                <a:solidFill>
                  <a:schemeClr val="accent2">
                    <a:lumMod val="50000"/>
                  </a:schemeClr>
                </a:solidFill>
              </a:rPr>
              <a:t>the 1951 Refugee Convention, </a:t>
            </a:r>
            <a:r>
              <a:rPr lang="en-US" b="1" dirty="0">
                <a:solidFill>
                  <a:srgbClr val="7030A0"/>
                </a:solidFill>
              </a:rPr>
              <a:t>its 1967 Protocol (and </a:t>
            </a:r>
            <a:r>
              <a:rPr lang="en-US" b="1" dirty="0">
                <a:solidFill>
                  <a:schemeClr val="accent2">
                    <a:lumMod val="50000"/>
                  </a:schemeClr>
                </a:solidFill>
              </a:rPr>
              <a:t>the Universal Declaration of Human Rights</a:t>
            </a:r>
            <a:r>
              <a:rPr lang="en-US" b="1" dirty="0">
                <a:solidFill>
                  <a:srgbClr val="7030A0"/>
                </a:solidFill>
              </a:rPr>
              <a:t>). </a:t>
            </a:r>
          </a:p>
        </p:txBody>
      </p:sp>
    </p:spTree>
    <p:extLst>
      <p:ext uri="{BB962C8B-B14F-4D97-AF65-F5344CB8AC3E}">
        <p14:creationId xmlns:p14="http://schemas.microsoft.com/office/powerpoint/2010/main" val="2386943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B84E90-4D9C-C14C-B1A3-E0BAA7685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120" y="2371390"/>
            <a:ext cx="4306459" cy="4039458"/>
          </a:xfrm>
          <a:prstGeom prst="rect">
            <a:avLst/>
          </a:prstGeom>
        </p:spPr>
      </p:pic>
      <p:sp>
        <p:nvSpPr>
          <p:cNvPr id="2" name="Title 1">
            <a:extLst>
              <a:ext uri="{FF2B5EF4-FFF2-40B4-BE49-F238E27FC236}">
                <a16:creationId xmlns:a16="http://schemas.microsoft.com/office/drawing/2014/main" id="{57662BE2-951A-0C4C-A740-0A50C0290548}"/>
              </a:ext>
            </a:extLst>
          </p:cNvPr>
          <p:cNvSpPr>
            <a:spLocks noGrp="1"/>
          </p:cNvSpPr>
          <p:nvPr>
            <p:ph type="title"/>
          </p:nvPr>
        </p:nvSpPr>
        <p:spPr/>
        <p:txBody>
          <a:bodyPr/>
          <a:lstStyle/>
          <a:p>
            <a:r>
              <a:rPr lang="en-US" dirty="0">
                <a:solidFill>
                  <a:schemeClr val="accent2">
                    <a:lumMod val="50000"/>
                  </a:schemeClr>
                </a:solidFill>
              </a:rPr>
              <a:t>Children have rights! </a:t>
            </a:r>
          </a:p>
        </p:txBody>
      </p:sp>
      <p:sp>
        <p:nvSpPr>
          <p:cNvPr id="3" name="Content Placeholder 2">
            <a:extLst>
              <a:ext uri="{FF2B5EF4-FFF2-40B4-BE49-F238E27FC236}">
                <a16:creationId xmlns:a16="http://schemas.microsoft.com/office/drawing/2014/main" id="{8471C6C8-3AE0-7C4D-A5F3-AF361C42623D}"/>
              </a:ext>
            </a:extLst>
          </p:cNvPr>
          <p:cNvSpPr>
            <a:spLocks noGrp="1"/>
          </p:cNvSpPr>
          <p:nvPr>
            <p:ph idx="1"/>
          </p:nvPr>
        </p:nvSpPr>
        <p:spPr>
          <a:xfrm>
            <a:off x="689110" y="1015198"/>
            <a:ext cx="7961114" cy="4475178"/>
          </a:xfrm>
        </p:spPr>
        <p:txBody>
          <a:bodyPr/>
          <a:lstStyle/>
          <a:p>
            <a:pPr algn="ctr"/>
            <a:r>
              <a:rPr lang="en-US" b="1" dirty="0">
                <a:solidFill>
                  <a:schemeClr val="accent1"/>
                </a:solidFill>
              </a:rPr>
              <a:t>Their rights are set out in the </a:t>
            </a:r>
            <a:br>
              <a:rPr lang="en-US" b="1" dirty="0">
                <a:solidFill>
                  <a:schemeClr val="accent1"/>
                </a:solidFill>
              </a:rPr>
            </a:br>
            <a:r>
              <a:rPr lang="en-US" b="1" dirty="0">
                <a:solidFill>
                  <a:schemeClr val="accent2">
                    <a:lumMod val="50000"/>
                  </a:schemeClr>
                </a:solidFill>
              </a:rPr>
              <a:t>Convention on the Rights of the Child </a:t>
            </a:r>
            <a:r>
              <a:rPr lang="en-US" b="1" dirty="0">
                <a:solidFill>
                  <a:schemeClr val="accent1"/>
                </a:solidFill>
              </a:rPr>
              <a:t>(CROC) (and the Universal Declaration of Human Rights) </a:t>
            </a:r>
            <a:r>
              <a:rPr lang="en-US" b="1" dirty="0"/>
              <a:t>. </a:t>
            </a:r>
          </a:p>
        </p:txBody>
      </p:sp>
    </p:spTree>
    <p:extLst>
      <p:ext uri="{BB962C8B-B14F-4D97-AF65-F5344CB8AC3E}">
        <p14:creationId xmlns:p14="http://schemas.microsoft.com/office/powerpoint/2010/main" val="1937509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77A65-5676-EC43-BDCF-64CF460E4A1E}"/>
              </a:ext>
            </a:extLst>
          </p:cNvPr>
          <p:cNvSpPr>
            <a:spLocks noGrp="1"/>
          </p:cNvSpPr>
          <p:nvPr>
            <p:ph type="title"/>
          </p:nvPr>
        </p:nvSpPr>
        <p:spPr/>
        <p:txBody>
          <a:bodyPr/>
          <a:lstStyle/>
          <a:p>
            <a:r>
              <a:rPr lang="en-US" dirty="0">
                <a:solidFill>
                  <a:schemeClr val="accent2">
                    <a:lumMod val="50000"/>
                  </a:schemeClr>
                </a:solidFill>
              </a:rPr>
              <a:t>Children’s rights</a:t>
            </a:r>
          </a:p>
        </p:txBody>
      </p:sp>
      <p:sp>
        <p:nvSpPr>
          <p:cNvPr id="3" name="Content Placeholder 2">
            <a:extLst>
              <a:ext uri="{FF2B5EF4-FFF2-40B4-BE49-F238E27FC236}">
                <a16:creationId xmlns:a16="http://schemas.microsoft.com/office/drawing/2014/main" id="{3AE3846C-7F04-6B48-A122-46AE781E1754}"/>
              </a:ext>
            </a:extLst>
          </p:cNvPr>
          <p:cNvSpPr>
            <a:spLocks noGrp="1"/>
          </p:cNvSpPr>
          <p:nvPr>
            <p:ph idx="1"/>
          </p:nvPr>
        </p:nvSpPr>
        <p:spPr/>
        <p:txBody>
          <a:bodyPr/>
          <a:lstStyle/>
          <a:p>
            <a:pPr marL="342900" indent="-342900">
              <a:spcBef>
                <a:spcPts val="400"/>
              </a:spcBef>
              <a:spcAft>
                <a:spcPts val="600"/>
              </a:spcAft>
              <a:buFont typeface="Wingdings" pitchFamily="2" charset="2"/>
              <a:buChar char="Ø"/>
            </a:pPr>
            <a:r>
              <a:rPr lang="en-AU" sz="2400" b="1" dirty="0">
                <a:solidFill>
                  <a:srgbClr val="7030A0"/>
                </a:solidFill>
              </a:rPr>
              <a:t>The right to go to school </a:t>
            </a:r>
          </a:p>
          <a:p>
            <a:pPr marL="342900" indent="-342900">
              <a:spcBef>
                <a:spcPts val="400"/>
              </a:spcBef>
              <a:spcAft>
                <a:spcPts val="600"/>
              </a:spcAft>
              <a:buFont typeface="Wingdings" pitchFamily="2" charset="2"/>
              <a:buChar char="Ø"/>
            </a:pPr>
            <a:r>
              <a:rPr lang="en-AU" sz="2400" b="1" dirty="0">
                <a:solidFill>
                  <a:srgbClr val="7030A0"/>
                </a:solidFill>
              </a:rPr>
              <a:t>The right to be with their parents </a:t>
            </a:r>
          </a:p>
          <a:p>
            <a:pPr marL="342900" indent="-342900">
              <a:spcBef>
                <a:spcPts val="400"/>
              </a:spcBef>
              <a:spcAft>
                <a:spcPts val="600"/>
              </a:spcAft>
              <a:buFont typeface="Wingdings" pitchFamily="2" charset="2"/>
              <a:buChar char="Ø"/>
            </a:pPr>
            <a:r>
              <a:rPr lang="en-AU" sz="2400" b="1" dirty="0">
                <a:solidFill>
                  <a:srgbClr val="7030A0"/>
                </a:solidFill>
              </a:rPr>
              <a:t>The right to have fun</a:t>
            </a:r>
          </a:p>
          <a:p>
            <a:pPr marL="342900" indent="-342900">
              <a:spcBef>
                <a:spcPts val="400"/>
              </a:spcBef>
              <a:spcAft>
                <a:spcPts val="600"/>
              </a:spcAft>
              <a:buFont typeface="Wingdings" pitchFamily="2" charset="2"/>
              <a:buChar char="Ø"/>
            </a:pPr>
            <a:r>
              <a:rPr lang="en-AU" sz="2400" b="1" dirty="0">
                <a:solidFill>
                  <a:srgbClr val="7030A0"/>
                </a:solidFill>
              </a:rPr>
              <a:t>The right not to have to work like an adult</a:t>
            </a:r>
          </a:p>
          <a:p>
            <a:pPr marL="342900" indent="-342900">
              <a:spcBef>
                <a:spcPts val="400"/>
              </a:spcBef>
              <a:spcAft>
                <a:spcPts val="600"/>
              </a:spcAft>
              <a:buFont typeface="Wingdings" pitchFamily="2" charset="2"/>
              <a:buChar char="Ø"/>
            </a:pPr>
            <a:r>
              <a:rPr lang="en-AU" sz="2400" b="1" dirty="0">
                <a:solidFill>
                  <a:srgbClr val="7030A0"/>
                </a:solidFill>
              </a:rPr>
              <a:t>The right to go to a doctor</a:t>
            </a:r>
          </a:p>
          <a:p>
            <a:pPr marL="342900" indent="-342900">
              <a:spcBef>
                <a:spcPts val="400"/>
              </a:spcBef>
              <a:spcAft>
                <a:spcPts val="600"/>
              </a:spcAft>
              <a:buFont typeface="Wingdings" pitchFamily="2" charset="2"/>
              <a:buChar char="Ø"/>
            </a:pPr>
            <a:r>
              <a:rPr lang="en-AU" sz="2400" b="1" dirty="0">
                <a:solidFill>
                  <a:srgbClr val="7030A0"/>
                </a:solidFill>
              </a:rPr>
              <a:t>The right to protection from sexual abuse</a:t>
            </a:r>
          </a:p>
          <a:p>
            <a:pPr marL="342900" indent="-342900">
              <a:spcBef>
                <a:spcPts val="400"/>
              </a:spcBef>
              <a:spcAft>
                <a:spcPts val="600"/>
              </a:spcAft>
              <a:buFont typeface="Wingdings" pitchFamily="2" charset="2"/>
              <a:buChar char="Ø"/>
            </a:pPr>
            <a:r>
              <a:rPr lang="en-AU" sz="2400" b="1" dirty="0">
                <a:solidFill>
                  <a:srgbClr val="7030A0"/>
                </a:solidFill>
              </a:rPr>
              <a:t>The right to be protected from drugs  </a:t>
            </a:r>
          </a:p>
          <a:p>
            <a:pPr marL="342900" indent="-342900">
              <a:spcBef>
                <a:spcPts val="400"/>
              </a:spcBef>
              <a:spcAft>
                <a:spcPts val="600"/>
              </a:spcAft>
              <a:buFont typeface="Wingdings" pitchFamily="2" charset="2"/>
              <a:buChar char="Ø"/>
            </a:pPr>
            <a:r>
              <a:rPr lang="en-AU" sz="2400" b="1" dirty="0">
                <a:solidFill>
                  <a:srgbClr val="7030A0"/>
                </a:solidFill>
              </a:rPr>
              <a:t>The right to be safe – to live and grow in safety</a:t>
            </a:r>
          </a:p>
          <a:p>
            <a:pPr marL="342900" indent="-342900">
              <a:spcBef>
                <a:spcPts val="400"/>
              </a:spcBef>
              <a:spcAft>
                <a:spcPts val="600"/>
              </a:spcAft>
              <a:buFont typeface="Wingdings" pitchFamily="2" charset="2"/>
              <a:buChar char="Ø"/>
            </a:pPr>
            <a:r>
              <a:rPr lang="en-AU" sz="2400" b="1" dirty="0">
                <a:solidFill>
                  <a:srgbClr val="7030A0"/>
                </a:solidFill>
              </a:rPr>
              <a:t>The right to not be recruited as a soldier or</a:t>
            </a:r>
            <a:r>
              <a:rPr lang="en-AU" sz="2400" b="1" dirty="0">
                <a:solidFill>
                  <a:srgbClr val="7030A0"/>
                </a:solidFill>
                <a:latin typeface="Microsoft Sans Serif" pitchFamily="34" charset="0"/>
                <a:cs typeface="Microsoft Sans Serif" pitchFamily="34" charset="0"/>
              </a:rPr>
              <a:t> to fight in a conflict </a:t>
            </a:r>
          </a:p>
          <a:p>
            <a:pPr marL="342900" indent="-342900">
              <a:spcBef>
                <a:spcPts val="400"/>
              </a:spcBef>
              <a:spcAft>
                <a:spcPts val="600"/>
              </a:spcAft>
              <a:buFont typeface="Wingdings" pitchFamily="2" charset="2"/>
              <a:buChar char="Ø"/>
            </a:pPr>
            <a:endParaRPr lang="en-US" sz="2400" b="1" dirty="0"/>
          </a:p>
        </p:txBody>
      </p:sp>
    </p:spTree>
    <p:extLst>
      <p:ext uri="{BB962C8B-B14F-4D97-AF65-F5344CB8AC3E}">
        <p14:creationId xmlns:p14="http://schemas.microsoft.com/office/powerpoint/2010/main" val="353862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B4B214-32C3-D348-B369-1AAF50AF3F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5265" y="1214903"/>
            <a:ext cx="3682704" cy="4522361"/>
          </a:xfrm>
          <a:prstGeom prst="rect">
            <a:avLst/>
          </a:prstGeom>
        </p:spPr>
      </p:pic>
      <p:pic>
        <p:nvPicPr>
          <p:cNvPr id="10" name="Picture 9">
            <a:extLst>
              <a:ext uri="{FF2B5EF4-FFF2-40B4-BE49-F238E27FC236}">
                <a16:creationId xmlns:a16="http://schemas.microsoft.com/office/drawing/2014/main" id="{FA03312C-2B4B-994E-99D5-91FA739AA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567" y="2345233"/>
            <a:ext cx="3682703" cy="4286666"/>
          </a:xfrm>
          <a:prstGeom prst="rect">
            <a:avLst/>
          </a:prstGeom>
        </p:spPr>
      </p:pic>
      <p:sp>
        <p:nvSpPr>
          <p:cNvPr id="3" name="Content Placeholder 2">
            <a:extLst>
              <a:ext uri="{FF2B5EF4-FFF2-40B4-BE49-F238E27FC236}">
                <a16:creationId xmlns:a16="http://schemas.microsoft.com/office/drawing/2014/main" id="{F2290F67-EFC9-0F44-9631-8DCFF847CFB3}"/>
              </a:ext>
            </a:extLst>
          </p:cNvPr>
          <p:cNvSpPr>
            <a:spLocks noGrp="1"/>
          </p:cNvSpPr>
          <p:nvPr>
            <p:ph idx="1"/>
          </p:nvPr>
        </p:nvSpPr>
        <p:spPr>
          <a:xfrm>
            <a:off x="757095" y="1120736"/>
            <a:ext cx="4820745" cy="4475178"/>
          </a:xfrm>
        </p:spPr>
        <p:txBody>
          <a:bodyPr/>
          <a:lstStyle/>
          <a:p>
            <a:pPr marL="457200" indent="-457200">
              <a:buFont typeface="Wingdings" pitchFamily="2" charset="2"/>
              <a:buChar char="Ø"/>
            </a:pPr>
            <a:r>
              <a:rPr lang="en-AU" b="1" dirty="0">
                <a:solidFill>
                  <a:schemeClr val="accent1"/>
                </a:solidFill>
              </a:rPr>
              <a:t>The right of every child to live in security with their family.</a:t>
            </a:r>
          </a:p>
          <a:p>
            <a:endParaRPr lang="en-US" dirty="0"/>
          </a:p>
        </p:txBody>
      </p:sp>
    </p:spTree>
    <p:extLst>
      <p:ext uri="{BB962C8B-B14F-4D97-AF65-F5344CB8AC3E}">
        <p14:creationId xmlns:p14="http://schemas.microsoft.com/office/powerpoint/2010/main" val="184734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15EEB-FFFE-7D4C-A03E-1FDEFF22BF1D}"/>
              </a:ext>
            </a:extLst>
          </p:cNvPr>
          <p:cNvSpPr>
            <a:spLocks noGrp="1"/>
          </p:cNvSpPr>
          <p:nvPr>
            <p:ph type="title"/>
          </p:nvPr>
        </p:nvSpPr>
        <p:spPr/>
        <p:txBody>
          <a:bodyPr/>
          <a:lstStyle/>
          <a:p>
            <a:r>
              <a:rPr lang="en-US" dirty="0"/>
              <a:t>What is the United Nations?</a:t>
            </a:r>
          </a:p>
        </p:txBody>
      </p:sp>
      <p:pic>
        <p:nvPicPr>
          <p:cNvPr id="5" name="Picture 4">
            <a:extLst>
              <a:ext uri="{FF2B5EF4-FFF2-40B4-BE49-F238E27FC236}">
                <a16:creationId xmlns:a16="http://schemas.microsoft.com/office/drawing/2014/main" id="{DB415933-3561-944B-A0A9-336F61AA0E4A}"/>
              </a:ext>
            </a:extLst>
          </p:cNvPr>
          <p:cNvPicPr>
            <a:picLocks noChangeAspect="1"/>
          </p:cNvPicPr>
          <p:nvPr/>
        </p:nvPicPr>
        <p:blipFill>
          <a:blip r:embed="rId3"/>
          <a:stretch>
            <a:fillRect/>
          </a:stretch>
        </p:blipFill>
        <p:spPr>
          <a:xfrm>
            <a:off x="2374900" y="1568450"/>
            <a:ext cx="4394200" cy="3721100"/>
          </a:xfrm>
          <a:prstGeom prst="rect">
            <a:avLst/>
          </a:prstGeom>
        </p:spPr>
      </p:pic>
    </p:spTree>
    <p:extLst>
      <p:ext uri="{BB962C8B-B14F-4D97-AF65-F5344CB8AC3E}">
        <p14:creationId xmlns:p14="http://schemas.microsoft.com/office/powerpoint/2010/main" val="2210081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4D7B6-243B-6D48-BE7F-41DF0A3EB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0096" y="1385912"/>
            <a:ext cx="3723904" cy="3299379"/>
          </a:xfrm>
          <a:prstGeom prst="rect">
            <a:avLst/>
          </a:prstGeom>
        </p:spPr>
      </p:pic>
      <p:sp>
        <p:nvSpPr>
          <p:cNvPr id="3" name="Content Placeholder 2">
            <a:extLst>
              <a:ext uri="{FF2B5EF4-FFF2-40B4-BE49-F238E27FC236}">
                <a16:creationId xmlns:a16="http://schemas.microsoft.com/office/drawing/2014/main" id="{2F665BED-D60A-414E-85AC-184256B9924B}"/>
              </a:ext>
            </a:extLst>
          </p:cNvPr>
          <p:cNvSpPr>
            <a:spLocks noGrp="1"/>
          </p:cNvSpPr>
          <p:nvPr>
            <p:ph idx="1"/>
          </p:nvPr>
        </p:nvSpPr>
        <p:spPr>
          <a:xfrm>
            <a:off x="689110" y="996910"/>
            <a:ext cx="5254490" cy="4475178"/>
          </a:xfrm>
        </p:spPr>
        <p:txBody>
          <a:bodyPr/>
          <a:lstStyle/>
          <a:p>
            <a:pPr marL="457200" indent="-457200">
              <a:buFont typeface="Wingdings" pitchFamily="2" charset="2"/>
              <a:buChar char="Ø"/>
            </a:pPr>
            <a:r>
              <a:rPr lang="en-US" b="1" dirty="0">
                <a:solidFill>
                  <a:schemeClr val="accent1"/>
                </a:solidFill>
              </a:rPr>
              <a:t>The right of every child not to be conscripted as a child soldier or sex slave </a:t>
            </a:r>
          </a:p>
        </p:txBody>
      </p:sp>
      <p:pic>
        <p:nvPicPr>
          <p:cNvPr id="6" name="Picture 5">
            <a:extLst>
              <a:ext uri="{FF2B5EF4-FFF2-40B4-BE49-F238E27FC236}">
                <a16:creationId xmlns:a16="http://schemas.microsoft.com/office/drawing/2014/main" id="{B8271F8D-ACDB-E340-A994-331C93FDC9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75" y="2680819"/>
            <a:ext cx="5422025" cy="3741197"/>
          </a:xfrm>
          <a:prstGeom prst="rect">
            <a:avLst/>
          </a:prstGeom>
        </p:spPr>
      </p:pic>
    </p:spTree>
    <p:extLst>
      <p:ext uri="{BB962C8B-B14F-4D97-AF65-F5344CB8AC3E}">
        <p14:creationId xmlns:p14="http://schemas.microsoft.com/office/powerpoint/2010/main" val="1244648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267281-BCC7-8A4F-8200-3761F5B4A123}"/>
              </a:ext>
            </a:extLst>
          </p:cNvPr>
          <p:cNvSpPr>
            <a:spLocks noGrp="1"/>
          </p:cNvSpPr>
          <p:nvPr>
            <p:ph idx="1"/>
          </p:nvPr>
        </p:nvSpPr>
        <p:spPr>
          <a:xfrm>
            <a:off x="945475" y="599146"/>
            <a:ext cx="7253049" cy="4475178"/>
          </a:xfrm>
        </p:spPr>
        <p:txBody>
          <a:bodyPr/>
          <a:lstStyle/>
          <a:p>
            <a:pPr marL="457200" indent="-457200">
              <a:buFont typeface="Wingdings" pitchFamily="2" charset="2"/>
              <a:buChar char="Ø"/>
            </a:pPr>
            <a:r>
              <a:rPr lang="en-AU" b="1" dirty="0">
                <a:solidFill>
                  <a:schemeClr val="accent1"/>
                </a:solidFill>
              </a:rPr>
              <a:t>The right of every child not to be exposed to drug taking or drug trafficking</a:t>
            </a:r>
            <a:endParaRPr lang="en-US" b="1" dirty="0">
              <a:solidFill>
                <a:schemeClr val="accent1"/>
              </a:solidFill>
            </a:endParaRPr>
          </a:p>
        </p:txBody>
      </p:sp>
      <p:pic>
        <p:nvPicPr>
          <p:cNvPr id="4" name="Picture 3">
            <a:extLst>
              <a:ext uri="{FF2B5EF4-FFF2-40B4-BE49-F238E27FC236}">
                <a16:creationId xmlns:a16="http://schemas.microsoft.com/office/drawing/2014/main" id="{1F20541F-AE3E-0440-B118-82F9FFA5A7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6" t="5101" r="6468" b="4820"/>
          <a:stretch/>
        </p:blipFill>
        <p:spPr>
          <a:xfrm>
            <a:off x="1536192" y="1997492"/>
            <a:ext cx="5650992" cy="4047596"/>
          </a:xfrm>
          <a:prstGeom prst="rect">
            <a:avLst/>
          </a:prstGeom>
        </p:spPr>
      </p:pic>
    </p:spTree>
    <p:extLst>
      <p:ext uri="{BB962C8B-B14F-4D97-AF65-F5344CB8AC3E}">
        <p14:creationId xmlns:p14="http://schemas.microsoft.com/office/powerpoint/2010/main" val="768441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2DBF9-7B88-CE49-B84D-2EB0394B2E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696" y="1641944"/>
            <a:ext cx="6721552" cy="4893290"/>
          </a:xfrm>
          <a:prstGeom prst="rect">
            <a:avLst/>
          </a:prstGeom>
        </p:spPr>
      </p:pic>
      <p:sp>
        <p:nvSpPr>
          <p:cNvPr id="3" name="Content Placeholder 2">
            <a:extLst>
              <a:ext uri="{FF2B5EF4-FFF2-40B4-BE49-F238E27FC236}">
                <a16:creationId xmlns:a16="http://schemas.microsoft.com/office/drawing/2014/main" id="{DB9086DB-B1BC-2E45-88DF-A25BA62E8787}"/>
              </a:ext>
            </a:extLst>
          </p:cNvPr>
          <p:cNvSpPr>
            <a:spLocks noGrp="1"/>
          </p:cNvSpPr>
          <p:nvPr>
            <p:ph idx="1"/>
          </p:nvPr>
        </p:nvSpPr>
        <p:spPr>
          <a:xfrm>
            <a:off x="738807" y="868894"/>
            <a:ext cx="7793256" cy="4475178"/>
          </a:xfrm>
        </p:spPr>
        <p:txBody>
          <a:bodyPr/>
          <a:lstStyle/>
          <a:p>
            <a:pPr marL="457200" indent="-457200">
              <a:buFont typeface="Wingdings" pitchFamily="2" charset="2"/>
              <a:buChar char="Ø"/>
            </a:pPr>
            <a:r>
              <a:rPr lang="en-US" b="1" dirty="0">
                <a:solidFill>
                  <a:schemeClr val="accent1"/>
                </a:solidFill>
              </a:rPr>
              <a:t>The right of every child to freedom from formal work and to leisure time </a:t>
            </a:r>
          </a:p>
        </p:txBody>
      </p:sp>
    </p:spTree>
    <p:extLst>
      <p:ext uri="{BB962C8B-B14F-4D97-AF65-F5344CB8AC3E}">
        <p14:creationId xmlns:p14="http://schemas.microsoft.com/office/powerpoint/2010/main" val="2190743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B914-22BB-3A42-A737-CFE7E2A35F21}"/>
              </a:ext>
            </a:extLst>
          </p:cNvPr>
          <p:cNvSpPr>
            <a:spLocks noGrp="1"/>
          </p:cNvSpPr>
          <p:nvPr>
            <p:ph type="title"/>
          </p:nvPr>
        </p:nvSpPr>
        <p:spPr/>
        <p:txBody>
          <a:bodyPr/>
          <a:lstStyle/>
          <a:p>
            <a:r>
              <a:rPr lang="en-US" dirty="0"/>
              <a:t>Women have rights!</a:t>
            </a:r>
          </a:p>
        </p:txBody>
      </p:sp>
      <p:sp>
        <p:nvSpPr>
          <p:cNvPr id="3" name="Content Placeholder 2">
            <a:extLst>
              <a:ext uri="{FF2B5EF4-FFF2-40B4-BE49-F238E27FC236}">
                <a16:creationId xmlns:a16="http://schemas.microsoft.com/office/drawing/2014/main" id="{993CB5F2-0773-5047-BAE7-6AB2218A8E5D}"/>
              </a:ext>
            </a:extLst>
          </p:cNvPr>
          <p:cNvSpPr>
            <a:spLocks noGrp="1"/>
          </p:cNvSpPr>
          <p:nvPr>
            <p:ph idx="1"/>
          </p:nvPr>
        </p:nvSpPr>
        <p:spPr>
          <a:xfrm>
            <a:off x="54864" y="1289518"/>
            <a:ext cx="8924544" cy="4475178"/>
          </a:xfrm>
        </p:spPr>
        <p:txBody>
          <a:bodyPr/>
          <a:lstStyle/>
          <a:p>
            <a:pPr algn="ctr"/>
            <a:r>
              <a:rPr lang="en-US" dirty="0"/>
              <a:t>Their rights are set out in the </a:t>
            </a:r>
            <a:r>
              <a:rPr lang="en-US" b="1" dirty="0"/>
              <a:t>Convention to Eliminate Discrimination against Women </a:t>
            </a:r>
            <a:r>
              <a:rPr lang="en-US" dirty="0"/>
              <a:t>(CEDAW) </a:t>
            </a:r>
            <a:br>
              <a:rPr lang="en-US" dirty="0"/>
            </a:br>
            <a:r>
              <a:rPr lang="en-US" dirty="0"/>
              <a:t>(and the Universal Declaration of Human Rights) </a:t>
            </a:r>
          </a:p>
        </p:txBody>
      </p:sp>
      <p:pic>
        <p:nvPicPr>
          <p:cNvPr id="6" name="Picture 5">
            <a:extLst>
              <a:ext uri="{FF2B5EF4-FFF2-40B4-BE49-F238E27FC236}">
                <a16:creationId xmlns:a16="http://schemas.microsoft.com/office/drawing/2014/main" id="{A2984617-50FE-0549-A685-B0EC678E54C5}"/>
              </a:ext>
            </a:extLst>
          </p:cNvPr>
          <p:cNvPicPr>
            <a:picLocks noChangeAspect="1"/>
          </p:cNvPicPr>
          <p:nvPr/>
        </p:nvPicPr>
        <p:blipFill>
          <a:blip r:embed="rId3"/>
          <a:stretch>
            <a:fillRect/>
          </a:stretch>
        </p:blipFill>
        <p:spPr>
          <a:xfrm>
            <a:off x="2184086" y="2796114"/>
            <a:ext cx="3850953" cy="3376990"/>
          </a:xfrm>
          <a:prstGeom prst="rect">
            <a:avLst/>
          </a:prstGeom>
        </p:spPr>
      </p:pic>
    </p:spTree>
    <p:extLst>
      <p:ext uri="{BB962C8B-B14F-4D97-AF65-F5344CB8AC3E}">
        <p14:creationId xmlns:p14="http://schemas.microsoft.com/office/powerpoint/2010/main" val="3096067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3DFFA-02AA-8340-81EF-76D532E318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164" y="1590974"/>
            <a:ext cx="3432859" cy="3872266"/>
          </a:xfrm>
          <a:prstGeom prst="rect">
            <a:avLst/>
          </a:prstGeom>
        </p:spPr>
      </p:pic>
      <p:pic>
        <p:nvPicPr>
          <p:cNvPr id="5" name="Picture 4">
            <a:extLst>
              <a:ext uri="{FF2B5EF4-FFF2-40B4-BE49-F238E27FC236}">
                <a16:creationId xmlns:a16="http://schemas.microsoft.com/office/drawing/2014/main" id="{724FFC3B-396E-C142-ADCD-0B82627DA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937" y="3204855"/>
            <a:ext cx="4391325" cy="3407668"/>
          </a:xfrm>
          <a:prstGeom prst="rect">
            <a:avLst/>
          </a:prstGeom>
        </p:spPr>
      </p:pic>
      <p:sp>
        <p:nvSpPr>
          <p:cNvPr id="3" name="Content Placeholder 2">
            <a:extLst>
              <a:ext uri="{FF2B5EF4-FFF2-40B4-BE49-F238E27FC236}">
                <a16:creationId xmlns:a16="http://schemas.microsoft.com/office/drawing/2014/main" id="{C999D708-254A-DF40-BBA7-2A2732E2D5EC}"/>
              </a:ext>
            </a:extLst>
          </p:cNvPr>
          <p:cNvSpPr>
            <a:spLocks noGrp="1"/>
          </p:cNvSpPr>
          <p:nvPr>
            <p:ph idx="1"/>
          </p:nvPr>
        </p:nvSpPr>
        <p:spPr>
          <a:xfrm>
            <a:off x="713314" y="275409"/>
            <a:ext cx="5131641" cy="4475178"/>
          </a:xfrm>
        </p:spPr>
        <p:txBody>
          <a:bodyPr/>
          <a:lstStyle/>
          <a:p>
            <a:pPr marL="457200" indent="-457200">
              <a:buFont typeface="Wingdings" pitchFamily="2" charset="2"/>
              <a:buChar char="Ø"/>
            </a:pPr>
            <a:r>
              <a:rPr lang="en-AU" b="1" dirty="0">
                <a:solidFill>
                  <a:schemeClr val="accent1"/>
                </a:solidFill>
              </a:rPr>
              <a:t>The rights of women to be free from </a:t>
            </a:r>
            <a:r>
              <a:rPr lang="en-AU" b="1" dirty="0">
                <a:solidFill>
                  <a:schemeClr val="accent2">
                    <a:lumMod val="50000"/>
                  </a:schemeClr>
                </a:solidFill>
              </a:rPr>
              <a:t>sexual and gender based violence </a:t>
            </a:r>
            <a:r>
              <a:rPr lang="en-AU" b="1" dirty="0">
                <a:solidFill>
                  <a:schemeClr val="accent1"/>
                </a:solidFill>
              </a:rPr>
              <a:t>and to live free from fear of sexual and gender based violence</a:t>
            </a:r>
          </a:p>
          <a:p>
            <a:endParaRPr lang="en-US" b="1" dirty="0"/>
          </a:p>
        </p:txBody>
      </p:sp>
    </p:spTree>
    <p:extLst>
      <p:ext uri="{BB962C8B-B14F-4D97-AF65-F5344CB8AC3E}">
        <p14:creationId xmlns:p14="http://schemas.microsoft.com/office/powerpoint/2010/main" val="4164923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05145-277A-7440-8A33-746D6BAB7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486" y="1591056"/>
            <a:ext cx="4491395" cy="3916497"/>
          </a:xfrm>
          <a:prstGeom prst="rect">
            <a:avLst/>
          </a:prstGeom>
        </p:spPr>
      </p:pic>
      <p:sp>
        <p:nvSpPr>
          <p:cNvPr id="3" name="Content Placeholder 2">
            <a:extLst>
              <a:ext uri="{FF2B5EF4-FFF2-40B4-BE49-F238E27FC236}">
                <a16:creationId xmlns:a16="http://schemas.microsoft.com/office/drawing/2014/main" id="{23E29A29-21E4-BB4F-886B-F8490632A220}"/>
              </a:ext>
            </a:extLst>
          </p:cNvPr>
          <p:cNvSpPr>
            <a:spLocks noGrp="1"/>
          </p:cNvSpPr>
          <p:nvPr>
            <p:ph idx="1"/>
          </p:nvPr>
        </p:nvSpPr>
        <p:spPr>
          <a:xfrm>
            <a:off x="498777" y="1022635"/>
            <a:ext cx="5021913" cy="4475178"/>
          </a:xfrm>
        </p:spPr>
        <p:txBody>
          <a:bodyPr/>
          <a:lstStyle/>
          <a:p>
            <a:pPr marL="457200" indent="-457200">
              <a:buFont typeface="Wingdings" pitchFamily="2" charset="2"/>
              <a:buChar char="Ø"/>
            </a:pPr>
            <a:r>
              <a:rPr lang="en-AU" b="1" dirty="0">
                <a:solidFill>
                  <a:schemeClr val="accent2">
                    <a:lumMod val="50000"/>
                  </a:schemeClr>
                </a:solidFill>
              </a:rPr>
              <a:t>The right of women to work wherever she wants to, in traditional and untraditional forms of employment</a:t>
            </a:r>
            <a:endParaRPr lang="en-US" b="1" dirty="0">
              <a:solidFill>
                <a:schemeClr val="accent2">
                  <a:lumMod val="50000"/>
                </a:schemeClr>
              </a:solidFill>
            </a:endParaRPr>
          </a:p>
        </p:txBody>
      </p:sp>
    </p:spTree>
    <p:extLst>
      <p:ext uri="{BB962C8B-B14F-4D97-AF65-F5344CB8AC3E}">
        <p14:creationId xmlns:p14="http://schemas.microsoft.com/office/powerpoint/2010/main" val="2003024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DAC50-88EE-3F47-A85A-CAD2661632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6" b="5744"/>
          <a:stretch/>
        </p:blipFill>
        <p:spPr>
          <a:xfrm>
            <a:off x="420623" y="2485113"/>
            <a:ext cx="4713843" cy="3659655"/>
          </a:xfrm>
          <a:prstGeom prst="rect">
            <a:avLst/>
          </a:prstGeom>
        </p:spPr>
      </p:pic>
      <p:pic>
        <p:nvPicPr>
          <p:cNvPr id="5" name="Picture 4">
            <a:extLst>
              <a:ext uri="{FF2B5EF4-FFF2-40B4-BE49-F238E27FC236}">
                <a16:creationId xmlns:a16="http://schemas.microsoft.com/office/drawing/2014/main" id="{3F28CCDA-58E0-B548-8E4E-98D61DBA06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4" t="10799" r="5860" b="5970"/>
          <a:stretch/>
        </p:blipFill>
        <p:spPr>
          <a:xfrm>
            <a:off x="4924829" y="1865375"/>
            <a:ext cx="3656931" cy="3882658"/>
          </a:xfrm>
          <a:prstGeom prst="rect">
            <a:avLst/>
          </a:prstGeom>
        </p:spPr>
      </p:pic>
      <p:sp>
        <p:nvSpPr>
          <p:cNvPr id="3" name="Content Placeholder 2">
            <a:extLst>
              <a:ext uri="{FF2B5EF4-FFF2-40B4-BE49-F238E27FC236}">
                <a16:creationId xmlns:a16="http://schemas.microsoft.com/office/drawing/2014/main" id="{AE8B010D-DC74-C34E-BC05-7ED8B37E7911}"/>
              </a:ext>
            </a:extLst>
          </p:cNvPr>
          <p:cNvSpPr>
            <a:spLocks noGrp="1"/>
          </p:cNvSpPr>
          <p:nvPr>
            <p:ph idx="1"/>
          </p:nvPr>
        </p:nvSpPr>
        <p:spPr>
          <a:xfrm>
            <a:off x="501063" y="247524"/>
            <a:ext cx="7793256" cy="4475178"/>
          </a:xfrm>
        </p:spPr>
        <p:txBody>
          <a:bodyPr/>
          <a:lstStyle/>
          <a:p>
            <a:pPr marL="457200" indent="-457200">
              <a:buFont typeface="Wingdings" pitchFamily="2" charset="2"/>
              <a:buChar char="Ø"/>
            </a:pPr>
            <a:r>
              <a:rPr lang="en-AU" b="1" dirty="0">
                <a:solidFill>
                  <a:schemeClr val="accent2">
                    <a:lumMod val="50000"/>
                  </a:schemeClr>
                </a:solidFill>
              </a:rPr>
              <a:t>The rights of women to take part in decision making and  political processes, and the right to life-long education.</a:t>
            </a:r>
          </a:p>
          <a:p>
            <a:endParaRPr lang="en-AU" b="1" dirty="0"/>
          </a:p>
          <a:p>
            <a:endParaRPr lang="en-US" b="1" dirty="0"/>
          </a:p>
        </p:txBody>
      </p:sp>
    </p:spTree>
    <p:extLst>
      <p:ext uri="{BB962C8B-B14F-4D97-AF65-F5344CB8AC3E}">
        <p14:creationId xmlns:p14="http://schemas.microsoft.com/office/powerpoint/2010/main" val="950423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BB5962-29E2-D842-89F1-B9EA1E13F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9696" y="1385912"/>
            <a:ext cx="3246559" cy="4330910"/>
          </a:xfrm>
          <a:prstGeom prst="rect">
            <a:avLst/>
          </a:prstGeom>
        </p:spPr>
      </p:pic>
      <p:pic>
        <p:nvPicPr>
          <p:cNvPr id="5" name="Picture 4">
            <a:extLst>
              <a:ext uri="{FF2B5EF4-FFF2-40B4-BE49-F238E27FC236}">
                <a16:creationId xmlns:a16="http://schemas.microsoft.com/office/drawing/2014/main" id="{48CD28E6-3E27-5645-BE19-E7FEDC4EC43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149" y="3004753"/>
            <a:ext cx="5116547" cy="3609938"/>
          </a:xfrm>
          <a:prstGeom prst="rect">
            <a:avLst/>
          </a:prstGeom>
        </p:spPr>
      </p:pic>
      <p:sp>
        <p:nvSpPr>
          <p:cNvPr id="3" name="Content Placeholder 2">
            <a:extLst>
              <a:ext uri="{FF2B5EF4-FFF2-40B4-BE49-F238E27FC236}">
                <a16:creationId xmlns:a16="http://schemas.microsoft.com/office/drawing/2014/main" id="{5430E4C9-7DC6-9B45-92FD-7C3A80C88B6C}"/>
              </a:ext>
            </a:extLst>
          </p:cNvPr>
          <p:cNvSpPr>
            <a:spLocks noGrp="1"/>
          </p:cNvSpPr>
          <p:nvPr>
            <p:ph idx="1"/>
          </p:nvPr>
        </p:nvSpPr>
        <p:spPr>
          <a:xfrm>
            <a:off x="738807" y="488043"/>
            <a:ext cx="5296233" cy="4475178"/>
          </a:xfrm>
        </p:spPr>
        <p:txBody>
          <a:bodyPr/>
          <a:lstStyle/>
          <a:p>
            <a:pPr marL="457200" indent="-457200">
              <a:buFont typeface="Wingdings" panose="05000000000000000000" pitchFamily="2" charset="2"/>
              <a:buChar char="Ø"/>
            </a:pPr>
            <a:r>
              <a:rPr lang="en-AU" b="1" dirty="0">
                <a:solidFill>
                  <a:schemeClr val="accent2">
                    <a:lumMod val="50000"/>
                  </a:schemeClr>
                </a:solidFill>
              </a:rPr>
              <a:t>The right of women to choose their own partner and sexuality and to not be forced into marriage for any reason</a:t>
            </a:r>
            <a:r>
              <a:rPr lang="en-AU" b="1" dirty="0"/>
              <a:t>.</a:t>
            </a:r>
          </a:p>
          <a:p>
            <a:endParaRPr lang="en-US" b="1" dirty="0"/>
          </a:p>
        </p:txBody>
      </p:sp>
    </p:spTree>
    <p:extLst>
      <p:ext uri="{BB962C8B-B14F-4D97-AF65-F5344CB8AC3E}">
        <p14:creationId xmlns:p14="http://schemas.microsoft.com/office/powerpoint/2010/main" val="1280707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5F3C1-501F-4E47-9CCF-55BD3AD02CC7}"/>
              </a:ext>
            </a:extLst>
          </p:cNvPr>
          <p:cNvSpPr>
            <a:spLocks noGrp="1"/>
          </p:cNvSpPr>
          <p:nvPr>
            <p:ph type="title"/>
          </p:nvPr>
        </p:nvSpPr>
        <p:spPr/>
        <p:txBody>
          <a:bodyPr/>
          <a:lstStyle/>
          <a:p>
            <a:r>
              <a:rPr lang="en-US" dirty="0">
                <a:solidFill>
                  <a:schemeClr val="accent2">
                    <a:lumMod val="50000"/>
                  </a:schemeClr>
                </a:solidFill>
              </a:rPr>
              <a:t>What is the </a:t>
            </a:r>
            <a:br>
              <a:rPr lang="en-US" dirty="0">
                <a:solidFill>
                  <a:schemeClr val="accent2">
                    <a:lumMod val="50000"/>
                  </a:schemeClr>
                </a:solidFill>
              </a:rPr>
            </a:br>
            <a:r>
              <a:rPr lang="en-US" dirty="0">
                <a:solidFill>
                  <a:schemeClr val="accent2">
                    <a:lumMod val="50000"/>
                  </a:schemeClr>
                </a:solidFill>
              </a:rPr>
              <a:t>Human Rights Framework? </a:t>
            </a:r>
          </a:p>
        </p:txBody>
      </p:sp>
      <p:sp>
        <p:nvSpPr>
          <p:cNvPr id="3" name="Content Placeholder 2">
            <a:extLst>
              <a:ext uri="{FF2B5EF4-FFF2-40B4-BE49-F238E27FC236}">
                <a16:creationId xmlns:a16="http://schemas.microsoft.com/office/drawing/2014/main" id="{6BB8456E-75A2-D849-A3D1-B710AFFBB7FD}"/>
              </a:ext>
            </a:extLst>
          </p:cNvPr>
          <p:cNvSpPr>
            <a:spLocks noGrp="1"/>
          </p:cNvSpPr>
          <p:nvPr>
            <p:ph idx="1"/>
          </p:nvPr>
        </p:nvSpPr>
        <p:spPr>
          <a:xfrm>
            <a:off x="791980" y="1521993"/>
            <a:ext cx="7793256" cy="4475178"/>
          </a:xfrm>
        </p:spPr>
        <p:txBody>
          <a:bodyPr/>
          <a:lstStyle/>
          <a:p>
            <a:pPr lvl="0" defTabSz="914400" fontAlgn="auto">
              <a:spcBef>
                <a:spcPct val="50000"/>
              </a:spcBef>
              <a:spcAft>
                <a:spcPts val="600"/>
              </a:spcAft>
              <a:buClrTx/>
              <a:buSzTx/>
            </a:pPr>
            <a:r>
              <a:rPr lang="en-AU" sz="2400" b="1" dirty="0">
                <a:solidFill>
                  <a:srgbClr val="7030A0"/>
                </a:solidFill>
              </a:rPr>
              <a:t>The United Nations has produced many international conventions, declarations and legal documents which list our human rights.</a:t>
            </a:r>
          </a:p>
          <a:p>
            <a:pPr lvl="0" defTabSz="914400" fontAlgn="auto">
              <a:spcBef>
                <a:spcPts val="0"/>
              </a:spcBef>
              <a:spcAft>
                <a:spcPts val="600"/>
              </a:spcAft>
              <a:buClrTx/>
              <a:buSzTx/>
            </a:pPr>
            <a:r>
              <a:rPr lang="en-AU" sz="2400" b="1" dirty="0">
                <a:solidFill>
                  <a:srgbClr val="7030A0"/>
                </a:solidFill>
              </a:rPr>
              <a:t>These laws and documents together make up the human rights framework.</a:t>
            </a:r>
          </a:p>
          <a:p>
            <a:pPr lvl="0" defTabSz="914400" fontAlgn="auto">
              <a:spcBef>
                <a:spcPts val="0"/>
              </a:spcBef>
              <a:spcAft>
                <a:spcPts val="600"/>
              </a:spcAft>
              <a:buClrTx/>
              <a:buSzTx/>
            </a:pPr>
            <a:r>
              <a:rPr lang="en-AU" sz="2400" b="1" dirty="0">
                <a:solidFill>
                  <a:srgbClr val="7030A0"/>
                </a:solidFill>
              </a:rPr>
              <a:t>When Governments sign these documents and conventions they are agreeing to respect these human rights.</a:t>
            </a:r>
            <a:endParaRPr lang="en-US" sz="2400" b="1" dirty="0">
              <a:solidFill>
                <a:srgbClr val="7030A0"/>
              </a:solidFill>
            </a:endParaRPr>
          </a:p>
          <a:p>
            <a:endParaRPr lang="en-US" sz="2000" b="1" dirty="0">
              <a:solidFill>
                <a:schemeClr val="tx1"/>
              </a:solidFill>
            </a:endParaRPr>
          </a:p>
        </p:txBody>
      </p:sp>
      <p:pic>
        <p:nvPicPr>
          <p:cNvPr id="4" name="Picture 3">
            <a:extLst>
              <a:ext uri="{FF2B5EF4-FFF2-40B4-BE49-F238E27FC236}">
                <a16:creationId xmlns:a16="http://schemas.microsoft.com/office/drawing/2014/main" id="{E6858C9E-3FDF-B84C-8D79-EC98438E23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726" y="4294040"/>
            <a:ext cx="2862547" cy="2083934"/>
          </a:xfrm>
          <a:prstGeom prst="rect">
            <a:avLst/>
          </a:prstGeom>
          <a:ln>
            <a:noFill/>
          </a:ln>
          <a:effectLst>
            <a:softEdge rad="112500"/>
          </a:effectLst>
        </p:spPr>
      </p:pic>
    </p:spTree>
    <p:extLst>
      <p:ext uri="{BB962C8B-B14F-4D97-AF65-F5344CB8AC3E}">
        <p14:creationId xmlns:p14="http://schemas.microsoft.com/office/powerpoint/2010/main" val="1321517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6155-E91A-3444-8260-1CDE2F547061}"/>
              </a:ext>
            </a:extLst>
          </p:cNvPr>
          <p:cNvSpPr>
            <a:spLocks noGrp="1"/>
          </p:cNvSpPr>
          <p:nvPr>
            <p:ph type="title"/>
          </p:nvPr>
        </p:nvSpPr>
        <p:spPr/>
        <p:txBody>
          <a:bodyPr/>
          <a:lstStyle/>
          <a:p>
            <a:r>
              <a:rPr lang="en-US" dirty="0">
                <a:solidFill>
                  <a:schemeClr val="accent2">
                    <a:lumMod val="50000"/>
                  </a:schemeClr>
                </a:solidFill>
              </a:rPr>
              <a:t>What are human rights? </a:t>
            </a:r>
          </a:p>
        </p:txBody>
      </p:sp>
      <p:sp>
        <p:nvSpPr>
          <p:cNvPr id="3" name="Content Placeholder 2">
            <a:extLst>
              <a:ext uri="{FF2B5EF4-FFF2-40B4-BE49-F238E27FC236}">
                <a16:creationId xmlns:a16="http://schemas.microsoft.com/office/drawing/2014/main" id="{7A5EB651-2E4C-C540-86EC-9F545CB10A0C}"/>
              </a:ext>
            </a:extLst>
          </p:cNvPr>
          <p:cNvSpPr>
            <a:spLocks noGrp="1"/>
          </p:cNvSpPr>
          <p:nvPr>
            <p:ph idx="1"/>
          </p:nvPr>
        </p:nvSpPr>
        <p:spPr/>
        <p:txBody>
          <a:bodyPr/>
          <a:lstStyle/>
          <a:p>
            <a:r>
              <a:rPr lang="en-AU" b="1" dirty="0">
                <a:solidFill>
                  <a:srgbClr val="7030A0"/>
                </a:solidFill>
              </a:rPr>
              <a:t>These are the rights to which all people are entitled regardless of race, gender, religion, age or any other social characteristic.</a:t>
            </a:r>
          </a:p>
          <a:p>
            <a:r>
              <a:rPr lang="en-AU" b="1" dirty="0">
                <a:solidFill>
                  <a:srgbClr val="7030A0"/>
                </a:solidFill>
              </a:rPr>
              <a:t>They are </a:t>
            </a:r>
            <a:r>
              <a:rPr lang="en-AU" b="1" i="1" dirty="0">
                <a:solidFill>
                  <a:schemeClr val="accent2">
                    <a:lumMod val="50000"/>
                  </a:schemeClr>
                </a:solidFill>
              </a:rPr>
              <a:t>universal</a:t>
            </a:r>
            <a:r>
              <a:rPr lang="en-AU" b="1" dirty="0">
                <a:solidFill>
                  <a:schemeClr val="accent2">
                    <a:lumMod val="50000"/>
                  </a:schemeClr>
                </a:solidFill>
              </a:rPr>
              <a:t> </a:t>
            </a:r>
            <a:r>
              <a:rPr lang="en-AU" b="1" dirty="0">
                <a:solidFill>
                  <a:srgbClr val="7030A0"/>
                </a:solidFill>
              </a:rPr>
              <a:t>- this means  they  belong to everyone, everywhere.</a:t>
            </a:r>
          </a:p>
          <a:p>
            <a:endParaRPr lang="en-US" b="1" dirty="0">
              <a:solidFill>
                <a:srgbClr val="7030A0"/>
              </a:solidFill>
            </a:endParaRPr>
          </a:p>
        </p:txBody>
      </p:sp>
      <p:pic>
        <p:nvPicPr>
          <p:cNvPr id="4" name="Picture 9" descr="iStock_000005452790XSmall">
            <a:extLst>
              <a:ext uri="{FF2B5EF4-FFF2-40B4-BE49-F238E27FC236}">
                <a16:creationId xmlns:a16="http://schemas.microsoft.com/office/drawing/2014/main" id="{005EEC94-C513-8241-868D-F18D9F26F705}"/>
              </a:ext>
            </a:extLst>
          </p:cNvPr>
          <p:cNvPicPr>
            <a:picLocks noChangeAspect="1" noChangeArrowheads="1"/>
          </p:cNvPicPr>
          <p:nvPr/>
        </p:nvPicPr>
        <p:blipFill>
          <a:blip r:embed="rId3" cstate="print"/>
          <a:srcRect/>
          <a:stretch>
            <a:fillRect/>
          </a:stretch>
        </p:blipFill>
        <p:spPr bwMode="auto">
          <a:xfrm>
            <a:off x="2946747" y="3807776"/>
            <a:ext cx="2520280" cy="2512705"/>
          </a:xfrm>
          <a:prstGeom prst="rect">
            <a:avLst/>
          </a:prstGeom>
          <a:ln>
            <a:noFill/>
          </a:ln>
          <a:effectLst/>
        </p:spPr>
      </p:pic>
    </p:spTree>
    <p:extLst>
      <p:ext uri="{BB962C8B-B14F-4D97-AF65-F5344CB8AC3E}">
        <p14:creationId xmlns:p14="http://schemas.microsoft.com/office/powerpoint/2010/main" val="1953707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6155-E91A-3444-8260-1CDE2F547061}"/>
              </a:ext>
            </a:extLst>
          </p:cNvPr>
          <p:cNvSpPr>
            <a:spLocks noGrp="1"/>
          </p:cNvSpPr>
          <p:nvPr>
            <p:ph type="title"/>
          </p:nvPr>
        </p:nvSpPr>
        <p:spPr/>
        <p:txBody>
          <a:bodyPr/>
          <a:lstStyle/>
          <a:p>
            <a:r>
              <a:rPr lang="en-US" dirty="0">
                <a:solidFill>
                  <a:schemeClr val="accent2">
                    <a:lumMod val="50000"/>
                  </a:schemeClr>
                </a:solidFill>
              </a:rPr>
              <a:t>What are human rights? </a:t>
            </a:r>
          </a:p>
        </p:txBody>
      </p:sp>
      <p:sp>
        <p:nvSpPr>
          <p:cNvPr id="3" name="Content Placeholder 2">
            <a:extLst>
              <a:ext uri="{FF2B5EF4-FFF2-40B4-BE49-F238E27FC236}">
                <a16:creationId xmlns:a16="http://schemas.microsoft.com/office/drawing/2014/main" id="{7A5EB651-2E4C-C540-86EC-9F545CB10A0C}"/>
              </a:ext>
            </a:extLst>
          </p:cNvPr>
          <p:cNvSpPr>
            <a:spLocks noGrp="1"/>
          </p:cNvSpPr>
          <p:nvPr>
            <p:ph idx="1"/>
          </p:nvPr>
        </p:nvSpPr>
        <p:spPr>
          <a:xfrm>
            <a:off x="1058847" y="1191411"/>
            <a:ext cx="7793256" cy="4475178"/>
          </a:xfrm>
        </p:spPr>
        <p:txBody>
          <a:bodyPr/>
          <a:lstStyle/>
          <a:p>
            <a:r>
              <a:rPr lang="en-AU" b="1" dirty="0">
                <a:solidFill>
                  <a:schemeClr val="accent1"/>
                </a:solidFill>
              </a:rPr>
              <a:t>They are </a:t>
            </a:r>
            <a:r>
              <a:rPr lang="en-AU" b="1" i="1" dirty="0">
                <a:solidFill>
                  <a:schemeClr val="accent2">
                    <a:lumMod val="50000"/>
                  </a:schemeClr>
                </a:solidFill>
              </a:rPr>
              <a:t>indivisible</a:t>
            </a:r>
            <a:r>
              <a:rPr lang="en-AU" b="1" i="1" dirty="0">
                <a:solidFill>
                  <a:schemeClr val="tx1"/>
                </a:solidFill>
              </a:rPr>
              <a:t>,</a:t>
            </a:r>
            <a:r>
              <a:rPr lang="en-AU" b="1" dirty="0">
                <a:solidFill>
                  <a:schemeClr val="tx1"/>
                </a:solidFill>
              </a:rPr>
              <a:t> </a:t>
            </a:r>
            <a:r>
              <a:rPr lang="en-AU" b="1" dirty="0">
                <a:solidFill>
                  <a:schemeClr val="accent1"/>
                </a:solidFill>
              </a:rPr>
              <a:t>which means that all human rights are of equal importance.</a:t>
            </a:r>
          </a:p>
          <a:p>
            <a:r>
              <a:rPr lang="en-AU" b="1" dirty="0">
                <a:solidFill>
                  <a:schemeClr val="accent1"/>
                </a:solidFill>
              </a:rPr>
              <a:t>They are</a:t>
            </a:r>
            <a:r>
              <a:rPr lang="en-AU" b="1" dirty="0">
                <a:solidFill>
                  <a:schemeClr val="tx1"/>
                </a:solidFill>
              </a:rPr>
              <a:t> </a:t>
            </a:r>
            <a:r>
              <a:rPr lang="en-AU" b="1" i="1" dirty="0">
                <a:solidFill>
                  <a:schemeClr val="accent2">
                    <a:lumMod val="50000"/>
                  </a:schemeClr>
                </a:solidFill>
              </a:rPr>
              <a:t>inalienable</a:t>
            </a:r>
            <a:r>
              <a:rPr lang="en-AU" b="1" i="1" dirty="0">
                <a:solidFill>
                  <a:schemeClr val="accent1"/>
                </a:solidFill>
              </a:rPr>
              <a:t>,</a:t>
            </a:r>
            <a:r>
              <a:rPr lang="en-AU" b="1" dirty="0">
                <a:solidFill>
                  <a:schemeClr val="accent1"/>
                </a:solidFill>
              </a:rPr>
              <a:t> which means that although someone may stop you having them, they are still your rights.</a:t>
            </a:r>
          </a:p>
          <a:p>
            <a:endParaRPr lang="en-US" b="1" dirty="0"/>
          </a:p>
        </p:txBody>
      </p:sp>
      <p:pic>
        <p:nvPicPr>
          <p:cNvPr id="5" name="Picture 4">
            <a:extLst>
              <a:ext uri="{FF2B5EF4-FFF2-40B4-BE49-F238E27FC236}">
                <a16:creationId xmlns:a16="http://schemas.microsoft.com/office/drawing/2014/main" id="{AB801E38-BCBB-494D-A29B-103F164BC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432" y="3786815"/>
            <a:ext cx="3320446" cy="2417285"/>
          </a:xfrm>
          <a:prstGeom prst="rect">
            <a:avLst/>
          </a:prstGeom>
          <a:ln>
            <a:noFill/>
          </a:ln>
          <a:effectLst>
            <a:softEdge rad="112500"/>
          </a:effectLst>
        </p:spPr>
      </p:pic>
    </p:spTree>
    <p:extLst>
      <p:ext uri="{BB962C8B-B14F-4D97-AF65-F5344CB8AC3E}">
        <p14:creationId xmlns:p14="http://schemas.microsoft.com/office/powerpoint/2010/main" val="3216058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56553-7DBB-9340-B39A-BF1071D92F3F}"/>
              </a:ext>
            </a:extLst>
          </p:cNvPr>
          <p:cNvPicPr>
            <a:picLocks noChangeAspect="1"/>
          </p:cNvPicPr>
          <p:nvPr/>
        </p:nvPicPr>
        <p:blipFill>
          <a:blip r:embed="rId3">
            <a:alphaModFix amt="50000"/>
          </a:blip>
          <a:stretch>
            <a:fillRect/>
          </a:stretch>
        </p:blipFill>
        <p:spPr>
          <a:xfrm>
            <a:off x="1638541" y="175065"/>
            <a:ext cx="5866918" cy="5866918"/>
          </a:xfrm>
          <a:prstGeom prst="rect">
            <a:avLst/>
          </a:prstGeom>
        </p:spPr>
      </p:pic>
      <p:graphicFrame>
        <p:nvGraphicFramePr>
          <p:cNvPr id="3" name="Diagram 2">
            <a:extLst>
              <a:ext uri="{FF2B5EF4-FFF2-40B4-BE49-F238E27FC236}">
                <a16:creationId xmlns:a16="http://schemas.microsoft.com/office/drawing/2014/main" id="{8153CB2E-3A52-564A-9C07-FB53FC09BF75}"/>
              </a:ext>
            </a:extLst>
          </p:cNvPr>
          <p:cNvGraphicFramePr/>
          <p:nvPr>
            <p:extLst>
              <p:ext uri="{D42A27DB-BD31-4B8C-83A1-F6EECF244321}">
                <p14:modId xmlns:p14="http://schemas.microsoft.com/office/powerpoint/2010/main" val="1090536280"/>
              </p:ext>
            </p:extLst>
          </p:nvPr>
        </p:nvGraphicFramePr>
        <p:xfrm>
          <a:off x="584521" y="175065"/>
          <a:ext cx="7743464" cy="5831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0263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9829C4-E1AD-7646-9775-CC8C24755EB4}"/>
              </a:ext>
            </a:extLst>
          </p:cNvPr>
          <p:cNvPicPr>
            <a:picLocks noChangeAspect="1"/>
          </p:cNvPicPr>
          <p:nvPr/>
        </p:nvPicPr>
        <p:blipFill>
          <a:blip r:embed="rId3"/>
          <a:stretch>
            <a:fillRect/>
          </a:stretch>
        </p:blipFill>
        <p:spPr>
          <a:xfrm>
            <a:off x="5761251" y="1475497"/>
            <a:ext cx="2983452" cy="2237589"/>
          </a:xfrm>
          <a:prstGeom prst="rect">
            <a:avLst/>
          </a:prstGeom>
        </p:spPr>
      </p:pic>
      <p:sp>
        <p:nvSpPr>
          <p:cNvPr id="2" name="Title 1">
            <a:extLst>
              <a:ext uri="{FF2B5EF4-FFF2-40B4-BE49-F238E27FC236}">
                <a16:creationId xmlns:a16="http://schemas.microsoft.com/office/drawing/2014/main" id="{FAED2A57-ED06-ED4E-9599-905D7AD907A1}"/>
              </a:ext>
            </a:extLst>
          </p:cNvPr>
          <p:cNvSpPr>
            <a:spLocks noGrp="1"/>
          </p:cNvSpPr>
          <p:nvPr>
            <p:ph type="title"/>
          </p:nvPr>
        </p:nvSpPr>
        <p:spPr/>
        <p:txBody>
          <a:bodyPr/>
          <a:lstStyle/>
          <a:p>
            <a:r>
              <a:rPr lang="en-US" dirty="0">
                <a:solidFill>
                  <a:srgbClr val="85348E"/>
                </a:solidFill>
              </a:rPr>
              <a:t>Economic, Social and </a:t>
            </a:r>
            <a:br>
              <a:rPr lang="en-US" dirty="0">
                <a:solidFill>
                  <a:srgbClr val="85348E"/>
                </a:solidFill>
              </a:rPr>
            </a:br>
            <a:r>
              <a:rPr lang="en-US" dirty="0">
                <a:solidFill>
                  <a:srgbClr val="85348E"/>
                </a:solidFill>
              </a:rPr>
              <a:t>Cultural Rights</a:t>
            </a:r>
            <a:br>
              <a:rPr lang="en-US" dirty="0">
                <a:solidFill>
                  <a:srgbClr val="85348E"/>
                </a:solidFill>
              </a:rPr>
            </a:br>
            <a:endParaRPr lang="en-US" dirty="0"/>
          </a:p>
        </p:txBody>
      </p:sp>
      <p:sp>
        <p:nvSpPr>
          <p:cNvPr id="3" name="Content Placeholder 2">
            <a:extLst>
              <a:ext uri="{FF2B5EF4-FFF2-40B4-BE49-F238E27FC236}">
                <a16:creationId xmlns:a16="http://schemas.microsoft.com/office/drawing/2014/main" id="{D12F1B1A-B206-6C47-AC73-F437B2FF8EF4}"/>
              </a:ext>
            </a:extLst>
          </p:cNvPr>
          <p:cNvSpPr>
            <a:spLocks noGrp="1"/>
          </p:cNvSpPr>
          <p:nvPr>
            <p:ph idx="1"/>
          </p:nvPr>
        </p:nvSpPr>
        <p:spPr>
          <a:xfrm>
            <a:off x="689110" y="1475497"/>
            <a:ext cx="7793256" cy="4475178"/>
          </a:xfrm>
        </p:spPr>
        <p:txBody>
          <a:bodyPr/>
          <a:lstStyle/>
          <a:p>
            <a:pPr marL="457200" indent="-457200">
              <a:spcBef>
                <a:spcPts val="400"/>
              </a:spcBef>
              <a:spcAft>
                <a:spcPts val="600"/>
              </a:spcAft>
              <a:buFont typeface="Wingdings" pitchFamily="2" charset="2"/>
              <a:buChar char="Ø"/>
            </a:pPr>
            <a:r>
              <a:rPr lang="en-AU" b="1" dirty="0"/>
              <a:t>Food, water, shelter</a:t>
            </a:r>
          </a:p>
          <a:p>
            <a:pPr marL="457200" indent="-457200">
              <a:spcBef>
                <a:spcPts val="400"/>
              </a:spcBef>
              <a:spcAft>
                <a:spcPts val="600"/>
              </a:spcAft>
              <a:buFont typeface="Wingdings" pitchFamily="2" charset="2"/>
              <a:buChar char="Ø"/>
            </a:pPr>
            <a:r>
              <a:rPr lang="en-AU" b="1" dirty="0"/>
              <a:t>Health care</a:t>
            </a:r>
          </a:p>
          <a:p>
            <a:pPr marL="457200" indent="-457200">
              <a:spcBef>
                <a:spcPts val="400"/>
              </a:spcBef>
              <a:spcAft>
                <a:spcPts val="600"/>
              </a:spcAft>
              <a:buFont typeface="Wingdings" pitchFamily="2" charset="2"/>
              <a:buChar char="Ø"/>
            </a:pPr>
            <a:r>
              <a:rPr lang="en-AU" b="1" dirty="0"/>
              <a:t>Education</a:t>
            </a:r>
          </a:p>
          <a:p>
            <a:pPr marL="457200" indent="-457200">
              <a:spcBef>
                <a:spcPts val="400"/>
              </a:spcBef>
              <a:spcAft>
                <a:spcPts val="600"/>
              </a:spcAft>
              <a:buFont typeface="Wingdings" pitchFamily="2" charset="2"/>
              <a:buChar char="Ø"/>
            </a:pPr>
            <a:r>
              <a:rPr lang="en-AU" b="1" dirty="0"/>
              <a:t>The right to family</a:t>
            </a:r>
          </a:p>
          <a:p>
            <a:pPr marL="457200" indent="-457200">
              <a:spcBef>
                <a:spcPts val="400"/>
              </a:spcBef>
              <a:spcAft>
                <a:spcPts val="600"/>
              </a:spcAft>
              <a:buFont typeface="Wingdings" pitchFamily="2" charset="2"/>
              <a:buChar char="Ø"/>
            </a:pPr>
            <a:r>
              <a:rPr lang="en-AU" b="1" dirty="0"/>
              <a:t>Access to income and the right to work</a:t>
            </a:r>
          </a:p>
          <a:p>
            <a:pPr marL="457200" indent="-457200">
              <a:spcBef>
                <a:spcPts val="400"/>
              </a:spcBef>
              <a:spcAft>
                <a:spcPts val="600"/>
              </a:spcAft>
              <a:buFont typeface="Wingdings" pitchFamily="2" charset="2"/>
              <a:buChar char="Ø"/>
            </a:pPr>
            <a:r>
              <a:rPr lang="en-AU" b="1" dirty="0"/>
              <a:t>The right to religion</a:t>
            </a:r>
          </a:p>
          <a:p>
            <a:pPr marL="457200" indent="-457200">
              <a:spcBef>
                <a:spcPts val="400"/>
              </a:spcBef>
              <a:spcAft>
                <a:spcPts val="600"/>
              </a:spcAft>
              <a:buFont typeface="Wingdings" pitchFamily="2" charset="2"/>
              <a:buChar char="Ø"/>
            </a:pPr>
            <a:r>
              <a:rPr lang="en-AU" b="1" dirty="0"/>
              <a:t>The right to enjoy the cultural life of your community</a:t>
            </a:r>
          </a:p>
        </p:txBody>
      </p:sp>
      <p:pic>
        <p:nvPicPr>
          <p:cNvPr id="5" name="Picture 4">
            <a:extLst>
              <a:ext uri="{FF2B5EF4-FFF2-40B4-BE49-F238E27FC236}">
                <a16:creationId xmlns:a16="http://schemas.microsoft.com/office/drawing/2014/main" id="{90CD49CE-85C6-3249-B6E0-B16726A51D53}"/>
              </a:ext>
            </a:extLst>
          </p:cNvPr>
          <p:cNvPicPr>
            <a:picLocks noChangeAspect="1"/>
          </p:cNvPicPr>
          <p:nvPr/>
        </p:nvPicPr>
        <p:blipFill>
          <a:blip r:embed="rId4"/>
          <a:stretch>
            <a:fillRect/>
          </a:stretch>
        </p:blipFill>
        <p:spPr>
          <a:xfrm>
            <a:off x="4169387" y="5322025"/>
            <a:ext cx="1854200" cy="1257300"/>
          </a:xfrm>
          <a:prstGeom prst="rect">
            <a:avLst/>
          </a:prstGeom>
          <a:effectLst/>
        </p:spPr>
      </p:pic>
    </p:spTree>
    <p:extLst>
      <p:ext uri="{BB962C8B-B14F-4D97-AF65-F5344CB8AC3E}">
        <p14:creationId xmlns:p14="http://schemas.microsoft.com/office/powerpoint/2010/main" val="37507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535-8DD1-CD44-B2F3-5D6CFE59F847}"/>
              </a:ext>
            </a:extLst>
          </p:cNvPr>
          <p:cNvSpPr>
            <a:spLocks noGrp="1"/>
          </p:cNvSpPr>
          <p:nvPr>
            <p:ph type="title"/>
          </p:nvPr>
        </p:nvSpPr>
        <p:spPr/>
        <p:txBody>
          <a:bodyPr/>
          <a:lstStyle/>
          <a:p>
            <a:r>
              <a:rPr lang="en-US" dirty="0">
                <a:solidFill>
                  <a:schemeClr val="accent2">
                    <a:lumMod val="50000"/>
                  </a:schemeClr>
                </a:solidFill>
              </a:rPr>
              <a:t>Civil and political rights </a:t>
            </a:r>
          </a:p>
        </p:txBody>
      </p:sp>
      <p:sp>
        <p:nvSpPr>
          <p:cNvPr id="3" name="Content Placeholder 2">
            <a:extLst>
              <a:ext uri="{FF2B5EF4-FFF2-40B4-BE49-F238E27FC236}">
                <a16:creationId xmlns:a16="http://schemas.microsoft.com/office/drawing/2014/main" id="{C2402CE2-13A3-9A4D-B708-B9DD2F0DD8CB}"/>
              </a:ext>
            </a:extLst>
          </p:cNvPr>
          <p:cNvSpPr>
            <a:spLocks noGrp="1"/>
          </p:cNvSpPr>
          <p:nvPr>
            <p:ph idx="1"/>
          </p:nvPr>
        </p:nvSpPr>
        <p:spPr>
          <a:xfrm>
            <a:off x="689110" y="1015198"/>
            <a:ext cx="7793256" cy="4475178"/>
          </a:xfrm>
        </p:spPr>
        <p:txBody>
          <a:bodyPr/>
          <a:lstStyle/>
          <a:p>
            <a:pPr marL="457200" indent="-457200">
              <a:spcBef>
                <a:spcPts val="400"/>
              </a:spcBef>
              <a:spcAft>
                <a:spcPts val="600"/>
              </a:spcAft>
              <a:buFont typeface="Wingdings" pitchFamily="2" charset="2"/>
              <a:buChar char="Ø"/>
            </a:pPr>
            <a:r>
              <a:rPr lang="en-AU" sz="2400" b="1" dirty="0">
                <a:solidFill>
                  <a:srgbClr val="7030A0"/>
                </a:solidFill>
              </a:rPr>
              <a:t>Access to the law</a:t>
            </a:r>
          </a:p>
          <a:p>
            <a:pPr marL="457200" indent="-457200">
              <a:spcBef>
                <a:spcPts val="400"/>
              </a:spcBef>
              <a:spcAft>
                <a:spcPts val="600"/>
              </a:spcAft>
              <a:buFont typeface="Wingdings" pitchFamily="2" charset="2"/>
              <a:buChar char="Ø"/>
            </a:pPr>
            <a:r>
              <a:rPr lang="en-AU" sz="2400" b="1" dirty="0">
                <a:solidFill>
                  <a:srgbClr val="7030A0"/>
                </a:solidFill>
              </a:rPr>
              <a:t>Political freedom</a:t>
            </a:r>
          </a:p>
          <a:p>
            <a:pPr marL="457200" indent="-457200">
              <a:spcBef>
                <a:spcPts val="400"/>
              </a:spcBef>
              <a:spcAft>
                <a:spcPts val="600"/>
              </a:spcAft>
              <a:buFont typeface="Wingdings" pitchFamily="2" charset="2"/>
              <a:buChar char="Ø"/>
            </a:pPr>
            <a:r>
              <a:rPr lang="en-AU" sz="2400" b="1" dirty="0">
                <a:solidFill>
                  <a:srgbClr val="7030A0"/>
                </a:solidFill>
              </a:rPr>
              <a:t>Access to income </a:t>
            </a:r>
          </a:p>
          <a:p>
            <a:pPr marL="457200" indent="-457200">
              <a:spcBef>
                <a:spcPts val="400"/>
              </a:spcBef>
              <a:spcAft>
                <a:spcPts val="600"/>
              </a:spcAft>
              <a:buFont typeface="Wingdings" pitchFamily="2" charset="2"/>
              <a:buChar char="Ø"/>
            </a:pPr>
            <a:r>
              <a:rPr lang="en-AU" sz="2400" b="1" dirty="0">
                <a:solidFill>
                  <a:srgbClr val="7030A0"/>
                </a:solidFill>
              </a:rPr>
              <a:t>The right not to be  tortured</a:t>
            </a:r>
          </a:p>
          <a:p>
            <a:pPr marL="457200" indent="-457200">
              <a:spcBef>
                <a:spcPts val="400"/>
              </a:spcBef>
              <a:spcAft>
                <a:spcPts val="600"/>
              </a:spcAft>
              <a:buFont typeface="Wingdings" pitchFamily="2" charset="2"/>
              <a:buChar char="Ø"/>
            </a:pPr>
            <a:r>
              <a:rPr lang="en-AU" sz="2400" b="1" dirty="0">
                <a:solidFill>
                  <a:srgbClr val="7030A0"/>
                </a:solidFill>
              </a:rPr>
              <a:t>To live without persecution</a:t>
            </a:r>
          </a:p>
          <a:p>
            <a:pPr marL="457200" indent="-457200">
              <a:spcBef>
                <a:spcPts val="400"/>
              </a:spcBef>
              <a:spcAft>
                <a:spcPts val="600"/>
              </a:spcAft>
              <a:buFont typeface="Wingdings" pitchFamily="2" charset="2"/>
              <a:buChar char="Ø"/>
            </a:pPr>
            <a:r>
              <a:rPr lang="en-AU" sz="2400" b="1" dirty="0">
                <a:solidFill>
                  <a:srgbClr val="7030A0"/>
                </a:solidFill>
              </a:rPr>
              <a:t>The  right to seek asylum </a:t>
            </a:r>
          </a:p>
          <a:p>
            <a:pPr marL="457200" indent="-457200">
              <a:spcBef>
                <a:spcPts val="400"/>
              </a:spcBef>
              <a:spcAft>
                <a:spcPts val="600"/>
              </a:spcAft>
              <a:buFont typeface="Wingdings" pitchFamily="2" charset="2"/>
              <a:buChar char="Ø"/>
            </a:pPr>
            <a:r>
              <a:rPr lang="en-AU" sz="2400" b="1" dirty="0">
                <a:solidFill>
                  <a:srgbClr val="7030A0"/>
                </a:solidFill>
              </a:rPr>
              <a:t>The right to work free from exploitation,</a:t>
            </a:r>
          </a:p>
          <a:p>
            <a:pPr marL="457200" indent="-457200">
              <a:spcBef>
                <a:spcPts val="400"/>
              </a:spcBef>
              <a:spcAft>
                <a:spcPts val="600"/>
              </a:spcAft>
              <a:buFont typeface="Wingdings" pitchFamily="2" charset="2"/>
              <a:buChar char="Ø"/>
            </a:pPr>
            <a:r>
              <a:rPr lang="en-AU" sz="2400" b="1" dirty="0">
                <a:solidFill>
                  <a:srgbClr val="7030A0"/>
                </a:solidFill>
              </a:rPr>
              <a:t>The right  to life, to security,  to freedom</a:t>
            </a:r>
          </a:p>
          <a:p>
            <a:pPr marL="457200" indent="-457200">
              <a:spcBef>
                <a:spcPts val="400"/>
              </a:spcBef>
              <a:spcAft>
                <a:spcPts val="600"/>
              </a:spcAft>
              <a:buFont typeface="Wingdings" pitchFamily="2" charset="2"/>
              <a:buChar char="Ø"/>
            </a:pPr>
            <a:r>
              <a:rPr lang="en-AU" sz="2400" b="1" dirty="0">
                <a:solidFill>
                  <a:srgbClr val="7030A0"/>
                </a:solidFill>
              </a:rPr>
              <a:t>Freedom of movement</a:t>
            </a:r>
          </a:p>
          <a:p>
            <a:pPr marL="457200" indent="-457200">
              <a:spcBef>
                <a:spcPts val="400"/>
              </a:spcBef>
              <a:spcAft>
                <a:spcPts val="600"/>
              </a:spcAft>
              <a:buFont typeface="Wingdings" pitchFamily="2" charset="2"/>
              <a:buChar char="Ø"/>
            </a:pPr>
            <a:r>
              <a:rPr lang="en-AU" sz="2400" b="1" dirty="0">
                <a:solidFill>
                  <a:srgbClr val="7030A0"/>
                </a:solidFill>
              </a:rPr>
              <a:t>The right not to be forced into a marriage</a:t>
            </a:r>
          </a:p>
        </p:txBody>
      </p:sp>
      <p:pic>
        <p:nvPicPr>
          <p:cNvPr id="5" name="Picture 4">
            <a:extLst>
              <a:ext uri="{FF2B5EF4-FFF2-40B4-BE49-F238E27FC236}">
                <a16:creationId xmlns:a16="http://schemas.microsoft.com/office/drawing/2014/main" id="{2B1E3B4C-3497-1F4A-AA11-BBEA79181543}"/>
              </a:ext>
            </a:extLst>
          </p:cNvPr>
          <p:cNvPicPr>
            <a:picLocks noChangeAspect="1"/>
          </p:cNvPicPr>
          <p:nvPr/>
        </p:nvPicPr>
        <p:blipFill>
          <a:blip r:embed="rId3"/>
          <a:stretch>
            <a:fillRect/>
          </a:stretch>
        </p:blipFill>
        <p:spPr>
          <a:xfrm>
            <a:off x="6019987" y="1658318"/>
            <a:ext cx="2108873" cy="2270502"/>
          </a:xfrm>
          <a:prstGeom prst="rect">
            <a:avLst/>
          </a:prstGeom>
        </p:spPr>
      </p:pic>
    </p:spTree>
    <p:extLst>
      <p:ext uri="{BB962C8B-B14F-4D97-AF65-F5344CB8AC3E}">
        <p14:creationId xmlns:p14="http://schemas.microsoft.com/office/powerpoint/2010/main" val="3898880655"/>
      </p:ext>
    </p:extLst>
  </p:cSld>
  <p:clrMapOvr>
    <a:masterClrMapping/>
  </p:clrMapOvr>
</p:sld>
</file>

<file path=ppt/theme/theme1.xml><?xml version="1.0" encoding="utf-8"?>
<a:theme xmlns:a="http://schemas.openxmlformats.org/drawingml/2006/main" name="GCR project training theme ">
  <a:themeElements>
    <a:clrScheme name="Custom 7">
      <a:dk1>
        <a:srgbClr val="000000"/>
      </a:dk1>
      <a:lt1>
        <a:srgbClr val="FFFFFF"/>
      </a:lt1>
      <a:dk2>
        <a:srgbClr val="2C3C43"/>
      </a:dk2>
      <a:lt2>
        <a:srgbClr val="EBEBEB"/>
      </a:lt2>
      <a:accent1>
        <a:srgbClr val="632C90"/>
      </a:accent1>
      <a:accent2>
        <a:srgbClr val="00FF00"/>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CR project training theme " id="{4BD4B07A-67F6-B24A-9E99-5DB465511046}" vid="{3422F1C3-022F-AF4A-8315-A92E33836F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GCR project training theme </Template>
  <TotalTime>623</TotalTime>
  <Words>3959</Words>
  <Application>Microsoft Office PowerPoint</Application>
  <PresentationFormat>On-screen Show (4:3)</PresentationFormat>
  <Paragraphs>298</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Microsoft Sans Serif</vt:lpstr>
      <vt:lpstr>Trebuchet MS</vt:lpstr>
      <vt:lpstr>Wingdings</vt:lpstr>
      <vt:lpstr>Wingdings 3</vt:lpstr>
      <vt:lpstr>GCR project training theme </vt:lpstr>
      <vt:lpstr>PowerPoint Presentation</vt:lpstr>
      <vt:lpstr>Human Rights:  What they mean to us </vt:lpstr>
      <vt:lpstr>What is the United Nations?</vt:lpstr>
      <vt:lpstr>What is the  Human Rights Framework? </vt:lpstr>
      <vt:lpstr>What are human rights? </vt:lpstr>
      <vt:lpstr>What are human rights? </vt:lpstr>
      <vt:lpstr>PowerPoint Presentation</vt:lpstr>
      <vt:lpstr>Economic, Social and  Cultural Rights </vt:lpstr>
      <vt:lpstr>Civil and political rights </vt:lpstr>
      <vt:lpstr>Obstacles to human rights </vt:lpstr>
      <vt:lpstr>The Universal Declaration of Human Rights </vt:lpstr>
      <vt:lpstr>PowerPoint Presentation</vt:lpstr>
      <vt:lpstr>Autonomy and  self determination </vt:lpstr>
      <vt:lpstr>Shelter, food  and water </vt:lpstr>
      <vt:lpstr>The right to  live with family </vt:lpstr>
      <vt:lpstr>The right to live  in freedom from all forms of violence </vt:lpstr>
      <vt:lpstr>The right to  good health care </vt:lpstr>
      <vt:lpstr>The right to full and equal access to the law</vt:lpstr>
      <vt:lpstr>The right to freedom  of speech </vt:lpstr>
      <vt:lpstr>The right to education – for girls and boys -  and also for life-long education </vt:lpstr>
      <vt:lpstr>The right to social security, equal access to resources, and to work </vt:lpstr>
      <vt:lpstr>The right to freedom of religion and religious expression </vt:lpstr>
      <vt:lpstr>The right to political freedom and representation by both men and women </vt:lpstr>
      <vt:lpstr>The human rights ‘necklace’ </vt:lpstr>
      <vt:lpstr>Refugees have rights!</vt:lpstr>
      <vt:lpstr>PowerPoint Presentation</vt:lpstr>
      <vt:lpstr>Children have rights! </vt:lpstr>
      <vt:lpstr>Children’s rights</vt:lpstr>
      <vt:lpstr>PowerPoint Presentation</vt:lpstr>
      <vt:lpstr>PowerPoint Presentation</vt:lpstr>
      <vt:lpstr>PowerPoint Presentation</vt:lpstr>
      <vt:lpstr>PowerPoint Presentation</vt:lpstr>
      <vt:lpstr>Women have rights!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Rights:  What they mean to us</dc:title>
  <dc:creator>Geraldine Doney</dc:creator>
  <cp:lastModifiedBy>Eileen Pittaway</cp:lastModifiedBy>
  <cp:revision>43</cp:revision>
  <cp:lastPrinted>2022-03-29T01:09:12Z</cp:lastPrinted>
  <dcterms:created xsi:type="dcterms:W3CDTF">2019-02-07T05:11:12Z</dcterms:created>
  <dcterms:modified xsi:type="dcterms:W3CDTF">2024-07-12T03:37:58Z</dcterms:modified>
</cp:coreProperties>
</file>