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sldIdLst>
    <p:sldId id="256" r:id="rId2"/>
    <p:sldId id="315" r:id="rId3"/>
    <p:sldId id="257" r:id="rId4"/>
    <p:sldId id="258" r:id="rId5"/>
    <p:sldId id="259" r:id="rId6"/>
    <p:sldId id="316" r:id="rId7"/>
    <p:sldId id="318" r:id="rId8"/>
    <p:sldId id="260" r:id="rId9"/>
    <p:sldId id="261" r:id="rId10"/>
    <p:sldId id="263" r:id="rId11"/>
    <p:sldId id="264" r:id="rId12"/>
    <p:sldId id="262"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97"/>
    <p:restoredTop sz="95915"/>
  </p:normalViewPr>
  <p:slideViewPr>
    <p:cSldViewPr snapToGrid="0" snapToObjects="1">
      <p:cViewPr varScale="1">
        <p:scale>
          <a:sx n="93" d="100"/>
          <a:sy n="93" d="100"/>
        </p:scale>
        <p:origin x="9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FF606-B45B-4804-8487-DD6CE86F2EFE}"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C071899-0162-45C1-96B3-7EAAF2C9CFBE}">
      <dgm:prSet custT="1"/>
      <dgm:spPr/>
      <dgm:t>
        <a:bodyPr/>
        <a:lstStyle/>
        <a:p>
          <a:r>
            <a:rPr lang="en-US" sz="2400" b="1" dirty="0"/>
            <a:t>Understanding intersectionality helps us to apply the AGD policy in a meaningful way.</a:t>
          </a:r>
        </a:p>
      </dgm:t>
    </dgm:pt>
    <dgm:pt modelId="{47751151-92A9-4D11-B043-F3BD4834E602}" type="parTrans" cxnId="{F5366957-F337-469F-BFA0-8594D41C67EE}">
      <dgm:prSet/>
      <dgm:spPr/>
      <dgm:t>
        <a:bodyPr/>
        <a:lstStyle/>
        <a:p>
          <a:endParaRPr lang="en-US"/>
        </a:p>
      </dgm:t>
    </dgm:pt>
    <dgm:pt modelId="{DF379361-A56E-4552-91E4-1CF5A20F5A16}" type="sibTrans" cxnId="{F5366957-F337-469F-BFA0-8594D41C67EE}">
      <dgm:prSet/>
      <dgm:spPr/>
      <dgm:t>
        <a:bodyPr/>
        <a:lstStyle/>
        <a:p>
          <a:endParaRPr lang="en-US"/>
        </a:p>
      </dgm:t>
    </dgm:pt>
    <dgm:pt modelId="{94E093CF-81C1-42A6-A785-0EDAD1C4F790}">
      <dgm:prSet custT="1"/>
      <dgm:spPr/>
      <dgm:t>
        <a:bodyPr/>
        <a:lstStyle/>
        <a:p>
          <a:r>
            <a:rPr lang="en-US" sz="2400" b="1" dirty="0"/>
            <a:t>It ensures that we are not only seeing the various aspects of a refugee’s identity, but the way they work together to create unique challenges and strengths.</a:t>
          </a:r>
        </a:p>
      </dgm:t>
    </dgm:pt>
    <dgm:pt modelId="{1E46A25F-1013-41F8-8EF4-A92D9E7D2ACA}" type="parTrans" cxnId="{5ABE98F2-F4C2-4EC2-A322-D27B682DA2EA}">
      <dgm:prSet/>
      <dgm:spPr/>
      <dgm:t>
        <a:bodyPr/>
        <a:lstStyle/>
        <a:p>
          <a:endParaRPr lang="en-US"/>
        </a:p>
      </dgm:t>
    </dgm:pt>
    <dgm:pt modelId="{3EA3F656-CC2D-4A8A-B61B-91D6CC381F46}" type="sibTrans" cxnId="{5ABE98F2-F4C2-4EC2-A322-D27B682DA2EA}">
      <dgm:prSet/>
      <dgm:spPr/>
      <dgm:t>
        <a:bodyPr/>
        <a:lstStyle/>
        <a:p>
          <a:endParaRPr lang="en-US"/>
        </a:p>
      </dgm:t>
    </dgm:pt>
    <dgm:pt modelId="{C71B8060-FCB6-5449-849E-8D5931CA81E9}" type="pres">
      <dgm:prSet presAssocID="{223FF606-B45B-4804-8487-DD6CE86F2EFE}" presName="linear" presStyleCnt="0">
        <dgm:presLayoutVars>
          <dgm:animLvl val="lvl"/>
          <dgm:resizeHandles val="exact"/>
        </dgm:presLayoutVars>
      </dgm:prSet>
      <dgm:spPr/>
    </dgm:pt>
    <dgm:pt modelId="{AB161411-1FD3-3441-BF80-858FA095F2CE}" type="pres">
      <dgm:prSet presAssocID="{DC071899-0162-45C1-96B3-7EAAF2C9CFBE}" presName="parentText" presStyleLbl="node1" presStyleIdx="0" presStyleCnt="2">
        <dgm:presLayoutVars>
          <dgm:chMax val="0"/>
          <dgm:bulletEnabled val="1"/>
        </dgm:presLayoutVars>
      </dgm:prSet>
      <dgm:spPr/>
    </dgm:pt>
    <dgm:pt modelId="{0DB9357D-0D74-CE46-B38C-123A52EA51B6}" type="pres">
      <dgm:prSet presAssocID="{DF379361-A56E-4552-91E4-1CF5A20F5A16}" presName="spacer" presStyleCnt="0"/>
      <dgm:spPr/>
    </dgm:pt>
    <dgm:pt modelId="{48B90FF5-D23C-2E48-941A-68EE2D748FE2}" type="pres">
      <dgm:prSet presAssocID="{94E093CF-81C1-42A6-A785-0EDAD1C4F790}" presName="parentText" presStyleLbl="node1" presStyleIdx="1" presStyleCnt="2">
        <dgm:presLayoutVars>
          <dgm:chMax val="0"/>
          <dgm:bulletEnabled val="1"/>
        </dgm:presLayoutVars>
      </dgm:prSet>
      <dgm:spPr/>
    </dgm:pt>
  </dgm:ptLst>
  <dgm:cxnLst>
    <dgm:cxn modelId="{2B00565C-A859-A943-9A99-786FA5E75CE5}" type="presOf" srcId="{94E093CF-81C1-42A6-A785-0EDAD1C4F790}" destId="{48B90FF5-D23C-2E48-941A-68EE2D748FE2}" srcOrd="0" destOrd="0" presId="urn:microsoft.com/office/officeart/2005/8/layout/vList2"/>
    <dgm:cxn modelId="{5911875D-1969-BE4F-ADD1-113EE7F745E1}" type="presOf" srcId="{DC071899-0162-45C1-96B3-7EAAF2C9CFBE}" destId="{AB161411-1FD3-3441-BF80-858FA095F2CE}" srcOrd="0" destOrd="0" presId="urn:microsoft.com/office/officeart/2005/8/layout/vList2"/>
    <dgm:cxn modelId="{F5366957-F337-469F-BFA0-8594D41C67EE}" srcId="{223FF606-B45B-4804-8487-DD6CE86F2EFE}" destId="{DC071899-0162-45C1-96B3-7EAAF2C9CFBE}" srcOrd="0" destOrd="0" parTransId="{47751151-92A9-4D11-B043-F3BD4834E602}" sibTransId="{DF379361-A56E-4552-91E4-1CF5A20F5A16}"/>
    <dgm:cxn modelId="{2BECFCDE-BD2A-E84A-B69A-3DD912685074}" type="presOf" srcId="{223FF606-B45B-4804-8487-DD6CE86F2EFE}" destId="{C71B8060-FCB6-5449-849E-8D5931CA81E9}" srcOrd="0" destOrd="0" presId="urn:microsoft.com/office/officeart/2005/8/layout/vList2"/>
    <dgm:cxn modelId="{5ABE98F2-F4C2-4EC2-A322-D27B682DA2EA}" srcId="{223FF606-B45B-4804-8487-DD6CE86F2EFE}" destId="{94E093CF-81C1-42A6-A785-0EDAD1C4F790}" srcOrd="1" destOrd="0" parTransId="{1E46A25F-1013-41F8-8EF4-A92D9E7D2ACA}" sibTransId="{3EA3F656-CC2D-4A8A-B61B-91D6CC381F46}"/>
    <dgm:cxn modelId="{ED99654A-295E-DE45-9483-7046C31ABF58}" type="presParOf" srcId="{C71B8060-FCB6-5449-849E-8D5931CA81E9}" destId="{AB161411-1FD3-3441-BF80-858FA095F2CE}" srcOrd="0" destOrd="0" presId="urn:microsoft.com/office/officeart/2005/8/layout/vList2"/>
    <dgm:cxn modelId="{D545C927-266C-0340-871E-2CCCB6863A8D}" type="presParOf" srcId="{C71B8060-FCB6-5449-849E-8D5931CA81E9}" destId="{0DB9357D-0D74-CE46-B38C-123A52EA51B6}" srcOrd="1" destOrd="0" presId="urn:microsoft.com/office/officeart/2005/8/layout/vList2"/>
    <dgm:cxn modelId="{008F1ED3-71ED-0842-9ED4-E81379E48B92}" type="presParOf" srcId="{C71B8060-FCB6-5449-849E-8D5931CA81E9}" destId="{48B90FF5-D23C-2E48-941A-68EE2D748FE2}"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450605-75D0-47B6-99B8-AAC550BED4E6}"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585A5DBA-DBAB-44E5-ABB2-21601A7DFB18}">
      <dgm:prSet/>
      <dgm:spPr/>
      <dgm:t>
        <a:bodyPr/>
        <a:lstStyle/>
        <a:p>
          <a:r>
            <a:rPr lang="en-US" b="1"/>
            <a:t>Think</a:t>
          </a:r>
        </a:p>
      </dgm:t>
    </dgm:pt>
    <dgm:pt modelId="{AF36A647-35EA-488F-B2CD-157841371744}" type="parTrans" cxnId="{4A2BEF42-EB8A-4496-B80D-25FE79AD7321}">
      <dgm:prSet/>
      <dgm:spPr/>
      <dgm:t>
        <a:bodyPr/>
        <a:lstStyle/>
        <a:p>
          <a:endParaRPr lang="en-US"/>
        </a:p>
      </dgm:t>
    </dgm:pt>
    <dgm:pt modelId="{9E8E520B-CC80-4882-BC61-E3AAE9382DB8}" type="sibTrans" cxnId="{4A2BEF42-EB8A-4496-B80D-25FE79AD7321}">
      <dgm:prSet phldrT="1"/>
      <dgm:spPr/>
      <dgm:t>
        <a:bodyPr/>
        <a:lstStyle/>
        <a:p>
          <a:endParaRPr lang="en-US"/>
        </a:p>
      </dgm:t>
    </dgm:pt>
    <dgm:pt modelId="{C68A9EED-1286-458C-9B10-725324BF14B9}">
      <dgm:prSet/>
      <dgm:spPr/>
      <dgm:t>
        <a:bodyPr/>
        <a:lstStyle/>
        <a:p>
          <a:r>
            <a:rPr lang="en-US" b="1" dirty="0"/>
            <a:t>Think of a particularly vulnerable refugee or forcibly displaced individual you have worked with. </a:t>
          </a:r>
        </a:p>
      </dgm:t>
    </dgm:pt>
    <dgm:pt modelId="{3E2B112C-852E-4DF5-A769-AA2034572F8D}" type="parTrans" cxnId="{B1BCF3C3-619C-43E0-BF62-2DC56F3671F7}">
      <dgm:prSet/>
      <dgm:spPr/>
      <dgm:t>
        <a:bodyPr/>
        <a:lstStyle/>
        <a:p>
          <a:endParaRPr lang="en-US"/>
        </a:p>
      </dgm:t>
    </dgm:pt>
    <dgm:pt modelId="{65B0F6CC-21F0-4E99-A3D9-0E90DE9041B8}" type="sibTrans" cxnId="{B1BCF3C3-619C-43E0-BF62-2DC56F3671F7}">
      <dgm:prSet/>
      <dgm:spPr/>
      <dgm:t>
        <a:bodyPr/>
        <a:lstStyle/>
        <a:p>
          <a:endParaRPr lang="en-US"/>
        </a:p>
      </dgm:t>
    </dgm:pt>
    <dgm:pt modelId="{B294201E-8355-4699-8129-34BD30A113A9}">
      <dgm:prSet/>
      <dgm:spPr/>
      <dgm:t>
        <a:bodyPr/>
        <a:lstStyle/>
        <a:p>
          <a:r>
            <a:rPr lang="en-US" b="1"/>
            <a:t>Create</a:t>
          </a:r>
        </a:p>
      </dgm:t>
    </dgm:pt>
    <dgm:pt modelId="{8D094775-53E1-417F-84DF-F47D1395C7F7}" type="parTrans" cxnId="{94B9A6D7-5D9E-4BC6-8B31-EF16E76562D8}">
      <dgm:prSet/>
      <dgm:spPr/>
      <dgm:t>
        <a:bodyPr/>
        <a:lstStyle/>
        <a:p>
          <a:endParaRPr lang="en-US"/>
        </a:p>
      </dgm:t>
    </dgm:pt>
    <dgm:pt modelId="{9F2BC21B-61E5-4CFB-8BDD-7558588D79AE}" type="sibTrans" cxnId="{94B9A6D7-5D9E-4BC6-8B31-EF16E76562D8}">
      <dgm:prSet phldrT="2"/>
      <dgm:spPr/>
      <dgm:t>
        <a:bodyPr/>
        <a:lstStyle/>
        <a:p>
          <a:endParaRPr lang="en-US"/>
        </a:p>
      </dgm:t>
    </dgm:pt>
    <dgm:pt modelId="{3CD83C8F-CA7C-4A75-B042-8D2889CC4E04}">
      <dgm:prSet/>
      <dgm:spPr/>
      <dgm:t>
        <a:bodyPr/>
        <a:lstStyle/>
        <a:p>
          <a:r>
            <a:rPr lang="en-US" b="1" dirty="0"/>
            <a:t>Create a ‘road map’ analysis of the multiple discriminations they may be experiencing, which compound to contribute to their vulnerability.</a:t>
          </a:r>
        </a:p>
      </dgm:t>
    </dgm:pt>
    <dgm:pt modelId="{D06B1D13-B69D-48CE-984E-51B0A122AA74}" type="parTrans" cxnId="{8523C57E-1552-437C-813C-2B107EE643CD}">
      <dgm:prSet/>
      <dgm:spPr/>
      <dgm:t>
        <a:bodyPr/>
        <a:lstStyle/>
        <a:p>
          <a:endParaRPr lang="en-US"/>
        </a:p>
      </dgm:t>
    </dgm:pt>
    <dgm:pt modelId="{1ADE54C8-005D-431E-B134-0127BBD8BCAD}" type="sibTrans" cxnId="{8523C57E-1552-437C-813C-2B107EE643CD}">
      <dgm:prSet/>
      <dgm:spPr/>
      <dgm:t>
        <a:bodyPr/>
        <a:lstStyle/>
        <a:p>
          <a:endParaRPr lang="en-US"/>
        </a:p>
      </dgm:t>
    </dgm:pt>
    <dgm:pt modelId="{48DBA602-37EC-4231-BD3D-F5A95C1CE204}">
      <dgm:prSet/>
      <dgm:spPr/>
      <dgm:t>
        <a:bodyPr/>
        <a:lstStyle/>
        <a:p>
          <a:r>
            <a:rPr lang="en-US" b="1"/>
            <a:t>Consider</a:t>
          </a:r>
        </a:p>
      </dgm:t>
    </dgm:pt>
    <dgm:pt modelId="{DE3C4885-AD4D-40B5-93B1-94D4774FED92}" type="parTrans" cxnId="{025C3933-963D-4E7F-BF73-452A1D442A9C}">
      <dgm:prSet/>
      <dgm:spPr/>
      <dgm:t>
        <a:bodyPr/>
        <a:lstStyle/>
        <a:p>
          <a:endParaRPr lang="en-US"/>
        </a:p>
      </dgm:t>
    </dgm:pt>
    <dgm:pt modelId="{84BDDF6D-50CE-4EAE-B94A-5BB10B5A3E17}" type="sibTrans" cxnId="{025C3933-963D-4E7F-BF73-452A1D442A9C}">
      <dgm:prSet phldrT="3"/>
      <dgm:spPr/>
      <dgm:t>
        <a:bodyPr/>
        <a:lstStyle/>
        <a:p>
          <a:endParaRPr lang="en-US"/>
        </a:p>
      </dgm:t>
    </dgm:pt>
    <dgm:pt modelId="{A88B819E-85CC-4BAB-8753-353DB44801D0}">
      <dgm:prSet/>
      <dgm:spPr/>
      <dgm:t>
        <a:bodyPr/>
        <a:lstStyle/>
        <a:p>
          <a:r>
            <a:rPr lang="en-US" b="1" dirty="0"/>
            <a:t>In your analysis consider: gender, race, ethnicity, religion, age, ability, socioeconomic status, legal status, and LGBTQI+ identity.</a:t>
          </a:r>
        </a:p>
      </dgm:t>
    </dgm:pt>
    <dgm:pt modelId="{48C232A1-A7AA-499C-AE7A-D0F69B284640}" type="parTrans" cxnId="{DC346F45-6164-4256-9DC9-91FCBBCEF11F}">
      <dgm:prSet/>
      <dgm:spPr/>
      <dgm:t>
        <a:bodyPr/>
        <a:lstStyle/>
        <a:p>
          <a:endParaRPr lang="en-US"/>
        </a:p>
      </dgm:t>
    </dgm:pt>
    <dgm:pt modelId="{E08B63FB-6ED2-43AB-A6C2-8C4782CCDE57}" type="sibTrans" cxnId="{DC346F45-6164-4256-9DC9-91FCBBCEF11F}">
      <dgm:prSet/>
      <dgm:spPr/>
      <dgm:t>
        <a:bodyPr/>
        <a:lstStyle/>
        <a:p>
          <a:endParaRPr lang="en-US"/>
        </a:p>
      </dgm:t>
    </dgm:pt>
    <dgm:pt modelId="{9750012C-B769-884E-B4D9-3943FFB818E7}" type="pres">
      <dgm:prSet presAssocID="{FC450605-75D0-47B6-99B8-AAC550BED4E6}" presName="linear" presStyleCnt="0">
        <dgm:presLayoutVars>
          <dgm:animLvl val="lvl"/>
          <dgm:resizeHandles val="exact"/>
        </dgm:presLayoutVars>
      </dgm:prSet>
      <dgm:spPr/>
    </dgm:pt>
    <dgm:pt modelId="{54A44ADA-DC54-9B49-A795-EE24D79E90AA}" type="pres">
      <dgm:prSet presAssocID="{585A5DBA-DBAB-44E5-ABB2-21601A7DFB18}" presName="parentText" presStyleLbl="node1" presStyleIdx="0" presStyleCnt="3">
        <dgm:presLayoutVars>
          <dgm:chMax val="0"/>
          <dgm:bulletEnabled val="1"/>
        </dgm:presLayoutVars>
      </dgm:prSet>
      <dgm:spPr/>
    </dgm:pt>
    <dgm:pt modelId="{7C473626-4702-3847-A9F8-9CFA583AF70C}" type="pres">
      <dgm:prSet presAssocID="{585A5DBA-DBAB-44E5-ABB2-21601A7DFB18}" presName="childText" presStyleLbl="revTx" presStyleIdx="0" presStyleCnt="3">
        <dgm:presLayoutVars>
          <dgm:bulletEnabled val="1"/>
        </dgm:presLayoutVars>
      </dgm:prSet>
      <dgm:spPr/>
    </dgm:pt>
    <dgm:pt modelId="{897B407E-460C-D249-BCA1-0BDE4D4BDC65}" type="pres">
      <dgm:prSet presAssocID="{B294201E-8355-4699-8129-34BD30A113A9}" presName="parentText" presStyleLbl="node1" presStyleIdx="1" presStyleCnt="3">
        <dgm:presLayoutVars>
          <dgm:chMax val="0"/>
          <dgm:bulletEnabled val="1"/>
        </dgm:presLayoutVars>
      </dgm:prSet>
      <dgm:spPr/>
    </dgm:pt>
    <dgm:pt modelId="{19782C30-AB72-3A41-8B87-592C3BA483A0}" type="pres">
      <dgm:prSet presAssocID="{B294201E-8355-4699-8129-34BD30A113A9}" presName="childText" presStyleLbl="revTx" presStyleIdx="1" presStyleCnt="3">
        <dgm:presLayoutVars>
          <dgm:bulletEnabled val="1"/>
        </dgm:presLayoutVars>
      </dgm:prSet>
      <dgm:spPr/>
    </dgm:pt>
    <dgm:pt modelId="{CD90FA2A-81E1-2C41-B0E9-BB637C44EF44}" type="pres">
      <dgm:prSet presAssocID="{48DBA602-37EC-4231-BD3D-F5A95C1CE204}" presName="parentText" presStyleLbl="node1" presStyleIdx="2" presStyleCnt="3">
        <dgm:presLayoutVars>
          <dgm:chMax val="0"/>
          <dgm:bulletEnabled val="1"/>
        </dgm:presLayoutVars>
      </dgm:prSet>
      <dgm:spPr/>
    </dgm:pt>
    <dgm:pt modelId="{DDCDDCC7-2895-E948-8803-2FA7C7523DFE}" type="pres">
      <dgm:prSet presAssocID="{48DBA602-37EC-4231-BD3D-F5A95C1CE204}" presName="childText" presStyleLbl="revTx" presStyleIdx="2" presStyleCnt="3">
        <dgm:presLayoutVars>
          <dgm:bulletEnabled val="1"/>
        </dgm:presLayoutVars>
      </dgm:prSet>
      <dgm:spPr/>
    </dgm:pt>
  </dgm:ptLst>
  <dgm:cxnLst>
    <dgm:cxn modelId="{A0F23E1C-FAF2-8142-88EE-37BBA6B9ABE7}" type="presOf" srcId="{585A5DBA-DBAB-44E5-ABB2-21601A7DFB18}" destId="{54A44ADA-DC54-9B49-A795-EE24D79E90AA}" srcOrd="0" destOrd="0" presId="urn:microsoft.com/office/officeart/2005/8/layout/vList2"/>
    <dgm:cxn modelId="{5ACF8C2E-E9ED-ED44-8F4D-2D15A4D105C2}" type="presOf" srcId="{B294201E-8355-4699-8129-34BD30A113A9}" destId="{897B407E-460C-D249-BCA1-0BDE4D4BDC65}" srcOrd="0" destOrd="0" presId="urn:microsoft.com/office/officeart/2005/8/layout/vList2"/>
    <dgm:cxn modelId="{025C3933-963D-4E7F-BF73-452A1D442A9C}" srcId="{FC450605-75D0-47B6-99B8-AAC550BED4E6}" destId="{48DBA602-37EC-4231-BD3D-F5A95C1CE204}" srcOrd="2" destOrd="0" parTransId="{DE3C4885-AD4D-40B5-93B1-94D4774FED92}" sibTransId="{84BDDF6D-50CE-4EAE-B94A-5BB10B5A3E17}"/>
    <dgm:cxn modelId="{5917CE3E-F09F-1446-A86A-78913F6E3A91}" type="presOf" srcId="{48DBA602-37EC-4231-BD3D-F5A95C1CE204}" destId="{CD90FA2A-81E1-2C41-B0E9-BB637C44EF44}" srcOrd="0" destOrd="0" presId="urn:microsoft.com/office/officeart/2005/8/layout/vList2"/>
    <dgm:cxn modelId="{4A2BEF42-EB8A-4496-B80D-25FE79AD7321}" srcId="{FC450605-75D0-47B6-99B8-AAC550BED4E6}" destId="{585A5DBA-DBAB-44E5-ABB2-21601A7DFB18}" srcOrd="0" destOrd="0" parTransId="{AF36A647-35EA-488F-B2CD-157841371744}" sibTransId="{9E8E520B-CC80-4882-BC61-E3AAE9382DB8}"/>
    <dgm:cxn modelId="{DC346F45-6164-4256-9DC9-91FCBBCEF11F}" srcId="{48DBA602-37EC-4231-BD3D-F5A95C1CE204}" destId="{A88B819E-85CC-4BAB-8753-353DB44801D0}" srcOrd="0" destOrd="0" parTransId="{48C232A1-A7AA-499C-AE7A-D0F69B284640}" sibTransId="{E08B63FB-6ED2-43AB-A6C2-8C4782CCDE57}"/>
    <dgm:cxn modelId="{510FD678-1692-C04E-8C69-5D69B3E22267}" type="presOf" srcId="{C68A9EED-1286-458C-9B10-725324BF14B9}" destId="{7C473626-4702-3847-A9F8-9CFA583AF70C}" srcOrd="0" destOrd="0" presId="urn:microsoft.com/office/officeart/2005/8/layout/vList2"/>
    <dgm:cxn modelId="{8523C57E-1552-437C-813C-2B107EE643CD}" srcId="{B294201E-8355-4699-8129-34BD30A113A9}" destId="{3CD83C8F-CA7C-4A75-B042-8D2889CC4E04}" srcOrd="0" destOrd="0" parTransId="{D06B1D13-B69D-48CE-984E-51B0A122AA74}" sibTransId="{1ADE54C8-005D-431E-B134-0127BBD8BCAD}"/>
    <dgm:cxn modelId="{97A66B90-0612-454C-A90B-238411FE2136}" type="presOf" srcId="{FC450605-75D0-47B6-99B8-AAC550BED4E6}" destId="{9750012C-B769-884E-B4D9-3943FFB818E7}" srcOrd="0" destOrd="0" presId="urn:microsoft.com/office/officeart/2005/8/layout/vList2"/>
    <dgm:cxn modelId="{560AD6AF-2FAC-AB47-A14A-1406AD061E55}" type="presOf" srcId="{A88B819E-85CC-4BAB-8753-353DB44801D0}" destId="{DDCDDCC7-2895-E948-8803-2FA7C7523DFE}" srcOrd="0" destOrd="0" presId="urn:microsoft.com/office/officeart/2005/8/layout/vList2"/>
    <dgm:cxn modelId="{B1BCF3C3-619C-43E0-BF62-2DC56F3671F7}" srcId="{585A5DBA-DBAB-44E5-ABB2-21601A7DFB18}" destId="{C68A9EED-1286-458C-9B10-725324BF14B9}" srcOrd="0" destOrd="0" parTransId="{3E2B112C-852E-4DF5-A769-AA2034572F8D}" sibTransId="{65B0F6CC-21F0-4E99-A3D9-0E90DE9041B8}"/>
    <dgm:cxn modelId="{94B9A6D7-5D9E-4BC6-8B31-EF16E76562D8}" srcId="{FC450605-75D0-47B6-99B8-AAC550BED4E6}" destId="{B294201E-8355-4699-8129-34BD30A113A9}" srcOrd="1" destOrd="0" parTransId="{8D094775-53E1-417F-84DF-F47D1395C7F7}" sibTransId="{9F2BC21B-61E5-4CFB-8BDD-7558588D79AE}"/>
    <dgm:cxn modelId="{0FAA12E7-69B4-124C-A37F-DC62117B3832}" type="presOf" srcId="{3CD83C8F-CA7C-4A75-B042-8D2889CC4E04}" destId="{19782C30-AB72-3A41-8B87-592C3BA483A0}" srcOrd="0" destOrd="0" presId="urn:microsoft.com/office/officeart/2005/8/layout/vList2"/>
    <dgm:cxn modelId="{56271C8C-5709-4640-90DF-F3B1DA6D2E9E}" type="presParOf" srcId="{9750012C-B769-884E-B4D9-3943FFB818E7}" destId="{54A44ADA-DC54-9B49-A795-EE24D79E90AA}" srcOrd="0" destOrd="0" presId="urn:microsoft.com/office/officeart/2005/8/layout/vList2"/>
    <dgm:cxn modelId="{53933130-DBAE-BB47-94E0-5ADEA5629F8C}" type="presParOf" srcId="{9750012C-B769-884E-B4D9-3943FFB818E7}" destId="{7C473626-4702-3847-A9F8-9CFA583AF70C}" srcOrd="1" destOrd="0" presId="urn:microsoft.com/office/officeart/2005/8/layout/vList2"/>
    <dgm:cxn modelId="{0F8B884E-C5C1-9D4A-AC66-7F22D95EFAA7}" type="presParOf" srcId="{9750012C-B769-884E-B4D9-3943FFB818E7}" destId="{897B407E-460C-D249-BCA1-0BDE4D4BDC65}" srcOrd="2" destOrd="0" presId="urn:microsoft.com/office/officeart/2005/8/layout/vList2"/>
    <dgm:cxn modelId="{2F5E2720-E216-4F44-A782-2E32E4661AC2}" type="presParOf" srcId="{9750012C-B769-884E-B4D9-3943FFB818E7}" destId="{19782C30-AB72-3A41-8B87-592C3BA483A0}" srcOrd="3" destOrd="0" presId="urn:microsoft.com/office/officeart/2005/8/layout/vList2"/>
    <dgm:cxn modelId="{56EB0781-8221-8E4E-847C-031C45E41DD4}" type="presParOf" srcId="{9750012C-B769-884E-B4D9-3943FFB818E7}" destId="{CD90FA2A-81E1-2C41-B0E9-BB637C44EF44}" srcOrd="4" destOrd="0" presId="urn:microsoft.com/office/officeart/2005/8/layout/vList2"/>
    <dgm:cxn modelId="{3BE6ECC8-F50F-8348-8BA7-67B152BA3E26}" type="presParOf" srcId="{9750012C-B769-884E-B4D9-3943FFB818E7}" destId="{DDCDDCC7-2895-E948-8803-2FA7C7523DF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21CF19-03A6-462B-A8C0-3B23E9A40C63}"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3FFEFCD1-1445-4818-BB76-CC2D06DB31F9}">
      <dgm:prSet/>
      <dgm:spPr/>
      <dgm:t>
        <a:bodyPr/>
        <a:lstStyle/>
        <a:p>
          <a:r>
            <a:rPr lang="en-AU" b="1" dirty="0"/>
            <a:t>Layers are a positive aspect of our identities</a:t>
          </a:r>
          <a:r>
            <a:rPr lang="en-AU" dirty="0"/>
            <a:t>. </a:t>
          </a:r>
          <a:endParaRPr lang="en-US" dirty="0"/>
        </a:p>
      </dgm:t>
    </dgm:pt>
    <dgm:pt modelId="{D3CA99A4-0AB1-46EE-B41D-1A02445622CE}" type="parTrans" cxnId="{F6615253-5F09-42D6-84BA-61D2504A7F9A}">
      <dgm:prSet/>
      <dgm:spPr/>
      <dgm:t>
        <a:bodyPr/>
        <a:lstStyle/>
        <a:p>
          <a:endParaRPr lang="en-US"/>
        </a:p>
      </dgm:t>
    </dgm:pt>
    <dgm:pt modelId="{8C9F5894-2433-470D-AF20-B97533C2A9B6}" type="sibTrans" cxnId="{F6615253-5F09-42D6-84BA-61D2504A7F9A}">
      <dgm:prSet/>
      <dgm:spPr/>
      <dgm:t>
        <a:bodyPr/>
        <a:lstStyle/>
        <a:p>
          <a:endParaRPr lang="en-US"/>
        </a:p>
      </dgm:t>
    </dgm:pt>
    <dgm:pt modelId="{1F37C204-4528-49CC-95C6-B7A6414DCE2F}">
      <dgm:prSet/>
      <dgm:spPr/>
      <dgm:t>
        <a:bodyPr/>
        <a:lstStyle/>
        <a:p>
          <a:r>
            <a:rPr lang="en-AU" b="1" dirty="0"/>
            <a:t>We all have many layers, they make us the interesting and diverse people we are.</a:t>
          </a:r>
          <a:endParaRPr lang="en-US" b="1" dirty="0"/>
        </a:p>
      </dgm:t>
    </dgm:pt>
    <dgm:pt modelId="{1944C4D8-52D6-4F3A-9BB8-24CDBC603422}" type="parTrans" cxnId="{A496D45F-FAA6-4117-81E4-47345D809380}">
      <dgm:prSet/>
      <dgm:spPr/>
      <dgm:t>
        <a:bodyPr/>
        <a:lstStyle/>
        <a:p>
          <a:endParaRPr lang="en-US"/>
        </a:p>
      </dgm:t>
    </dgm:pt>
    <dgm:pt modelId="{54B77943-1C0E-467A-BF07-7CFA858A23A7}" type="sibTrans" cxnId="{A496D45F-FAA6-4117-81E4-47345D809380}">
      <dgm:prSet/>
      <dgm:spPr/>
      <dgm:t>
        <a:bodyPr/>
        <a:lstStyle/>
        <a:p>
          <a:endParaRPr lang="en-US"/>
        </a:p>
      </dgm:t>
    </dgm:pt>
    <dgm:pt modelId="{FC4F86BA-BC0B-47D7-BF90-A02C89AF4A44}">
      <dgm:prSet/>
      <dgm:spPr/>
      <dgm:t>
        <a:bodyPr/>
        <a:lstStyle/>
        <a:p>
          <a:r>
            <a:rPr lang="en-AU" b="1" dirty="0"/>
            <a:t>Most people do not see all of our layers.</a:t>
          </a:r>
          <a:endParaRPr lang="en-US" b="1" dirty="0"/>
        </a:p>
      </dgm:t>
    </dgm:pt>
    <dgm:pt modelId="{5A3CFF2B-23EC-4003-B884-C2BFEA080CD6}" type="parTrans" cxnId="{2AC369CB-AF69-430E-9D20-2C4CFCC71766}">
      <dgm:prSet/>
      <dgm:spPr/>
      <dgm:t>
        <a:bodyPr/>
        <a:lstStyle/>
        <a:p>
          <a:endParaRPr lang="en-US"/>
        </a:p>
      </dgm:t>
    </dgm:pt>
    <dgm:pt modelId="{E718BDC7-4249-4589-9C9E-E4276C7C8FF4}" type="sibTrans" cxnId="{2AC369CB-AF69-430E-9D20-2C4CFCC71766}">
      <dgm:prSet/>
      <dgm:spPr/>
      <dgm:t>
        <a:bodyPr/>
        <a:lstStyle/>
        <a:p>
          <a:endParaRPr lang="en-US"/>
        </a:p>
      </dgm:t>
    </dgm:pt>
    <dgm:pt modelId="{8C8A8501-BBBB-45C3-93A0-E982426AC14A}">
      <dgm:prSet custT="1"/>
      <dgm:spPr/>
      <dgm:t>
        <a:bodyPr/>
        <a:lstStyle/>
        <a:p>
          <a:r>
            <a:rPr lang="en-AU" sz="1400" b="1" dirty="0">
              <a:solidFill>
                <a:schemeClr val="bg1"/>
              </a:solidFill>
            </a:rPr>
            <a:t>Their perception of us is formed by just what they see, and how they feel about that layer.</a:t>
          </a:r>
          <a:endParaRPr lang="en-US" sz="1400" b="1" dirty="0">
            <a:solidFill>
              <a:schemeClr val="bg1"/>
            </a:solidFill>
          </a:endParaRPr>
        </a:p>
      </dgm:t>
    </dgm:pt>
    <dgm:pt modelId="{BE93FC04-A498-4F54-AA18-E6AE02BED983}" type="parTrans" cxnId="{F1C1E595-E8F3-43A1-B556-C63CCC2F0A84}">
      <dgm:prSet/>
      <dgm:spPr/>
      <dgm:t>
        <a:bodyPr/>
        <a:lstStyle/>
        <a:p>
          <a:endParaRPr lang="en-US"/>
        </a:p>
      </dgm:t>
    </dgm:pt>
    <dgm:pt modelId="{5D0DE3E8-9BA2-49D1-BEA2-86FA71E88AAC}" type="sibTrans" cxnId="{F1C1E595-E8F3-43A1-B556-C63CCC2F0A84}">
      <dgm:prSet/>
      <dgm:spPr/>
      <dgm:t>
        <a:bodyPr/>
        <a:lstStyle/>
        <a:p>
          <a:endParaRPr lang="en-US"/>
        </a:p>
      </dgm:t>
    </dgm:pt>
    <dgm:pt modelId="{33A471B9-A4FB-460A-9D44-F1490E078E60}">
      <dgm:prSet custT="1"/>
      <dgm:spPr/>
      <dgm:t>
        <a:bodyPr/>
        <a:lstStyle/>
        <a:p>
          <a:r>
            <a:rPr lang="en-AU" sz="1400" b="1" dirty="0">
              <a:solidFill>
                <a:schemeClr val="bg1"/>
              </a:solidFill>
            </a:rPr>
            <a:t>Problems can occur when some of the layers are turned into negative labels which people put onto us.</a:t>
          </a:r>
          <a:endParaRPr lang="en-US" sz="1400" b="1" dirty="0">
            <a:solidFill>
              <a:schemeClr val="bg1"/>
            </a:solidFill>
          </a:endParaRPr>
        </a:p>
      </dgm:t>
    </dgm:pt>
    <dgm:pt modelId="{5B1D48D0-AEEA-4200-96B6-FD88FA9C6141}" type="parTrans" cxnId="{21DAA246-A921-4FED-A0EF-8A4D96518861}">
      <dgm:prSet/>
      <dgm:spPr/>
      <dgm:t>
        <a:bodyPr/>
        <a:lstStyle/>
        <a:p>
          <a:endParaRPr lang="en-US"/>
        </a:p>
      </dgm:t>
    </dgm:pt>
    <dgm:pt modelId="{AA5175E0-7C44-4779-9DCB-0763CC568BFB}" type="sibTrans" cxnId="{21DAA246-A921-4FED-A0EF-8A4D96518861}">
      <dgm:prSet/>
      <dgm:spPr/>
      <dgm:t>
        <a:bodyPr/>
        <a:lstStyle/>
        <a:p>
          <a:endParaRPr lang="en-US"/>
        </a:p>
      </dgm:t>
    </dgm:pt>
    <dgm:pt modelId="{67727C80-A6E3-8343-B4FD-7E56D9D025D1}" type="pres">
      <dgm:prSet presAssocID="{A621CF19-03A6-462B-A8C0-3B23E9A40C63}" presName="outerComposite" presStyleCnt="0">
        <dgm:presLayoutVars>
          <dgm:chMax val="5"/>
          <dgm:dir/>
          <dgm:resizeHandles val="exact"/>
        </dgm:presLayoutVars>
      </dgm:prSet>
      <dgm:spPr/>
    </dgm:pt>
    <dgm:pt modelId="{94281FF2-C0DE-E643-8412-26A0FCE85863}" type="pres">
      <dgm:prSet presAssocID="{A621CF19-03A6-462B-A8C0-3B23E9A40C63}" presName="dummyMaxCanvas" presStyleCnt="0">
        <dgm:presLayoutVars/>
      </dgm:prSet>
      <dgm:spPr/>
    </dgm:pt>
    <dgm:pt modelId="{C017A4DA-64ED-0846-841A-31F5EF79FCCB}" type="pres">
      <dgm:prSet presAssocID="{A621CF19-03A6-462B-A8C0-3B23E9A40C63}" presName="FiveNodes_1" presStyleLbl="node1" presStyleIdx="0" presStyleCnt="5">
        <dgm:presLayoutVars>
          <dgm:bulletEnabled val="1"/>
        </dgm:presLayoutVars>
      </dgm:prSet>
      <dgm:spPr/>
    </dgm:pt>
    <dgm:pt modelId="{DF82869E-6D71-9544-99BF-2D357D1D09C8}" type="pres">
      <dgm:prSet presAssocID="{A621CF19-03A6-462B-A8C0-3B23E9A40C63}" presName="FiveNodes_2" presStyleLbl="node1" presStyleIdx="1" presStyleCnt="5">
        <dgm:presLayoutVars>
          <dgm:bulletEnabled val="1"/>
        </dgm:presLayoutVars>
      </dgm:prSet>
      <dgm:spPr/>
    </dgm:pt>
    <dgm:pt modelId="{F5082014-6C7A-6D41-8E1D-2DCBB41F02D3}" type="pres">
      <dgm:prSet presAssocID="{A621CF19-03A6-462B-A8C0-3B23E9A40C63}" presName="FiveNodes_3" presStyleLbl="node1" presStyleIdx="2" presStyleCnt="5">
        <dgm:presLayoutVars>
          <dgm:bulletEnabled val="1"/>
        </dgm:presLayoutVars>
      </dgm:prSet>
      <dgm:spPr/>
    </dgm:pt>
    <dgm:pt modelId="{5BCED646-3507-4640-A515-6976EDC4A5BF}" type="pres">
      <dgm:prSet presAssocID="{A621CF19-03A6-462B-A8C0-3B23E9A40C63}" presName="FiveNodes_4" presStyleLbl="node1" presStyleIdx="3" presStyleCnt="5">
        <dgm:presLayoutVars>
          <dgm:bulletEnabled val="1"/>
        </dgm:presLayoutVars>
      </dgm:prSet>
      <dgm:spPr/>
    </dgm:pt>
    <dgm:pt modelId="{3DA8D377-50B1-F746-9BA6-D986282FA626}" type="pres">
      <dgm:prSet presAssocID="{A621CF19-03A6-462B-A8C0-3B23E9A40C63}" presName="FiveNodes_5" presStyleLbl="node1" presStyleIdx="4" presStyleCnt="5">
        <dgm:presLayoutVars>
          <dgm:bulletEnabled val="1"/>
        </dgm:presLayoutVars>
      </dgm:prSet>
      <dgm:spPr/>
    </dgm:pt>
    <dgm:pt modelId="{9ABDFF4F-E8A3-3C4C-AE6E-BA3EF704D85B}" type="pres">
      <dgm:prSet presAssocID="{A621CF19-03A6-462B-A8C0-3B23E9A40C63}" presName="FiveConn_1-2" presStyleLbl="fgAccFollowNode1" presStyleIdx="0" presStyleCnt="4">
        <dgm:presLayoutVars>
          <dgm:bulletEnabled val="1"/>
        </dgm:presLayoutVars>
      </dgm:prSet>
      <dgm:spPr/>
    </dgm:pt>
    <dgm:pt modelId="{81CB5BB4-3A9B-884E-B665-435486C1E194}" type="pres">
      <dgm:prSet presAssocID="{A621CF19-03A6-462B-A8C0-3B23E9A40C63}" presName="FiveConn_2-3" presStyleLbl="fgAccFollowNode1" presStyleIdx="1" presStyleCnt="4">
        <dgm:presLayoutVars>
          <dgm:bulletEnabled val="1"/>
        </dgm:presLayoutVars>
      </dgm:prSet>
      <dgm:spPr/>
    </dgm:pt>
    <dgm:pt modelId="{EF469B71-4A96-284C-A2B7-BE15C8249432}" type="pres">
      <dgm:prSet presAssocID="{A621CF19-03A6-462B-A8C0-3B23E9A40C63}" presName="FiveConn_3-4" presStyleLbl="fgAccFollowNode1" presStyleIdx="2" presStyleCnt="4">
        <dgm:presLayoutVars>
          <dgm:bulletEnabled val="1"/>
        </dgm:presLayoutVars>
      </dgm:prSet>
      <dgm:spPr/>
    </dgm:pt>
    <dgm:pt modelId="{BE8EA0FA-A292-184A-B8FF-C91F6025095D}" type="pres">
      <dgm:prSet presAssocID="{A621CF19-03A6-462B-A8C0-3B23E9A40C63}" presName="FiveConn_4-5" presStyleLbl="fgAccFollowNode1" presStyleIdx="3" presStyleCnt="4">
        <dgm:presLayoutVars>
          <dgm:bulletEnabled val="1"/>
        </dgm:presLayoutVars>
      </dgm:prSet>
      <dgm:spPr/>
    </dgm:pt>
    <dgm:pt modelId="{30D2EBA9-CC53-5243-8676-8D6E61932E5E}" type="pres">
      <dgm:prSet presAssocID="{A621CF19-03A6-462B-A8C0-3B23E9A40C63}" presName="FiveNodes_1_text" presStyleLbl="node1" presStyleIdx="4" presStyleCnt="5">
        <dgm:presLayoutVars>
          <dgm:bulletEnabled val="1"/>
        </dgm:presLayoutVars>
      </dgm:prSet>
      <dgm:spPr/>
    </dgm:pt>
    <dgm:pt modelId="{4238F2E1-58AD-BA41-BFBA-5B3734F9F361}" type="pres">
      <dgm:prSet presAssocID="{A621CF19-03A6-462B-A8C0-3B23E9A40C63}" presName="FiveNodes_2_text" presStyleLbl="node1" presStyleIdx="4" presStyleCnt="5">
        <dgm:presLayoutVars>
          <dgm:bulletEnabled val="1"/>
        </dgm:presLayoutVars>
      </dgm:prSet>
      <dgm:spPr/>
    </dgm:pt>
    <dgm:pt modelId="{ED6321FF-0DB4-504B-8232-2547615EE42B}" type="pres">
      <dgm:prSet presAssocID="{A621CF19-03A6-462B-A8C0-3B23E9A40C63}" presName="FiveNodes_3_text" presStyleLbl="node1" presStyleIdx="4" presStyleCnt="5">
        <dgm:presLayoutVars>
          <dgm:bulletEnabled val="1"/>
        </dgm:presLayoutVars>
      </dgm:prSet>
      <dgm:spPr/>
    </dgm:pt>
    <dgm:pt modelId="{B95C5487-BFF6-0940-AC8F-5AA9F4F32C05}" type="pres">
      <dgm:prSet presAssocID="{A621CF19-03A6-462B-A8C0-3B23E9A40C63}" presName="FiveNodes_4_text" presStyleLbl="node1" presStyleIdx="4" presStyleCnt="5">
        <dgm:presLayoutVars>
          <dgm:bulletEnabled val="1"/>
        </dgm:presLayoutVars>
      </dgm:prSet>
      <dgm:spPr/>
    </dgm:pt>
    <dgm:pt modelId="{AE69A2EC-1E0C-F647-941F-18F50193E2EA}" type="pres">
      <dgm:prSet presAssocID="{A621CF19-03A6-462B-A8C0-3B23E9A40C63}" presName="FiveNodes_5_text" presStyleLbl="node1" presStyleIdx="4" presStyleCnt="5">
        <dgm:presLayoutVars>
          <dgm:bulletEnabled val="1"/>
        </dgm:presLayoutVars>
      </dgm:prSet>
      <dgm:spPr/>
    </dgm:pt>
  </dgm:ptLst>
  <dgm:cxnLst>
    <dgm:cxn modelId="{2C513D28-D82D-6245-9090-6B7F7A5BC1F3}" type="presOf" srcId="{54B77943-1C0E-467A-BF07-7CFA858A23A7}" destId="{81CB5BB4-3A9B-884E-B665-435486C1E194}" srcOrd="0" destOrd="0" presId="urn:microsoft.com/office/officeart/2005/8/layout/vProcess5"/>
    <dgm:cxn modelId="{17411F2D-B0A7-7C4C-A5F5-B35BCD605473}" type="presOf" srcId="{1F37C204-4528-49CC-95C6-B7A6414DCE2F}" destId="{4238F2E1-58AD-BA41-BFBA-5B3734F9F361}" srcOrd="1" destOrd="0" presId="urn:microsoft.com/office/officeart/2005/8/layout/vProcess5"/>
    <dgm:cxn modelId="{8B97665D-BE36-F040-9AE3-EC4F9F841609}" type="presOf" srcId="{8C9F5894-2433-470D-AF20-B97533C2A9B6}" destId="{9ABDFF4F-E8A3-3C4C-AE6E-BA3EF704D85B}" srcOrd="0" destOrd="0" presId="urn:microsoft.com/office/officeart/2005/8/layout/vProcess5"/>
    <dgm:cxn modelId="{A496D45F-FAA6-4117-81E4-47345D809380}" srcId="{A621CF19-03A6-462B-A8C0-3B23E9A40C63}" destId="{1F37C204-4528-49CC-95C6-B7A6414DCE2F}" srcOrd="1" destOrd="0" parTransId="{1944C4D8-52D6-4F3A-9BB8-24CDBC603422}" sibTransId="{54B77943-1C0E-467A-BF07-7CFA858A23A7}"/>
    <dgm:cxn modelId="{21DAA246-A921-4FED-A0EF-8A4D96518861}" srcId="{A621CF19-03A6-462B-A8C0-3B23E9A40C63}" destId="{33A471B9-A4FB-460A-9D44-F1490E078E60}" srcOrd="4" destOrd="0" parTransId="{5B1D48D0-AEEA-4200-96B6-FD88FA9C6141}" sibTransId="{AA5175E0-7C44-4779-9DCB-0763CC568BFB}"/>
    <dgm:cxn modelId="{91E56D51-D818-1D48-B44A-477866E5E60A}" type="presOf" srcId="{5D0DE3E8-9BA2-49D1-BEA2-86FA71E88AAC}" destId="{BE8EA0FA-A292-184A-B8FF-C91F6025095D}" srcOrd="0" destOrd="0" presId="urn:microsoft.com/office/officeart/2005/8/layout/vProcess5"/>
    <dgm:cxn modelId="{F01EEC72-2C0F-0E41-9BD7-B674D0FCEEC8}" type="presOf" srcId="{33A471B9-A4FB-460A-9D44-F1490E078E60}" destId="{AE69A2EC-1E0C-F647-941F-18F50193E2EA}" srcOrd="1" destOrd="0" presId="urn:microsoft.com/office/officeart/2005/8/layout/vProcess5"/>
    <dgm:cxn modelId="{F6615253-5F09-42D6-84BA-61D2504A7F9A}" srcId="{A621CF19-03A6-462B-A8C0-3B23E9A40C63}" destId="{3FFEFCD1-1445-4818-BB76-CC2D06DB31F9}" srcOrd="0" destOrd="0" parTransId="{D3CA99A4-0AB1-46EE-B41D-1A02445622CE}" sibTransId="{8C9F5894-2433-470D-AF20-B97533C2A9B6}"/>
    <dgm:cxn modelId="{983A9079-B6FD-DF46-9E39-10F2ABB53725}" type="presOf" srcId="{33A471B9-A4FB-460A-9D44-F1490E078E60}" destId="{3DA8D377-50B1-F746-9BA6-D986282FA626}" srcOrd="0" destOrd="0" presId="urn:microsoft.com/office/officeart/2005/8/layout/vProcess5"/>
    <dgm:cxn modelId="{F1C1E595-E8F3-43A1-B556-C63CCC2F0A84}" srcId="{A621CF19-03A6-462B-A8C0-3B23E9A40C63}" destId="{8C8A8501-BBBB-45C3-93A0-E982426AC14A}" srcOrd="3" destOrd="0" parTransId="{BE93FC04-A498-4F54-AA18-E6AE02BED983}" sibTransId="{5D0DE3E8-9BA2-49D1-BEA2-86FA71E88AAC}"/>
    <dgm:cxn modelId="{DAE717A2-568B-2F49-B226-1680E10006CA}" type="presOf" srcId="{E718BDC7-4249-4589-9C9E-E4276C7C8FF4}" destId="{EF469B71-4A96-284C-A2B7-BE15C8249432}" srcOrd="0" destOrd="0" presId="urn:microsoft.com/office/officeart/2005/8/layout/vProcess5"/>
    <dgm:cxn modelId="{2F37E9BC-01F7-D44B-8079-2EAD10F6BEAD}" type="presOf" srcId="{3FFEFCD1-1445-4818-BB76-CC2D06DB31F9}" destId="{C017A4DA-64ED-0846-841A-31F5EF79FCCB}" srcOrd="0" destOrd="0" presId="urn:microsoft.com/office/officeart/2005/8/layout/vProcess5"/>
    <dgm:cxn modelId="{BEE3D1C9-4D73-4645-912A-D9601F496A5C}" type="presOf" srcId="{FC4F86BA-BC0B-47D7-BF90-A02C89AF4A44}" destId="{F5082014-6C7A-6D41-8E1D-2DCBB41F02D3}" srcOrd="0" destOrd="0" presId="urn:microsoft.com/office/officeart/2005/8/layout/vProcess5"/>
    <dgm:cxn modelId="{2AC369CB-AF69-430E-9D20-2C4CFCC71766}" srcId="{A621CF19-03A6-462B-A8C0-3B23E9A40C63}" destId="{FC4F86BA-BC0B-47D7-BF90-A02C89AF4A44}" srcOrd="2" destOrd="0" parTransId="{5A3CFF2B-23EC-4003-B884-C2BFEA080CD6}" sibTransId="{E718BDC7-4249-4589-9C9E-E4276C7C8FF4}"/>
    <dgm:cxn modelId="{689658D1-6820-F54C-A48F-1B5B820E9F2C}" type="presOf" srcId="{3FFEFCD1-1445-4818-BB76-CC2D06DB31F9}" destId="{30D2EBA9-CC53-5243-8676-8D6E61932E5E}" srcOrd="1" destOrd="0" presId="urn:microsoft.com/office/officeart/2005/8/layout/vProcess5"/>
    <dgm:cxn modelId="{523277E2-6B2D-0448-8C02-EA2403EA9575}" type="presOf" srcId="{FC4F86BA-BC0B-47D7-BF90-A02C89AF4A44}" destId="{ED6321FF-0DB4-504B-8232-2547615EE42B}" srcOrd="1" destOrd="0" presId="urn:microsoft.com/office/officeart/2005/8/layout/vProcess5"/>
    <dgm:cxn modelId="{DC4593E3-6550-6E42-B7CE-30418A2EA5B5}" type="presOf" srcId="{A621CF19-03A6-462B-A8C0-3B23E9A40C63}" destId="{67727C80-A6E3-8343-B4FD-7E56D9D025D1}" srcOrd="0" destOrd="0" presId="urn:microsoft.com/office/officeart/2005/8/layout/vProcess5"/>
    <dgm:cxn modelId="{C70E43E9-90E4-A147-ABCA-FA571A5F3D42}" type="presOf" srcId="{1F37C204-4528-49CC-95C6-B7A6414DCE2F}" destId="{DF82869E-6D71-9544-99BF-2D357D1D09C8}" srcOrd="0" destOrd="0" presId="urn:microsoft.com/office/officeart/2005/8/layout/vProcess5"/>
    <dgm:cxn modelId="{AE4335EE-593B-F14A-A288-94809E15AD28}" type="presOf" srcId="{8C8A8501-BBBB-45C3-93A0-E982426AC14A}" destId="{5BCED646-3507-4640-A515-6976EDC4A5BF}" srcOrd="0" destOrd="0" presId="urn:microsoft.com/office/officeart/2005/8/layout/vProcess5"/>
    <dgm:cxn modelId="{CCEB9DEF-34F6-9A45-B524-22055A72FDEC}" type="presOf" srcId="{8C8A8501-BBBB-45C3-93A0-E982426AC14A}" destId="{B95C5487-BFF6-0940-AC8F-5AA9F4F32C05}" srcOrd="1" destOrd="0" presId="urn:microsoft.com/office/officeart/2005/8/layout/vProcess5"/>
    <dgm:cxn modelId="{E2323F71-098D-C64F-B605-91B5433B8079}" type="presParOf" srcId="{67727C80-A6E3-8343-B4FD-7E56D9D025D1}" destId="{94281FF2-C0DE-E643-8412-26A0FCE85863}" srcOrd="0" destOrd="0" presId="urn:microsoft.com/office/officeart/2005/8/layout/vProcess5"/>
    <dgm:cxn modelId="{50B9A6CB-E082-394E-9443-8AA55D8AE8A1}" type="presParOf" srcId="{67727C80-A6E3-8343-B4FD-7E56D9D025D1}" destId="{C017A4DA-64ED-0846-841A-31F5EF79FCCB}" srcOrd="1" destOrd="0" presId="urn:microsoft.com/office/officeart/2005/8/layout/vProcess5"/>
    <dgm:cxn modelId="{37566255-41FE-0C4D-96BE-1B35669D3FE4}" type="presParOf" srcId="{67727C80-A6E3-8343-B4FD-7E56D9D025D1}" destId="{DF82869E-6D71-9544-99BF-2D357D1D09C8}" srcOrd="2" destOrd="0" presId="urn:microsoft.com/office/officeart/2005/8/layout/vProcess5"/>
    <dgm:cxn modelId="{8F28320A-9A2C-A84B-AE62-CA9E0A9E8DFC}" type="presParOf" srcId="{67727C80-A6E3-8343-B4FD-7E56D9D025D1}" destId="{F5082014-6C7A-6D41-8E1D-2DCBB41F02D3}" srcOrd="3" destOrd="0" presId="urn:microsoft.com/office/officeart/2005/8/layout/vProcess5"/>
    <dgm:cxn modelId="{1FD81C2E-C7C2-064A-BBC4-BF7DA5EDFA10}" type="presParOf" srcId="{67727C80-A6E3-8343-B4FD-7E56D9D025D1}" destId="{5BCED646-3507-4640-A515-6976EDC4A5BF}" srcOrd="4" destOrd="0" presId="urn:microsoft.com/office/officeart/2005/8/layout/vProcess5"/>
    <dgm:cxn modelId="{1FFF6EFD-446B-9348-BEEB-7A18066743DF}" type="presParOf" srcId="{67727C80-A6E3-8343-B4FD-7E56D9D025D1}" destId="{3DA8D377-50B1-F746-9BA6-D986282FA626}" srcOrd="5" destOrd="0" presId="urn:microsoft.com/office/officeart/2005/8/layout/vProcess5"/>
    <dgm:cxn modelId="{E1996438-C140-1844-8E9B-7DFAE8DE09B3}" type="presParOf" srcId="{67727C80-A6E3-8343-B4FD-7E56D9D025D1}" destId="{9ABDFF4F-E8A3-3C4C-AE6E-BA3EF704D85B}" srcOrd="6" destOrd="0" presId="urn:microsoft.com/office/officeart/2005/8/layout/vProcess5"/>
    <dgm:cxn modelId="{B0B3268D-3AB4-AC4E-8CEF-708984B51A06}" type="presParOf" srcId="{67727C80-A6E3-8343-B4FD-7E56D9D025D1}" destId="{81CB5BB4-3A9B-884E-B665-435486C1E194}" srcOrd="7" destOrd="0" presId="urn:microsoft.com/office/officeart/2005/8/layout/vProcess5"/>
    <dgm:cxn modelId="{22598865-57C6-2E45-9EC7-4F22D5495422}" type="presParOf" srcId="{67727C80-A6E3-8343-B4FD-7E56D9D025D1}" destId="{EF469B71-4A96-284C-A2B7-BE15C8249432}" srcOrd="8" destOrd="0" presId="urn:microsoft.com/office/officeart/2005/8/layout/vProcess5"/>
    <dgm:cxn modelId="{0748B790-944B-4A4F-94D3-AFDB3C1301B9}" type="presParOf" srcId="{67727C80-A6E3-8343-B4FD-7E56D9D025D1}" destId="{BE8EA0FA-A292-184A-B8FF-C91F6025095D}" srcOrd="9" destOrd="0" presId="urn:microsoft.com/office/officeart/2005/8/layout/vProcess5"/>
    <dgm:cxn modelId="{8D25B0A2-34E9-D64C-897A-5636E2CC9316}" type="presParOf" srcId="{67727C80-A6E3-8343-B4FD-7E56D9D025D1}" destId="{30D2EBA9-CC53-5243-8676-8D6E61932E5E}" srcOrd="10" destOrd="0" presId="urn:microsoft.com/office/officeart/2005/8/layout/vProcess5"/>
    <dgm:cxn modelId="{C4A571C5-34EA-7845-A5B2-BCBF7F6DB7C2}" type="presParOf" srcId="{67727C80-A6E3-8343-B4FD-7E56D9D025D1}" destId="{4238F2E1-58AD-BA41-BFBA-5B3734F9F361}" srcOrd="11" destOrd="0" presId="urn:microsoft.com/office/officeart/2005/8/layout/vProcess5"/>
    <dgm:cxn modelId="{EE9F8985-8C1A-0D47-B4D2-2A3CA8D5B753}" type="presParOf" srcId="{67727C80-A6E3-8343-B4FD-7E56D9D025D1}" destId="{ED6321FF-0DB4-504B-8232-2547615EE42B}" srcOrd="12" destOrd="0" presId="urn:microsoft.com/office/officeart/2005/8/layout/vProcess5"/>
    <dgm:cxn modelId="{76952B10-5B15-E148-8C63-C2A7E83C9367}" type="presParOf" srcId="{67727C80-A6E3-8343-B4FD-7E56D9D025D1}" destId="{B95C5487-BFF6-0940-AC8F-5AA9F4F32C05}" srcOrd="13" destOrd="0" presId="urn:microsoft.com/office/officeart/2005/8/layout/vProcess5"/>
    <dgm:cxn modelId="{3F6790CC-22D2-674D-A3C3-04819AB98EC7}" type="presParOf" srcId="{67727C80-A6E3-8343-B4FD-7E56D9D025D1}" destId="{AE69A2EC-1E0C-F647-941F-18F50193E2E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A7C939-00CC-4558-9A16-182C3FB11E88}"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D4092FEE-1B23-4807-B418-0CA612D6CC9C}">
      <dgm:prSet/>
      <dgm:spPr/>
      <dgm:t>
        <a:bodyPr/>
        <a:lstStyle/>
        <a:p>
          <a:r>
            <a:rPr lang="en-AU" b="1" dirty="0"/>
            <a:t>Hopefully it is already obvious why this matters. To deliver a holistic service to someone, we need to understand and acknowledge all the layers of their identity.</a:t>
          </a:r>
          <a:endParaRPr lang="en-US" b="1" dirty="0"/>
        </a:p>
      </dgm:t>
    </dgm:pt>
    <dgm:pt modelId="{9FD5B256-2C4D-4CD2-8632-F434CD597088}" type="parTrans" cxnId="{7A2CF175-4F80-4001-B856-6D2C5F64986C}">
      <dgm:prSet/>
      <dgm:spPr/>
      <dgm:t>
        <a:bodyPr/>
        <a:lstStyle/>
        <a:p>
          <a:endParaRPr lang="en-US"/>
        </a:p>
      </dgm:t>
    </dgm:pt>
    <dgm:pt modelId="{0160D982-3283-4A9B-8992-8E15DADEA1D1}" type="sibTrans" cxnId="{7A2CF175-4F80-4001-B856-6D2C5F64986C}">
      <dgm:prSet/>
      <dgm:spPr/>
      <dgm:t>
        <a:bodyPr/>
        <a:lstStyle/>
        <a:p>
          <a:endParaRPr lang="en-US"/>
        </a:p>
      </dgm:t>
    </dgm:pt>
    <dgm:pt modelId="{E7AFAF37-53EC-484B-B7C3-078A54445C93}">
      <dgm:prSet/>
      <dgm:spPr/>
      <dgm:t>
        <a:bodyPr/>
        <a:lstStyle/>
        <a:p>
          <a:r>
            <a:rPr lang="en-AU" b="1" dirty="0"/>
            <a:t>A ‘one-size fits all’ approach to service provision does not work, because we are all different.</a:t>
          </a:r>
          <a:endParaRPr lang="en-US" b="1" dirty="0"/>
        </a:p>
      </dgm:t>
    </dgm:pt>
    <dgm:pt modelId="{5327CB97-48E7-44B6-9AB2-9BC38C9933DC}" type="parTrans" cxnId="{740213B6-7C7D-4F7A-8CFC-EC741AA630DA}">
      <dgm:prSet/>
      <dgm:spPr/>
      <dgm:t>
        <a:bodyPr/>
        <a:lstStyle/>
        <a:p>
          <a:endParaRPr lang="en-US"/>
        </a:p>
      </dgm:t>
    </dgm:pt>
    <dgm:pt modelId="{92E612F2-C506-415E-B97E-70E37B6C4AB8}" type="sibTrans" cxnId="{740213B6-7C7D-4F7A-8CFC-EC741AA630DA}">
      <dgm:prSet/>
      <dgm:spPr/>
      <dgm:t>
        <a:bodyPr/>
        <a:lstStyle/>
        <a:p>
          <a:endParaRPr lang="en-US"/>
        </a:p>
      </dgm:t>
    </dgm:pt>
    <dgm:pt modelId="{9782AF5A-60D4-4E34-88B1-957857906AE7}">
      <dgm:prSet/>
      <dgm:spPr/>
      <dgm:t>
        <a:bodyPr/>
        <a:lstStyle/>
        <a:p>
          <a:r>
            <a:rPr lang="en-AU" b="1" dirty="0"/>
            <a:t>Interventions that do not consider age, gender and all the other identity layers that shape people cannot meet their diverse needs or utilise their unique strengths and talents. They may do more harm than good.</a:t>
          </a:r>
          <a:endParaRPr lang="en-US" b="1" dirty="0"/>
        </a:p>
      </dgm:t>
    </dgm:pt>
    <dgm:pt modelId="{DF4B1B03-74F9-4BA0-8203-94B8FD54255D}" type="parTrans" cxnId="{CC1A7E8F-76B9-4A02-AEA5-613B7B031A70}">
      <dgm:prSet/>
      <dgm:spPr/>
      <dgm:t>
        <a:bodyPr/>
        <a:lstStyle/>
        <a:p>
          <a:endParaRPr lang="en-US"/>
        </a:p>
      </dgm:t>
    </dgm:pt>
    <dgm:pt modelId="{DA4B8F8F-6F74-488D-8BCF-32FE9A4F361F}" type="sibTrans" cxnId="{CC1A7E8F-76B9-4A02-AEA5-613B7B031A70}">
      <dgm:prSet/>
      <dgm:spPr/>
      <dgm:t>
        <a:bodyPr/>
        <a:lstStyle/>
        <a:p>
          <a:endParaRPr lang="en-US"/>
        </a:p>
      </dgm:t>
    </dgm:pt>
    <dgm:pt modelId="{8E885C48-320C-024A-8272-4A0A079C3383}" type="pres">
      <dgm:prSet presAssocID="{63A7C939-00CC-4558-9A16-182C3FB11E88}" presName="vert0" presStyleCnt="0">
        <dgm:presLayoutVars>
          <dgm:dir/>
          <dgm:animOne val="branch"/>
          <dgm:animLvl val="lvl"/>
        </dgm:presLayoutVars>
      </dgm:prSet>
      <dgm:spPr/>
    </dgm:pt>
    <dgm:pt modelId="{2958075D-6831-5641-BE78-D720F28A887F}" type="pres">
      <dgm:prSet presAssocID="{D4092FEE-1B23-4807-B418-0CA612D6CC9C}" presName="thickLine" presStyleLbl="alignNode1" presStyleIdx="0" presStyleCnt="3"/>
      <dgm:spPr/>
    </dgm:pt>
    <dgm:pt modelId="{7C008DA2-834E-F749-A529-BBA15CD646D4}" type="pres">
      <dgm:prSet presAssocID="{D4092FEE-1B23-4807-B418-0CA612D6CC9C}" presName="horz1" presStyleCnt="0"/>
      <dgm:spPr/>
    </dgm:pt>
    <dgm:pt modelId="{F13B1417-E4E6-9F46-AF21-4BE44D868037}" type="pres">
      <dgm:prSet presAssocID="{D4092FEE-1B23-4807-B418-0CA612D6CC9C}" presName="tx1" presStyleLbl="revTx" presStyleIdx="0" presStyleCnt="3"/>
      <dgm:spPr/>
    </dgm:pt>
    <dgm:pt modelId="{80FE5F11-EA55-1D4C-9F3C-36604E6197F5}" type="pres">
      <dgm:prSet presAssocID="{D4092FEE-1B23-4807-B418-0CA612D6CC9C}" presName="vert1" presStyleCnt="0"/>
      <dgm:spPr/>
    </dgm:pt>
    <dgm:pt modelId="{BD93FE74-5848-7D47-A2E8-C8A621BF2A22}" type="pres">
      <dgm:prSet presAssocID="{E7AFAF37-53EC-484B-B7C3-078A54445C93}" presName="thickLine" presStyleLbl="alignNode1" presStyleIdx="1" presStyleCnt="3"/>
      <dgm:spPr/>
    </dgm:pt>
    <dgm:pt modelId="{3759ECE4-EAF8-6944-A25A-B914DBC6FD9F}" type="pres">
      <dgm:prSet presAssocID="{E7AFAF37-53EC-484B-B7C3-078A54445C93}" presName="horz1" presStyleCnt="0"/>
      <dgm:spPr/>
    </dgm:pt>
    <dgm:pt modelId="{8CF65347-C118-8B49-8C2A-251F7F9228D2}" type="pres">
      <dgm:prSet presAssocID="{E7AFAF37-53EC-484B-B7C3-078A54445C93}" presName="tx1" presStyleLbl="revTx" presStyleIdx="1" presStyleCnt="3"/>
      <dgm:spPr/>
    </dgm:pt>
    <dgm:pt modelId="{F80E960C-03AD-3846-B648-5A12B2DA89E5}" type="pres">
      <dgm:prSet presAssocID="{E7AFAF37-53EC-484B-B7C3-078A54445C93}" presName="vert1" presStyleCnt="0"/>
      <dgm:spPr/>
    </dgm:pt>
    <dgm:pt modelId="{9C27A8A4-ECFD-BC41-80A2-61A25DB4FE9F}" type="pres">
      <dgm:prSet presAssocID="{9782AF5A-60D4-4E34-88B1-957857906AE7}" presName="thickLine" presStyleLbl="alignNode1" presStyleIdx="2" presStyleCnt="3"/>
      <dgm:spPr/>
    </dgm:pt>
    <dgm:pt modelId="{8E5405F4-2F27-1B44-AA7C-DBE59D19DF1C}" type="pres">
      <dgm:prSet presAssocID="{9782AF5A-60D4-4E34-88B1-957857906AE7}" presName="horz1" presStyleCnt="0"/>
      <dgm:spPr/>
    </dgm:pt>
    <dgm:pt modelId="{7C9EA934-4803-0541-B684-31DCA4886F38}" type="pres">
      <dgm:prSet presAssocID="{9782AF5A-60D4-4E34-88B1-957857906AE7}" presName="tx1" presStyleLbl="revTx" presStyleIdx="2" presStyleCnt="3"/>
      <dgm:spPr/>
    </dgm:pt>
    <dgm:pt modelId="{673DEF4F-605A-1143-B446-CC93559B9D0D}" type="pres">
      <dgm:prSet presAssocID="{9782AF5A-60D4-4E34-88B1-957857906AE7}" presName="vert1" presStyleCnt="0"/>
      <dgm:spPr/>
    </dgm:pt>
  </dgm:ptLst>
  <dgm:cxnLst>
    <dgm:cxn modelId="{7117123D-5B08-A742-AFF5-B99794188D88}" type="presOf" srcId="{E7AFAF37-53EC-484B-B7C3-078A54445C93}" destId="{8CF65347-C118-8B49-8C2A-251F7F9228D2}" srcOrd="0" destOrd="0" presId="urn:microsoft.com/office/officeart/2008/layout/LinedList"/>
    <dgm:cxn modelId="{32AE7E45-62CD-F745-819F-47459863A36A}" type="presOf" srcId="{63A7C939-00CC-4558-9A16-182C3FB11E88}" destId="{8E885C48-320C-024A-8272-4A0A079C3383}" srcOrd="0" destOrd="0" presId="urn:microsoft.com/office/officeart/2008/layout/LinedList"/>
    <dgm:cxn modelId="{8244516F-7080-934C-9EC8-1FA090EB8F33}" type="presOf" srcId="{9782AF5A-60D4-4E34-88B1-957857906AE7}" destId="{7C9EA934-4803-0541-B684-31DCA4886F38}" srcOrd="0" destOrd="0" presId="urn:microsoft.com/office/officeart/2008/layout/LinedList"/>
    <dgm:cxn modelId="{7A2CF175-4F80-4001-B856-6D2C5F64986C}" srcId="{63A7C939-00CC-4558-9A16-182C3FB11E88}" destId="{D4092FEE-1B23-4807-B418-0CA612D6CC9C}" srcOrd="0" destOrd="0" parTransId="{9FD5B256-2C4D-4CD2-8632-F434CD597088}" sibTransId="{0160D982-3283-4A9B-8992-8E15DADEA1D1}"/>
    <dgm:cxn modelId="{6471018E-68AF-D946-BF62-F0E3F5B77E80}" type="presOf" srcId="{D4092FEE-1B23-4807-B418-0CA612D6CC9C}" destId="{F13B1417-E4E6-9F46-AF21-4BE44D868037}" srcOrd="0" destOrd="0" presId="urn:microsoft.com/office/officeart/2008/layout/LinedList"/>
    <dgm:cxn modelId="{CC1A7E8F-76B9-4A02-AEA5-613B7B031A70}" srcId="{63A7C939-00CC-4558-9A16-182C3FB11E88}" destId="{9782AF5A-60D4-4E34-88B1-957857906AE7}" srcOrd="2" destOrd="0" parTransId="{DF4B1B03-74F9-4BA0-8203-94B8FD54255D}" sibTransId="{DA4B8F8F-6F74-488D-8BCF-32FE9A4F361F}"/>
    <dgm:cxn modelId="{740213B6-7C7D-4F7A-8CFC-EC741AA630DA}" srcId="{63A7C939-00CC-4558-9A16-182C3FB11E88}" destId="{E7AFAF37-53EC-484B-B7C3-078A54445C93}" srcOrd="1" destOrd="0" parTransId="{5327CB97-48E7-44B6-9AB2-9BC38C9933DC}" sibTransId="{92E612F2-C506-415E-B97E-70E37B6C4AB8}"/>
    <dgm:cxn modelId="{BDC8FE14-CCC3-C64C-9E8A-FF0F3648E190}" type="presParOf" srcId="{8E885C48-320C-024A-8272-4A0A079C3383}" destId="{2958075D-6831-5641-BE78-D720F28A887F}" srcOrd="0" destOrd="0" presId="urn:microsoft.com/office/officeart/2008/layout/LinedList"/>
    <dgm:cxn modelId="{09CB8D56-96D5-1F41-BBE4-9187B8FADD55}" type="presParOf" srcId="{8E885C48-320C-024A-8272-4A0A079C3383}" destId="{7C008DA2-834E-F749-A529-BBA15CD646D4}" srcOrd="1" destOrd="0" presId="urn:microsoft.com/office/officeart/2008/layout/LinedList"/>
    <dgm:cxn modelId="{C6D653CA-37A1-524D-BD45-22C120510721}" type="presParOf" srcId="{7C008DA2-834E-F749-A529-BBA15CD646D4}" destId="{F13B1417-E4E6-9F46-AF21-4BE44D868037}" srcOrd="0" destOrd="0" presId="urn:microsoft.com/office/officeart/2008/layout/LinedList"/>
    <dgm:cxn modelId="{D0FAA53E-4472-0640-A073-46F6E7F6A13F}" type="presParOf" srcId="{7C008DA2-834E-F749-A529-BBA15CD646D4}" destId="{80FE5F11-EA55-1D4C-9F3C-36604E6197F5}" srcOrd="1" destOrd="0" presId="urn:microsoft.com/office/officeart/2008/layout/LinedList"/>
    <dgm:cxn modelId="{AAA7BCAD-394D-E845-A186-E1F9757804DA}" type="presParOf" srcId="{8E885C48-320C-024A-8272-4A0A079C3383}" destId="{BD93FE74-5848-7D47-A2E8-C8A621BF2A22}" srcOrd="2" destOrd="0" presId="urn:microsoft.com/office/officeart/2008/layout/LinedList"/>
    <dgm:cxn modelId="{FB68DD77-40D4-B745-876A-AC4C24053670}" type="presParOf" srcId="{8E885C48-320C-024A-8272-4A0A079C3383}" destId="{3759ECE4-EAF8-6944-A25A-B914DBC6FD9F}" srcOrd="3" destOrd="0" presId="urn:microsoft.com/office/officeart/2008/layout/LinedList"/>
    <dgm:cxn modelId="{E2226308-57E2-B549-B9F0-260201C67F38}" type="presParOf" srcId="{3759ECE4-EAF8-6944-A25A-B914DBC6FD9F}" destId="{8CF65347-C118-8B49-8C2A-251F7F9228D2}" srcOrd="0" destOrd="0" presId="urn:microsoft.com/office/officeart/2008/layout/LinedList"/>
    <dgm:cxn modelId="{06F2C44C-82D3-C84D-9175-D18FF91D4322}" type="presParOf" srcId="{3759ECE4-EAF8-6944-A25A-B914DBC6FD9F}" destId="{F80E960C-03AD-3846-B648-5A12B2DA89E5}" srcOrd="1" destOrd="0" presId="urn:microsoft.com/office/officeart/2008/layout/LinedList"/>
    <dgm:cxn modelId="{8D5C5D70-D863-2E40-A791-D5B59E1DC2E5}" type="presParOf" srcId="{8E885C48-320C-024A-8272-4A0A079C3383}" destId="{9C27A8A4-ECFD-BC41-80A2-61A25DB4FE9F}" srcOrd="4" destOrd="0" presId="urn:microsoft.com/office/officeart/2008/layout/LinedList"/>
    <dgm:cxn modelId="{A9C8EA38-2CF5-C048-968D-721BC67C40DF}" type="presParOf" srcId="{8E885C48-320C-024A-8272-4A0A079C3383}" destId="{8E5405F4-2F27-1B44-AA7C-DBE59D19DF1C}" srcOrd="5" destOrd="0" presId="urn:microsoft.com/office/officeart/2008/layout/LinedList"/>
    <dgm:cxn modelId="{D71E9769-0C4A-9948-8806-124F82ABDF7A}" type="presParOf" srcId="{8E5405F4-2F27-1B44-AA7C-DBE59D19DF1C}" destId="{7C9EA934-4803-0541-B684-31DCA4886F38}" srcOrd="0" destOrd="0" presId="urn:microsoft.com/office/officeart/2008/layout/LinedList"/>
    <dgm:cxn modelId="{E0848C37-879D-6A48-BDBA-689E3ED33654}" type="presParOf" srcId="{8E5405F4-2F27-1B44-AA7C-DBE59D19DF1C}" destId="{673DEF4F-605A-1143-B446-CC93559B9D0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442AD4-AAF2-4B8C-97B9-D207CAE8F9FD}" type="doc">
      <dgm:prSet loTypeId="urn:microsoft.com/office/officeart/2016/7/layout/VerticalDownArrowProcess" loCatId="process" qsTypeId="urn:microsoft.com/office/officeart/2005/8/quickstyle/simple1" qsCatId="simple" csTypeId="urn:microsoft.com/office/officeart/2005/8/colors/colorful2" csCatId="colorful"/>
      <dgm:spPr/>
      <dgm:t>
        <a:bodyPr/>
        <a:lstStyle/>
        <a:p>
          <a:endParaRPr lang="en-US"/>
        </a:p>
      </dgm:t>
    </dgm:pt>
    <dgm:pt modelId="{817B40C0-69E3-4195-91AC-D56746C0DA21}">
      <dgm:prSet/>
      <dgm:spPr/>
      <dgm:t>
        <a:bodyPr/>
        <a:lstStyle/>
        <a:p>
          <a:r>
            <a:rPr lang="en-US" b="1" dirty="0"/>
            <a:t>Think</a:t>
          </a:r>
        </a:p>
      </dgm:t>
    </dgm:pt>
    <dgm:pt modelId="{CC705AED-2A94-4517-964A-BDDEB242F0BF}" type="parTrans" cxnId="{ECC9D194-C062-4893-BF1E-6A489F105DDB}">
      <dgm:prSet/>
      <dgm:spPr/>
      <dgm:t>
        <a:bodyPr/>
        <a:lstStyle/>
        <a:p>
          <a:endParaRPr lang="en-US"/>
        </a:p>
      </dgm:t>
    </dgm:pt>
    <dgm:pt modelId="{646425DA-B0B3-429E-8A5C-F463650C31FE}" type="sibTrans" cxnId="{ECC9D194-C062-4893-BF1E-6A489F105DDB}">
      <dgm:prSet/>
      <dgm:spPr/>
      <dgm:t>
        <a:bodyPr/>
        <a:lstStyle/>
        <a:p>
          <a:endParaRPr lang="en-US"/>
        </a:p>
      </dgm:t>
    </dgm:pt>
    <dgm:pt modelId="{4853C684-73D6-47B1-AF24-D84FA7985D17}">
      <dgm:prSet custT="1"/>
      <dgm:spPr/>
      <dgm:t>
        <a:bodyPr/>
        <a:lstStyle/>
        <a:p>
          <a:r>
            <a:rPr lang="en-US" sz="1400" b="1" dirty="0"/>
            <a:t>Think of an individual from a refugee background that you have worked with. It could be a client, a colleague, or even yourself.</a:t>
          </a:r>
        </a:p>
      </dgm:t>
    </dgm:pt>
    <dgm:pt modelId="{199EC8FB-BA7B-4A24-B291-2BBD6C1CED88}" type="parTrans" cxnId="{9B1C0B4E-07B5-48CA-948C-FBA7705CA04C}">
      <dgm:prSet/>
      <dgm:spPr/>
      <dgm:t>
        <a:bodyPr/>
        <a:lstStyle/>
        <a:p>
          <a:endParaRPr lang="en-US"/>
        </a:p>
      </dgm:t>
    </dgm:pt>
    <dgm:pt modelId="{C790245D-AAC5-42DA-82AD-73C5834DDF58}" type="sibTrans" cxnId="{9B1C0B4E-07B5-48CA-948C-FBA7705CA04C}">
      <dgm:prSet/>
      <dgm:spPr/>
      <dgm:t>
        <a:bodyPr/>
        <a:lstStyle/>
        <a:p>
          <a:endParaRPr lang="en-US"/>
        </a:p>
      </dgm:t>
    </dgm:pt>
    <dgm:pt modelId="{45D42464-2C9E-406C-8CB7-7294C8772624}">
      <dgm:prSet/>
      <dgm:spPr/>
      <dgm:t>
        <a:bodyPr/>
        <a:lstStyle/>
        <a:p>
          <a:r>
            <a:rPr lang="en-US" b="1" dirty="0">
              <a:solidFill>
                <a:schemeClr val="tx1"/>
              </a:solidFill>
            </a:rPr>
            <a:t>Create</a:t>
          </a:r>
        </a:p>
      </dgm:t>
    </dgm:pt>
    <dgm:pt modelId="{024AD433-5139-4296-879D-398BBE2997C3}" type="parTrans" cxnId="{488DA282-CC98-43B6-8A66-F9326698F268}">
      <dgm:prSet/>
      <dgm:spPr/>
      <dgm:t>
        <a:bodyPr/>
        <a:lstStyle/>
        <a:p>
          <a:endParaRPr lang="en-US"/>
        </a:p>
      </dgm:t>
    </dgm:pt>
    <dgm:pt modelId="{4823CD27-1B4B-4AAD-A287-D1CC1B519C2D}" type="sibTrans" cxnId="{488DA282-CC98-43B6-8A66-F9326698F268}">
      <dgm:prSet/>
      <dgm:spPr/>
      <dgm:t>
        <a:bodyPr/>
        <a:lstStyle/>
        <a:p>
          <a:endParaRPr lang="en-US"/>
        </a:p>
      </dgm:t>
    </dgm:pt>
    <dgm:pt modelId="{84A7B4F0-6B5A-451E-914F-8A229C4083C9}">
      <dgm:prSet custT="1"/>
      <dgm:spPr/>
      <dgm:t>
        <a:bodyPr/>
        <a:lstStyle/>
        <a:p>
          <a:r>
            <a:rPr lang="en-US" sz="1400" b="1" dirty="0"/>
            <a:t>On the handouts provided, create 3 sets of identity labels: negative labels, positive labels, and all of the labels combined.</a:t>
          </a:r>
        </a:p>
      </dgm:t>
    </dgm:pt>
    <dgm:pt modelId="{1A33E89C-9045-448F-AC52-04D48F5A98F7}" type="parTrans" cxnId="{C9507B32-BF65-45F9-A3F0-A75A99750267}">
      <dgm:prSet/>
      <dgm:spPr/>
      <dgm:t>
        <a:bodyPr/>
        <a:lstStyle/>
        <a:p>
          <a:endParaRPr lang="en-US"/>
        </a:p>
      </dgm:t>
    </dgm:pt>
    <dgm:pt modelId="{A9CF7E4A-36BD-4685-87A3-80F54F0A4EDC}" type="sibTrans" cxnId="{C9507B32-BF65-45F9-A3F0-A75A99750267}">
      <dgm:prSet/>
      <dgm:spPr/>
      <dgm:t>
        <a:bodyPr/>
        <a:lstStyle/>
        <a:p>
          <a:endParaRPr lang="en-US"/>
        </a:p>
      </dgm:t>
    </dgm:pt>
    <dgm:pt modelId="{3C068411-F6E4-4528-8733-B8DD0645D21C}">
      <dgm:prSet/>
      <dgm:spPr/>
      <dgm:t>
        <a:bodyPr/>
        <a:lstStyle/>
        <a:p>
          <a:r>
            <a:rPr lang="en-US" b="1" dirty="0"/>
            <a:t>Share</a:t>
          </a:r>
        </a:p>
      </dgm:t>
    </dgm:pt>
    <dgm:pt modelId="{EA004932-C4BF-44D6-9A07-7AB8130611A9}" type="parTrans" cxnId="{E46A0C6E-052D-45D2-AABF-4FDFD45BC5A9}">
      <dgm:prSet/>
      <dgm:spPr/>
      <dgm:t>
        <a:bodyPr/>
        <a:lstStyle/>
        <a:p>
          <a:endParaRPr lang="en-US"/>
        </a:p>
      </dgm:t>
    </dgm:pt>
    <dgm:pt modelId="{8E4A1D8E-F348-4AFB-8DF1-6C5BAD61B1E1}" type="sibTrans" cxnId="{E46A0C6E-052D-45D2-AABF-4FDFD45BC5A9}">
      <dgm:prSet/>
      <dgm:spPr/>
      <dgm:t>
        <a:bodyPr/>
        <a:lstStyle/>
        <a:p>
          <a:endParaRPr lang="en-US"/>
        </a:p>
      </dgm:t>
    </dgm:pt>
    <dgm:pt modelId="{8E8F70A4-70B7-4F41-992D-CEBC7C2EA727}">
      <dgm:prSet custT="1"/>
      <dgm:spPr/>
      <dgm:t>
        <a:bodyPr/>
        <a:lstStyle/>
        <a:p>
          <a:r>
            <a:rPr lang="en-US" sz="1400" b="1" dirty="0"/>
            <a:t>Share your work in small groups (but do not identify the people they are based on). Reflect on how services might be tailored differently depending on which of the 3 sets of identity labels they are based upon.</a:t>
          </a:r>
        </a:p>
      </dgm:t>
    </dgm:pt>
    <dgm:pt modelId="{0524AB5A-E83B-4AF6-8336-78EFEE0CC7F2}" type="parTrans" cxnId="{E55B5249-1C7D-4185-8A67-28A8FABB03CC}">
      <dgm:prSet/>
      <dgm:spPr/>
      <dgm:t>
        <a:bodyPr/>
        <a:lstStyle/>
        <a:p>
          <a:endParaRPr lang="en-US"/>
        </a:p>
      </dgm:t>
    </dgm:pt>
    <dgm:pt modelId="{F2A707E6-CD36-4D10-9F3A-9F79977AA989}" type="sibTrans" cxnId="{E55B5249-1C7D-4185-8A67-28A8FABB03CC}">
      <dgm:prSet/>
      <dgm:spPr/>
      <dgm:t>
        <a:bodyPr/>
        <a:lstStyle/>
        <a:p>
          <a:endParaRPr lang="en-US"/>
        </a:p>
      </dgm:t>
    </dgm:pt>
    <dgm:pt modelId="{422FF63D-47F9-A94A-B3DC-B1057FD7562B}" type="pres">
      <dgm:prSet presAssocID="{99442AD4-AAF2-4B8C-97B9-D207CAE8F9FD}" presName="Name0" presStyleCnt="0">
        <dgm:presLayoutVars>
          <dgm:dir/>
          <dgm:animLvl val="lvl"/>
          <dgm:resizeHandles val="exact"/>
        </dgm:presLayoutVars>
      </dgm:prSet>
      <dgm:spPr/>
    </dgm:pt>
    <dgm:pt modelId="{750A38F7-88E5-7D47-91AB-84BF2C649227}" type="pres">
      <dgm:prSet presAssocID="{3C068411-F6E4-4528-8733-B8DD0645D21C}" presName="boxAndChildren" presStyleCnt="0"/>
      <dgm:spPr/>
    </dgm:pt>
    <dgm:pt modelId="{A5CBD108-9DDF-FF4A-B685-50242F062603}" type="pres">
      <dgm:prSet presAssocID="{3C068411-F6E4-4528-8733-B8DD0645D21C}" presName="parentTextBox" presStyleLbl="alignNode1" presStyleIdx="0" presStyleCnt="3"/>
      <dgm:spPr/>
    </dgm:pt>
    <dgm:pt modelId="{0F30DDDB-F949-7740-B437-162E1E496729}" type="pres">
      <dgm:prSet presAssocID="{3C068411-F6E4-4528-8733-B8DD0645D21C}" presName="descendantBox" presStyleLbl="bgAccFollowNode1" presStyleIdx="0" presStyleCnt="3"/>
      <dgm:spPr/>
    </dgm:pt>
    <dgm:pt modelId="{ED5874D2-FDC5-984B-AB07-D177A83B5865}" type="pres">
      <dgm:prSet presAssocID="{4823CD27-1B4B-4AAD-A287-D1CC1B519C2D}" presName="sp" presStyleCnt="0"/>
      <dgm:spPr/>
    </dgm:pt>
    <dgm:pt modelId="{E8638B82-9BCE-6849-8B86-8C7AAA4213CC}" type="pres">
      <dgm:prSet presAssocID="{45D42464-2C9E-406C-8CB7-7294C8772624}" presName="arrowAndChildren" presStyleCnt="0"/>
      <dgm:spPr/>
    </dgm:pt>
    <dgm:pt modelId="{1673D492-D0B2-5D47-9940-89AC901D100C}" type="pres">
      <dgm:prSet presAssocID="{45D42464-2C9E-406C-8CB7-7294C8772624}" presName="parentTextArrow" presStyleLbl="node1" presStyleIdx="0" presStyleCnt="0"/>
      <dgm:spPr/>
    </dgm:pt>
    <dgm:pt modelId="{A8C25F47-2441-2841-B9FF-5E76863CA4AE}" type="pres">
      <dgm:prSet presAssocID="{45D42464-2C9E-406C-8CB7-7294C8772624}" presName="arrow" presStyleLbl="alignNode1" presStyleIdx="1" presStyleCnt="3"/>
      <dgm:spPr/>
    </dgm:pt>
    <dgm:pt modelId="{75BF1079-E580-264E-86E0-84EFAAF219DD}" type="pres">
      <dgm:prSet presAssocID="{45D42464-2C9E-406C-8CB7-7294C8772624}" presName="descendantArrow" presStyleLbl="bgAccFollowNode1" presStyleIdx="1" presStyleCnt="3"/>
      <dgm:spPr/>
    </dgm:pt>
    <dgm:pt modelId="{006A2656-A145-3E45-B68D-7394AEAAC15A}" type="pres">
      <dgm:prSet presAssocID="{646425DA-B0B3-429E-8A5C-F463650C31FE}" presName="sp" presStyleCnt="0"/>
      <dgm:spPr/>
    </dgm:pt>
    <dgm:pt modelId="{4B871064-15BC-3849-BAD4-3C4751E22979}" type="pres">
      <dgm:prSet presAssocID="{817B40C0-69E3-4195-91AC-D56746C0DA21}" presName="arrowAndChildren" presStyleCnt="0"/>
      <dgm:spPr/>
    </dgm:pt>
    <dgm:pt modelId="{3C4B755B-9B1F-6B49-80F7-3A3AFEB16BA3}" type="pres">
      <dgm:prSet presAssocID="{817B40C0-69E3-4195-91AC-D56746C0DA21}" presName="parentTextArrow" presStyleLbl="node1" presStyleIdx="0" presStyleCnt="0"/>
      <dgm:spPr/>
    </dgm:pt>
    <dgm:pt modelId="{1BC40C4B-0F5A-6540-A0EF-063EA20EB419}" type="pres">
      <dgm:prSet presAssocID="{817B40C0-69E3-4195-91AC-D56746C0DA21}" presName="arrow" presStyleLbl="alignNode1" presStyleIdx="2" presStyleCnt="3"/>
      <dgm:spPr/>
    </dgm:pt>
    <dgm:pt modelId="{A983230A-285E-F642-BA1E-703378856350}" type="pres">
      <dgm:prSet presAssocID="{817B40C0-69E3-4195-91AC-D56746C0DA21}" presName="descendantArrow" presStyleLbl="bgAccFollowNode1" presStyleIdx="2" presStyleCnt="3"/>
      <dgm:spPr/>
    </dgm:pt>
  </dgm:ptLst>
  <dgm:cxnLst>
    <dgm:cxn modelId="{281FDB2D-BD2D-F04D-9AC0-56281AA6A756}" type="presOf" srcId="{817B40C0-69E3-4195-91AC-D56746C0DA21}" destId="{3C4B755B-9B1F-6B49-80F7-3A3AFEB16BA3}" srcOrd="0" destOrd="0" presId="urn:microsoft.com/office/officeart/2016/7/layout/VerticalDownArrowProcess"/>
    <dgm:cxn modelId="{C9507B32-BF65-45F9-A3F0-A75A99750267}" srcId="{45D42464-2C9E-406C-8CB7-7294C8772624}" destId="{84A7B4F0-6B5A-451E-914F-8A229C4083C9}" srcOrd="0" destOrd="0" parTransId="{1A33E89C-9045-448F-AC52-04D48F5A98F7}" sibTransId="{A9CF7E4A-36BD-4685-87A3-80F54F0A4EDC}"/>
    <dgm:cxn modelId="{579A6033-7155-F14E-B040-DB0D05837768}" type="presOf" srcId="{45D42464-2C9E-406C-8CB7-7294C8772624}" destId="{A8C25F47-2441-2841-B9FF-5E76863CA4AE}" srcOrd="1" destOrd="0" presId="urn:microsoft.com/office/officeart/2016/7/layout/VerticalDownArrowProcess"/>
    <dgm:cxn modelId="{BEAA4B5F-D432-D846-A296-AD1CF4D71858}" type="presOf" srcId="{99442AD4-AAF2-4B8C-97B9-D207CAE8F9FD}" destId="{422FF63D-47F9-A94A-B3DC-B1057FD7562B}" srcOrd="0" destOrd="0" presId="urn:microsoft.com/office/officeart/2016/7/layout/VerticalDownArrowProcess"/>
    <dgm:cxn modelId="{E55B5249-1C7D-4185-8A67-28A8FABB03CC}" srcId="{3C068411-F6E4-4528-8733-B8DD0645D21C}" destId="{8E8F70A4-70B7-4F41-992D-CEBC7C2EA727}" srcOrd="0" destOrd="0" parTransId="{0524AB5A-E83B-4AF6-8336-78EFEE0CC7F2}" sibTransId="{F2A707E6-CD36-4D10-9F3A-9F79977AA989}"/>
    <dgm:cxn modelId="{9ECD0C6A-92C9-2540-8165-8117F5203A9D}" type="presOf" srcId="{817B40C0-69E3-4195-91AC-D56746C0DA21}" destId="{1BC40C4B-0F5A-6540-A0EF-063EA20EB419}" srcOrd="1" destOrd="0" presId="urn:microsoft.com/office/officeart/2016/7/layout/VerticalDownArrowProcess"/>
    <dgm:cxn modelId="{9B1C0B4E-07B5-48CA-948C-FBA7705CA04C}" srcId="{817B40C0-69E3-4195-91AC-D56746C0DA21}" destId="{4853C684-73D6-47B1-AF24-D84FA7985D17}" srcOrd="0" destOrd="0" parTransId="{199EC8FB-BA7B-4A24-B291-2BBD6C1CED88}" sibTransId="{C790245D-AAC5-42DA-82AD-73C5834DDF58}"/>
    <dgm:cxn modelId="{E46A0C6E-052D-45D2-AABF-4FDFD45BC5A9}" srcId="{99442AD4-AAF2-4B8C-97B9-D207CAE8F9FD}" destId="{3C068411-F6E4-4528-8733-B8DD0645D21C}" srcOrd="2" destOrd="0" parTransId="{EA004932-C4BF-44D6-9A07-7AB8130611A9}" sibTransId="{8E4A1D8E-F348-4AFB-8DF1-6C5BAD61B1E1}"/>
    <dgm:cxn modelId="{EC701176-038B-7C40-AE5F-FE57F7F7A896}" type="presOf" srcId="{3C068411-F6E4-4528-8733-B8DD0645D21C}" destId="{A5CBD108-9DDF-FF4A-B685-50242F062603}" srcOrd="0" destOrd="0" presId="urn:microsoft.com/office/officeart/2016/7/layout/VerticalDownArrowProcess"/>
    <dgm:cxn modelId="{488DA282-CC98-43B6-8A66-F9326698F268}" srcId="{99442AD4-AAF2-4B8C-97B9-D207CAE8F9FD}" destId="{45D42464-2C9E-406C-8CB7-7294C8772624}" srcOrd="1" destOrd="0" parTransId="{024AD433-5139-4296-879D-398BBE2997C3}" sibTransId="{4823CD27-1B4B-4AAD-A287-D1CC1B519C2D}"/>
    <dgm:cxn modelId="{0B25E38A-EBB6-5E46-851C-E4C97D97CD76}" type="presOf" srcId="{4853C684-73D6-47B1-AF24-D84FA7985D17}" destId="{A983230A-285E-F642-BA1E-703378856350}" srcOrd="0" destOrd="0" presId="urn:microsoft.com/office/officeart/2016/7/layout/VerticalDownArrowProcess"/>
    <dgm:cxn modelId="{ECC9D194-C062-4893-BF1E-6A489F105DDB}" srcId="{99442AD4-AAF2-4B8C-97B9-D207CAE8F9FD}" destId="{817B40C0-69E3-4195-91AC-D56746C0DA21}" srcOrd="0" destOrd="0" parTransId="{CC705AED-2A94-4517-964A-BDDEB242F0BF}" sibTransId="{646425DA-B0B3-429E-8A5C-F463650C31FE}"/>
    <dgm:cxn modelId="{D396B3E7-CFA7-B547-8BA5-2458554886D9}" type="presOf" srcId="{84A7B4F0-6B5A-451E-914F-8A229C4083C9}" destId="{75BF1079-E580-264E-86E0-84EFAAF219DD}" srcOrd="0" destOrd="0" presId="urn:microsoft.com/office/officeart/2016/7/layout/VerticalDownArrowProcess"/>
    <dgm:cxn modelId="{EEEA13EB-0D83-D245-91DD-8E113BFA8BD0}" type="presOf" srcId="{8E8F70A4-70B7-4F41-992D-CEBC7C2EA727}" destId="{0F30DDDB-F949-7740-B437-162E1E496729}" srcOrd="0" destOrd="0" presId="urn:microsoft.com/office/officeart/2016/7/layout/VerticalDownArrowProcess"/>
    <dgm:cxn modelId="{0C6B81FE-6F67-9B41-9445-CC6C6BD88B06}" type="presOf" srcId="{45D42464-2C9E-406C-8CB7-7294C8772624}" destId="{1673D492-D0B2-5D47-9940-89AC901D100C}" srcOrd="0" destOrd="0" presId="urn:microsoft.com/office/officeart/2016/7/layout/VerticalDownArrowProcess"/>
    <dgm:cxn modelId="{BE720BEA-FE1A-D144-A604-F42393A963F7}" type="presParOf" srcId="{422FF63D-47F9-A94A-B3DC-B1057FD7562B}" destId="{750A38F7-88E5-7D47-91AB-84BF2C649227}" srcOrd="0" destOrd="0" presId="urn:microsoft.com/office/officeart/2016/7/layout/VerticalDownArrowProcess"/>
    <dgm:cxn modelId="{72C28A4A-06CF-614E-AE93-BE672E1B6D30}" type="presParOf" srcId="{750A38F7-88E5-7D47-91AB-84BF2C649227}" destId="{A5CBD108-9DDF-FF4A-B685-50242F062603}" srcOrd="0" destOrd="0" presId="urn:microsoft.com/office/officeart/2016/7/layout/VerticalDownArrowProcess"/>
    <dgm:cxn modelId="{5DC3E309-FF9D-2A46-A0FE-F65AC699024F}" type="presParOf" srcId="{750A38F7-88E5-7D47-91AB-84BF2C649227}" destId="{0F30DDDB-F949-7740-B437-162E1E496729}" srcOrd="1" destOrd="0" presId="urn:microsoft.com/office/officeart/2016/7/layout/VerticalDownArrowProcess"/>
    <dgm:cxn modelId="{BE13AB33-D33E-034E-A5AE-CC0D11F727C9}" type="presParOf" srcId="{422FF63D-47F9-A94A-B3DC-B1057FD7562B}" destId="{ED5874D2-FDC5-984B-AB07-D177A83B5865}" srcOrd="1" destOrd="0" presId="urn:microsoft.com/office/officeart/2016/7/layout/VerticalDownArrowProcess"/>
    <dgm:cxn modelId="{520B322F-1CB9-254A-8B15-60C743873D28}" type="presParOf" srcId="{422FF63D-47F9-A94A-B3DC-B1057FD7562B}" destId="{E8638B82-9BCE-6849-8B86-8C7AAA4213CC}" srcOrd="2" destOrd="0" presId="urn:microsoft.com/office/officeart/2016/7/layout/VerticalDownArrowProcess"/>
    <dgm:cxn modelId="{529C155F-E79C-2A44-A0CD-A57DA646B568}" type="presParOf" srcId="{E8638B82-9BCE-6849-8B86-8C7AAA4213CC}" destId="{1673D492-D0B2-5D47-9940-89AC901D100C}" srcOrd="0" destOrd="0" presId="urn:microsoft.com/office/officeart/2016/7/layout/VerticalDownArrowProcess"/>
    <dgm:cxn modelId="{8A703DD8-49D6-5340-885C-96A2F911D85E}" type="presParOf" srcId="{E8638B82-9BCE-6849-8B86-8C7AAA4213CC}" destId="{A8C25F47-2441-2841-B9FF-5E76863CA4AE}" srcOrd="1" destOrd="0" presId="urn:microsoft.com/office/officeart/2016/7/layout/VerticalDownArrowProcess"/>
    <dgm:cxn modelId="{76BC9AB8-0943-2147-97A8-0F6EDB5D9093}" type="presParOf" srcId="{E8638B82-9BCE-6849-8B86-8C7AAA4213CC}" destId="{75BF1079-E580-264E-86E0-84EFAAF219DD}" srcOrd="2" destOrd="0" presId="urn:microsoft.com/office/officeart/2016/7/layout/VerticalDownArrowProcess"/>
    <dgm:cxn modelId="{10A08206-0B09-1942-A330-467233F54B17}" type="presParOf" srcId="{422FF63D-47F9-A94A-B3DC-B1057FD7562B}" destId="{006A2656-A145-3E45-B68D-7394AEAAC15A}" srcOrd="3" destOrd="0" presId="urn:microsoft.com/office/officeart/2016/7/layout/VerticalDownArrowProcess"/>
    <dgm:cxn modelId="{428E526D-6AAB-8A48-9A59-A8AFEE8721BC}" type="presParOf" srcId="{422FF63D-47F9-A94A-B3DC-B1057FD7562B}" destId="{4B871064-15BC-3849-BAD4-3C4751E22979}" srcOrd="4" destOrd="0" presId="urn:microsoft.com/office/officeart/2016/7/layout/VerticalDownArrowProcess"/>
    <dgm:cxn modelId="{8B4993CE-71CB-9544-8112-F50AB593098D}" type="presParOf" srcId="{4B871064-15BC-3849-BAD4-3C4751E22979}" destId="{3C4B755B-9B1F-6B49-80F7-3A3AFEB16BA3}" srcOrd="0" destOrd="0" presId="urn:microsoft.com/office/officeart/2016/7/layout/VerticalDownArrowProcess"/>
    <dgm:cxn modelId="{D78DEACF-0368-D44C-9FE0-F0A77FD7CEC4}" type="presParOf" srcId="{4B871064-15BC-3849-BAD4-3C4751E22979}" destId="{1BC40C4B-0F5A-6540-A0EF-063EA20EB419}" srcOrd="1" destOrd="0" presId="urn:microsoft.com/office/officeart/2016/7/layout/VerticalDownArrowProcess"/>
    <dgm:cxn modelId="{C88FC332-ACD6-344A-9BB7-A79B728CC257}" type="presParOf" srcId="{4B871064-15BC-3849-BAD4-3C4751E22979}" destId="{A983230A-285E-F642-BA1E-703378856350}"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61411-1FD3-3441-BF80-858FA095F2CE}">
      <dsp:nvSpPr>
        <dsp:cNvPr id="0" name=""/>
        <dsp:cNvSpPr/>
      </dsp:nvSpPr>
      <dsp:spPr>
        <a:xfrm>
          <a:off x="0" y="450251"/>
          <a:ext cx="6391275" cy="2079492"/>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Understanding intersectionality helps us to apply the AGD policy in a meaningful way.</a:t>
          </a:r>
        </a:p>
      </dsp:txBody>
      <dsp:txXfrm>
        <a:off x="101512" y="551763"/>
        <a:ext cx="6188251" cy="1876468"/>
      </dsp:txXfrm>
    </dsp:sp>
    <dsp:sp modelId="{48B90FF5-D23C-2E48-941A-68EE2D748FE2}">
      <dsp:nvSpPr>
        <dsp:cNvPr id="0" name=""/>
        <dsp:cNvSpPr/>
      </dsp:nvSpPr>
      <dsp:spPr>
        <a:xfrm>
          <a:off x="0" y="2716943"/>
          <a:ext cx="6391275" cy="2079492"/>
        </a:xfrm>
        <a:prstGeom prst="roundRect">
          <a:avLst/>
        </a:prstGeom>
        <a:solidFill>
          <a:schemeClr val="accent2">
            <a:hueOff val="-6199008"/>
            <a:satOff val="-17807"/>
            <a:lumOff val="3843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It ensures that we are not only seeing the various aspects of a refugee’s identity, but the way they work together to create unique challenges and strengths.</a:t>
          </a:r>
        </a:p>
      </dsp:txBody>
      <dsp:txXfrm>
        <a:off x="101512" y="2818455"/>
        <a:ext cx="6188251" cy="1876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A44ADA-DC54-9B49-A795-EE24D79E90AA}">
      <dsp:nvSpPr>
        <dsp:cNvPr id="0" name=""/>
        <dsp:cNvSpPr/>
      </dsp:nvSpPr>
      <dsp:spPr>
        <a:xfrm>
          <a:off x="0" y="72637"/>
          <a:ext cx="6072775" cy="527670"/>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Think</a:t>
          </a:r>
        </a:p>
      </dsp:txBody>
      <dsp:txXfrm>
        <a:off x="25759" y="98396"/>
        <a:ext cx="6021257" cy="476152"/>
      </dsp:txXfrm>
    </dsp:sp>
    <dsp:sp modelId="{7C473626-4702-3847-A9F8-9CFA583AF70C}">
      <dsp:nvSpPr>
        <dsp:cNvPr id="0" name=""/>
        <dsp:cNvSpPr/>
      </dsp:nvSpPr>
      <dsp:spPr>
        <a:xfrm>
          <a:off x="0" y="600307"/>
          <a:ext cx="6072775" cy="53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81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Think of a particularly vulnerable refugee or forcibly displaced individual you have worked with. </a:t>
          </a:r>
        </a:p>
      </dsp:txBody>
      <dsp:txXfrm>
        <a:off x="0" y="600307"/>
        <a:ext cx="6072775" cy="535095"/>
      </dsp:txXfrm>
    </dsp:sp>
    <dsp:sp modelId="{897B407E-460C-D249-BCA1-0BDE4D4BDC65}">
      <dsp:nvSpPr>
        <dsp:cNvPr id="0" name=""/>
        <dsp:cNvSpPr/>
      </dsp:nvSpPr>
      <dsp:spPr>
        <a:xfrm>
          <a:off x="0" y="1135402"/>
          <a:ext cx="6072775" cy="527670"/>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Create</a:t>
          </a:r>
        </a:p>
      </dsp:txBody>
      <dsp:txXfrm>
        <a:off x="25759" y="1161161"/>
        <a:ext cx="6021257" cy="476152"/>
      </dsp:txXfrm>
    </dsp:sp>
    <dsp:sp modelId="{19782C30-AB72-3A41-8B87-592C3BA483A0}">
      <dsp:nvSpPr>
        <dsp:cNvPr id="0" name=""/>
        <dsp:cNvSpPr/>
      </dsp:nvSpPr>
      <dsp:spPr>
        <a:xfrm>
          <a:off x="0" y="1663072"/>
          <a:ext cx="6072775"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81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Create a ‘road map’ analysis of the multiple discriminations they may be experiencing, which compound to contribute to their vulnerability.</a:t>
          </a:r>
        </a:p>
      </dsp:txBody>
      <dsp:txXfrm>
        <a:off x="0" y="1663072"/>
        <a:ext cx="6072775" cy="774180"/>
      </dsp:txXfrm>
    </dsp:sp>
    <dsp:sp modelId="{CD90FA2A-81E1-2C41-B0E9-BB637C44EF44}">
      <dsp:nvSpPr>
        <dsp:cNvPr id="0" name=""/>
        <dsp:cNvSpPr/>
      </dsp:nvSpPr>
      <dsp:spPr>
        <a:xfrm>
          <a:off x="0" y="2437252"/>
          <a:ext cx="6072775" cy="527670"/>
        </a:xfrm>
        <a:prstGeom prst="round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Consider</a:t>
          </a:r>
        </a:p>
      </dsp:txBody>
      <dsp:txXfrm>
        <a:off x="25759" y="2463011"/>
        <a:ext cx="6021257" cy="476152"/>
      </dsp:txXfrm>
    </dsp:sp>
    <dsp:sp modelId="{DDCDDCC7-2895-E948-8803-2FA7C7523DFE}">
      <dsp:nvSpPr>
        <dsp:cNvPr id="0" name=""/>
        <dsp:cNvSpPr/>
      </dsp:nvSpPr>
      <dsp:spPr>
        <a:xfrm>
          <a:off x="0" y="2964922"/>
          <a:ext cx="6072775" cy="774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811"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In your analysis consider: gender, race, ethnicity, religion, age, ability, socioeconomic status, legal status, and LGBTQI+ identity.</a:t>
          </a:r>
        </a:p>
      </dsp:txBody>
      <dsp:txXfrm>
        <a:off x="0" y="2964922"/>
        <a:ext cx="6072775" cy="7741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17A4DA-64ED-0846-841A-31F5EF79FCCB}">
      <dsp:nvSpPr>
        <dsp:cNvPr id="0" name=""/>
        <dsp:cNvSpPr/>
      </dsp:nvSpPr>
      <dsp:spPr>
        <a:xfrm>
          <a:off x="0" y="0"/>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t>Layers are a positive aspect of our identities</a:t>
          </a:r>
          <a:r>
            <a:rPr lang="en-AU" sz="1400" kern="1200" dirty="0"/>
            <a:t>. </a:t>
          </a:r>
          <a:endParaRPr lang="en-US" sz="1400" kern="1200" dirty="0"/>
        </a:p>
      </dsp:txBody>
      <dsp:txXfrm>
        <a:off x="21588" y="21588"/>
        <a:ext cx="3958795" cy="693879"/>
      </dsp:txXfrm>
    </dsp:sp>
    <dsp:sp modelId="{DF82869E-6D71-9544-99BF-2D357D1D09C8}">
      <dsp:nvSpPr>
        <dsp:cNvPr id="0" name=""/>
        <dsp:cNvSpPr/>
      </dsp:nvSpPr>
      <dsp:spPr>
        <a:xfrm>
          <a:off x="361456" y="839424"/>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t>We all have many layers, they make us the interesting and diverse people we are.</a:t>
          </a:r>
          <a:endParaRPr lang="en-US" sz="1400" b="1" kern="1200" dirty="0"/>
        </a:p>
      </dsp:txBody>
      <dsp:txXfrm>
        <a:off x="383044" y="861012"/>
        <a:ext cx="3956654" cy="693879"/>
      </dsp:txXfrm>
    </dsp:sp>
    <dsp:sp modelId="{F5082014-6C7A-6D41-8E1D-2DCBB41F02D3}">
      <dsp:nvSpPr>
        <dsp:cNvPr id="0" name=""/>
        <dsp:cNvSpPr/>
      </dsp:nvSpPr>
      <dsp:spPr>
        <a:xfrm>
          <a:off x="722912" y="1678848"/>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t>Most people do not see all of our layers.</a:t>
          </a:r>
          <a:endParaRPr lang="en-US" sz="1400" b="1" kern="1200" dirty="0"/>
        </a:p>
      </dsp:txBody>
      <dsp:txXfrm>
        <a:off x="744500" y="1700436"/>
        <a:ext cx="3956654" cy="693879"/>
      </dsp:txXfrm>
    </dsp:sp>
    <dsp:sp modelId="{5BCED646-3507-4640-A515-6976EDC4A5BF}">
      <dsp:nvSpPr>
        <dsp:cNvPr id="0" name=""/>
        <dsp:cNvSpPr/>
      </dsp:nvSpPr>
      <dsp:spPr>
        <a:xfrm>
          <a:off x="1084369" y="2518272"/>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solidFill>
                <a:schemeClr val="bg1"/>
              </a:solidFill>
            </a:rPr>
            <a:t>Their perception of us is formed by just what they see, and how they feel about that layer.</a:t>
          </a:r>
          <a:endParaRPr lang="en-US" sz="1400" b="1" kern="1200" dirty="0">
            <a:solidFill>
              <a:schemeClr val="bg1"/>
            </a:solidFill>
          </a:endParaRPr>
        </a:p>
      </dsp:txBody>
      <dsp:txXfrm>
        <a:off x="1105957" y="2539860"/>
        <a:ext cx="3956654" cy="693879"/>
      </dsp:txXfrm>
    </dsp:sp>
    <dsp:sp modelId="{3DA8D377-50B1-F746-9BA6-D986282FA626}">
      <dsp:nvSpPr>
        <dsp:cNvPr id="0" name=""/>
        <dsp:cNvSpPr/>
      </dsp:nvSpPr>
      <dsp:spPr>
        <a:xfrm>
          <a:off x="1445825" y="3357696"/>
          <a:ext cx="4840372" cy="73705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AU" sz="1400" b="1" kern="1200" dirty="0">
              <a:solidFill>
                <a:schemeClr val="bg1"/>
              </a:solidFill>
            </a:rPr>
            <a:t>Problems can occur when some of the layers are turned into negative labels which people put onto us.</a:t>
          </a:r>
          <a:endParaRPr lang="en-US" sz="1400" b="1" kern="1200" dirty="0">
            <a:solidFill>
              <a:schemeClr val="bg1"/>
            </a:solidFill>
          </a:endParaRPr>
        </a:p>
      </dsp:txBody>
      <dsp:txXfrm>
        <a:off x="1467413" y="3379284"/>
        <a:ext cx="3956654" cy="693879"/>
      </dsp:txXfrm>
    </dsp:sp>
    <dsp:sp modelId="{9ABDFF4F-E8A3-3C4C-AE6E-BA3EF704D85B}">
      <dsp:nvSpPr>
        <dsp:cNvPr id="0" name=""/>
        <dsp:cNvSpPr/>
      </dsp:nvSpPr>
      <dsp:spPr>
        <a:xfrm>
          <a:off x="4361286" y="538459"/>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469080" y="538459"/>
        <a:ext cx="263497" cy="360511"/>
      </dsp:txXfrm>
    </dsp:sp>
    <dsp:sp modelId="{81CB5BB4-3A9B-884E-B665-435486C1E194}">
      <dsp:nvSpPr>
        <dsp:cNvPr id="0" name=""/>
        <dsp:cNvSpPr/>
      </dsp:nvSpPr>
      <dsp:spPr>
        <a:xfrm>
          <a:off x="4722742" y="1377884"/>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830536" y="1377884"/>
        <a:ext cx="263497" cy="360511"/>
      </dsp:txXfrm>
    </dsp:sp>
    <dsp:sp modelId="{EF469B71-4A96-284C-A2B7-BE15C8249432}">
      <dsp:nvSpPr>
        <dsp:cNvPr id="0" name=""/>
        <dsp:cNvSpPr/>
      </dsp:nvSpPr>
      <dsp:spPr>
        <a:xfrm>
          <a:off x="5084199" y="2205023"/>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191993" y="2205023"/>
        <a:ext cx="263497" cy="360511"/>
      </dsp:txXfrm>
    </dsp:sp>
    <dsp:sp modelId="{BE8EA0FA-A292-184A-B8FF-C91F6025095D}">
      <dsp:nvSpPr>
        <dsp:cNvPr id="0" name=""/>
        <dsp:cNvSpPr/>
      </dsp:nvSpPr>
      <dsp:spPr>
        <a:xfrm>
          <a:off x="5445655" y="3052637"/>
          <a:ext cx="479085" cy="479085"/>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553449" y="3052637"/>
        <a:ext cx="263497" cy="3605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8075D-6831-5641-BE78-D720F28A887F}">
      <dsp:nvSpPr>
        <dsp:cNvPr id="0" name=""/>
        <dsp:cNvSpPr/>
      </dsp:nvSpPr>
      <dsp:spPr>
        <a:xfrm>
          <a:off x="0" y="1671"/>
          <a:ext cx="9625383" cy="0"/>
        </a:xfrm>
        <a:prstGeom prst="line">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w="9525" cap="rnd"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F13B1417-E4E6-9F46-AF21-4BE44D868037}">
      <dsp:nvSpPr>
        <dsp:cNvPr id="0" name=""/>
        <dsp:cNvSpPr/>
      </dsp:nvSpPr>
      <dsp:spPr>
        <a:xfrm>
          <a:off x="0" y="167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b="1" kern="1200" dirty="0"/>
            <a:t>Hopefully it is already obvious why this matters. To deliver a holistic service to someone, we need to understand and acknowledge all the layers of their identity.</a:t>
          </a:r>
          <a:endParaRPr lang="en-US" sz="2100" b="1" kern="1200" dirty="0"/>
        </a:p>
      </dsp:txBody>
      <dsp:txXfrm>
        <a:off x="0" y="1671"/>
        <a:ext cx="9625383" cy="1139780"/>
      </dsp:txXfrm>
    </dsp:sp>
    <dsp:sp modelId="{BD93FE74-5848-7D47-A2E8-C8A621BF2A22}">
      <dsp:nvSpPr>
        <dsp:cNvPr id="0" name=""/>
        <dsp:cNvSpPr/>
      </dsp:nvSpPr>
      <dsp:spPr>
        <a:xfrm>
          <a:off x="0" y="1141451"/>
          <a:ext cx="9625383" cy="0"/>
        </a:xfrm>
        <a:prstGeom prst="line">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w="9525" cap="rnd" cmpd="sng" algn="ctr">
          <a:solidFill>
            <a:schemeClr val="accent3">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8CF65347-C118-8B49-8C2A-251F7F9228D2}">
      <dsp:nvSpPr>
        <dsp:cNvPr id="0" name=""/>
        <dsp:cNvSpPr/>
      </dsp:nvSpPr>
      <dsp:spPr>
        <a:xfrm>
          <a:off x="0" y="114145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b="1" kern="1200" dirty="0"/>
            <a:t>A ‘one-size fits all’ approach to service provision does not work, because we are all different.</a:t>
          </a:r>
          <a:endParaRPr lang="en-US" sz="2100" b="1" kern="1200" dirty="0"/>
        </a:p>
      </dsp:txBody>
      <dsp:txXfrm>
        <a:off x="0" y="1141451"/>
        <a:ext cx="9625383" cy="1139780"/>
      </dsp:txXfrm>
    </dsp:sp>
    <dsp:sp modelId="{9C27A8A4-ECFD-BC41-80A2-61A25DB4FE9F}">
      <dsp:nvSpPr>
        <dsp:cNvPr id="0" name=""/>
        <dsp:cNvSpPr/>
      </dsp:nvSpPr>
      <dsp:spPr>
        <a:xfrm>
          <a:off x="0" y="2281231"/>
          <a:ext cx="9625383" cy="0"/>
        </a:xfrm>
        <a:prstGeom prst="line">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sp>
    <dsp:sp modelId="{7C9EA934-4803-0541-B684-31DCA4886F38}">
      <dsp:nvSpPr>
        <dsp:cNvPr id="0" name=""/>
        <dsp:cNvSpPr/>
      </dsp:nvSpPr>
      <dsp:spPr>
        <a:xfrm>
          <a:off x="0" y="2281231"/>
          <a:ext cx="9625383" cy="11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AU" sz="2100" b="1" kern="1200" dirty="0"/>
            <a:t>Interventions that do not consider age, gender and all the other identity layers that shape people cannot meet their diverse needs or utilise their unique strengths and talents. They may do more harm than good.</a:t>
          </a:r>
          <a:endParaRPr lang="en-US" sz="2100" b="1" kern="1200" dirty="0"/>
        </a:p>
      </dsp:txBody>
      <dsp:txXfrm>
        <a:off x="0" y="2281231"/>
        <a:ext cx="9625383" cy="1139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CBD108-9DDF-FF4A-B685-50242F062603}">
      <dsp:nvSpPr>
        <dsp:cNvPr id="0" name=""/>
        <dsp:cNvSpPr/>
      </dsp:nvSpPr>
      <dsp:spPr>
        <a:xfrm>
          <a:off x="0" y="3949459"/>
          <a:ext cx="1597818" cy="1296300"/>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637" tIns="227584" rIns="113637"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Share</a:t>
          </a:r>
        </a:p>
      </dsp:txBody>
      <dsp:txXfrm>
        <a:off x="0" y="3949459"/>
        <a:ext cx="1597818" cy="1296300"/>
      </dsp:txXfrm>
    </dsp:sp>
    <dsp:sp modelId="{0F30DDDB-F949-7740-B437-162E1E496729}">
      <dsp:nvSpPr>
        <dsp:cNvPr id="0" name=""/>
        <dsp:cNvSpPr/>
      </dsp:nvSpPr>
      <dsp:spPr>
        <a:xfrm>
          <a:off x="1597818" y="3949459"/>
          <a:ext cx="4793456" cy="1296300"/>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234" tIns="177800" rIns="97234" bIns="177800" numCol="1" spcCol="1270" anchor="ctr" anchorCtr="0">
          <a:noAutofit/>
        </a:bodyPr>
        <a:lstStyle/>
        <a:p>
          <a:pPr marL="0" lvl="0" indent="0" algn="l" defTabSz="622300">
            <a:lnSpc>
              <a:spcPct val="90000"/>
            </a:lnSpc>
            <a:spcBef>
              <a:spcPct val="0"/>
            </a:spcBef>
            <a:spcAft>
              <a:spcPct val="35000"/>
            </a:spcAft>
            <a:buNone/>
          </a:pPr>
          <a:r>
            <a:rPr lang="en-US" sz="1400" b="1" kern="1200" dirty="0"/>
            <a:t>Share your work in small groups (but do not identify the people they are based on). Reflect on how services might be tailored differently depending on which of the 3 sets of identity labels they are based upon.</a:t>
          </a:r>
        </a:p>
      </dsp:txBody>
      <dsp:txXfrm>
        <a:off x="1597818" y="3949459"/>
        <a:ext cx="4793456" cy="1296300"/>
      </dsp:txXfrm>
    </dsp:sp>
    <dsp:sp modelId="{A8C25F47-2441-2841-B9FF-5E76863CA4AE}">
      <dsp:nvSpPr>
        <dsp:cNvPr id="0" name=""/>
        <dsp:cNvSpPr/>
      </dsp:nvSpPr>
      <dsp:spPr>
        <a:xfrm rot="10800000">
          <a:off x="0" y="1975193"/>
          <a:ext cx="1597818" cy="1993710"/>
        </a:xfrm>
        <a:prstGeom prst="upArrowCallout">
          <a:avLst>
            <a:gd name="adj1" fmla="val 5000"/>
            <a:gd name="adj2" fmla="val 10000"/>
            <a:gd name="adj3" fmla="val 15000"/>
            <a:gd name="adj4" fmla="val 64977"/>
          </a:avLst>
        </a:prstGeom>
        <a:solidFill>
          <a:schemeClr val="accent2">
            <a:hueOff val="-3099504"/>
            <a:satOff val="-8904"/>
            <a:lumOff val="19216"/>
            <a:alphaOff val="0"/>
          </a:schemeClr>
        </a:solidFill>
        <a:ln w="19050" cap="rnd" cmpd="sng" algn="ctr">
          <a:solidFill>
            <a:schemeClr val="accent2">
              <a:hueOff val="-3099504"/>
              <a:satOff val="-8904"/>
              <a:lumOff val="1921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637" tIns="227584" rIns="113637"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Create</a:t>
          </a:r>
        </a:p>
      </dsp:txBody>
      <dsp:txXfrm rot="-10800000">
        <a:off x="0" y="1975193"/>
        <a:ext cx="1597818" cy="1295911"/>
      </dsp:txXfrm>
    </dsp:sp>
    <dsp:sp modelId="{75BF1079-E580-264E-86E0-84EFAAF219DD}">
      <dsp:nvSpPr>
        <dsp:cNvPr id="0" name=""/>
        <dsp:cNvSpPr/>
      </dsp:nvSpPr>
      <dsp:spPr>
        <a:xfrm>
          <a:off x="1597818" y="1975193"/>
          <a:ext cx="4793456" cy="1295911"/>
        </a:xfrm>
        <a:prstGeom prst="rect">
          <a:avLst/>
        </a:prstGeom>
        <a:solidFill>
          <a:schemeClr val="accent2">
            <a:tint val="40000"/>
            <a:alpha val="90000"/>
            <a:hueOff val="-3376665"/>
            <a:satOff val="29536"/>
            <a:lumOff val="3724"/>
            <a:alphaOff val="0"/>
          </a:schemeClr>
        </a:solidFill>
        <a:ln w="19050" cap="rnd" cmpd="sng" algn="ctr">
          <a:solidFill>
            <a:schemeClr val="accent2">
              <a:tint val="40000"/>
              <a:alpha val="90000"/>
              <a:hueOff val="-3376665"/>
              <a:satOff val="29536"/>
              <a:lumOff val="37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234" tIns="177800" rIns="97234" bIns="177800" numCol="1" spcCol="1270" anchor="ctr" anchorCtr="0">
          <a:noAutofit/>
        </a:bodyPr>
        <a:lstStyle/>
        <a:p>
          <a:pPr marL="0" lvl="0" indent="0" algn="l" defTabSz="622300">
            <a:lnSpc>
              <a:spcPct val="90000"/>
            </a:lnSpc>
            <a:spcBef>
              <a:spcPct val="0"/>
            </a:spcBef>
            <a:spcAft>
              <a:spcPct val="35000"/>
            </a:spcAft>
            <a:buNone/>
          </a:pPr>
          <a:r>
            <a:rPr lang="en-US" sz="1400" b="1" kern="1200" dirty="0"/>
            <a:t>On the handouts provided, create 3 sets of identity labels: negative labels, positive labels, and all of the labels combined.</a:t>
          </a:r>
        </a:p>
      </dsp:txBody>
      <dsp:txXfrm>
        <a:off x="1597818" y="1975193"/>
        <a:ext cx="4793456" cy="1295911"/>
      </dsp:txXfrm>
    </dsp:sp>
    <dsp:sp modelId="{1BC40C4B-0F5A-6540-A0EF-063EA20EB419}">
      <dsp:nvSpPr>
        <dsp:cNvPr id="0" name=""/>
        <dsp:cNvSpPr/>
      </dsp:nvSpPr>
      <dsp:spPr>
        <a:xfrm rot="10800000">
          <a:off x="0" y="927"/>
          <a:ext cx="1597818" cy="1993710"/>
        </a:xfrm>
        <a:prstGeom prst="upArrowCallout">
          <a:avLst>
            <a:gd name="adj1" fmla="val 5000"/>
            <a:gd name="adj2" fmla="val 10000"/>
            <a:gd name="adj3" fmla="val 15000"/>
            <a:gd name="adj4" fmla="val 64977"/>
          </a:avLst>
        </a:prstGeom>
        <a:solidFill>
          <a:schemeClr val="accent2">
            <a:hueOff val="-6199008"/>
            <a:satOff val="-17807"/>
            <a:lumOff val="38432"/>
            <a:alphaOff val="0"/>
          </a:schemeClr>
        </a:solidFill>
        <a:ln w="19050" cap="rnd" cmpd="sng" algn="ctr">
          <a:solidFill>
            <a:schemeClr val="accent2">
              <a:hueOff val="-6199008"/>
              <a:satOff val="-17807"/>
              <a:lumOff val="3843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637" tIns="227584" rIns="113637"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t>Think</a:t>
          </a:r>
        </a:p>
      </dsp:txBody>
      <dsp:txXfrm rot="-10800000">
        <a:off x="0" y="927"/>
        <a:ext cx="1597818" cy="1295911"/>
      </dsp:txXfrm>
    </dsp:sp>
    <dsp:sp modelId="{A983230A-285E-F642-BA1E-703378856350}">
      <dsp:nvSpPr>
        <dsp:cNvPr id="0" name=""/>
        <dsp:cNvSpPr/>
      </dsp:nvSpPr>
      <dsp:spPr>
        <a:xfrm>
          <a:off x="1597818" y="927"/>
          <a:ext cx="4793456" cy="1295911"/>
        </a:xfrm>
        <a:prstGeom prst="rect">
          <a:avLst/>
        </a:prstGeom>
        <a:solidFill>
          <a:schemeClr val="accent2">
            <a:tint val="40000"/>
            <a:alpha val="90000"/>
            <a:hueOff val="-6753330"/>
            <a:satOff val="59071"/>
            <a:lumOff val="7448"/>
            <a:alphaOff val="0"/>
          </a:schemeClr>
        </a:solidFill>
        <a:ln w="19050" cap="rnd" cmpd="sng" algn="ctr">
          <a:solidFill>
            <a:schemeClr val="accent2">
              <a:tint val="40000"/>
              <a:alpha val="90000"/>
              <a:hueOff val="-6753330"/>
              <a:satOff val="59071"/>
              <a:lumOff val="74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7234" tIns="177800" rIns="97234" bIns="177800" numCol="1" spcCol="1270" anchor="ctr" anchorCtr="0">
          <a:noAutofit/>
        </a:bodyPr>
        <a:lstStyle/>
        <a:p>
          <a:pPr marL="0" lvl="0" indent="0" algn="l" defTabSz="622300">
            <a:lnSpc>
              <a:spcPct val="90000"/>
            </a:lnSpc>
            <a:spcBef>
              <a:spcPct val="0"/>
            </a:spcBef>
            <a:spcAft>
              <a:spcPct val="35000"/>
            </a:spcAft>
            <a:buNone/>
          </a:pPr>
          <a:r>
            <a:rPr lang="en-US" sz="1400" b="1" kern="1200" dirty="0"/>
            <a:t>Think of an individual from a refugee background that you have worked with. It could be a client, a colleague, or even yourself.</a:t>
          </a:r>
        </a:p>
      </dsp:txBody>
      <dsp:txXfrm>
        <a:off x="1597818" y="927"/>
        <a:ext cx="4793456" cy="12959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4C5C4-D625-46B6-A740-6818A9C5D2A8}" type="datetimeFigureOut">
              <a:rPr lang="en-AU" smtClean="0"/>
              <a:t>11/07/2022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3146F8-FC2A-40A6-81FA-895458CF40DD}" type="slidenum">
              <a:rPr lang="en-AU" smtClean="0"/>
              <a:t>‹#›</a:t>
            </a:fld>
            <a:endParaRPr lang="en-AU"/>
          </a:p>
        </p:txBody>
      </p:sp>
    </p:spTree>
    <p:extLst>
      <p:ext uri="{BB962C8B-B14F-4D97-AF65-F5344CB8AC3E}">
        <p14:creationId xmlns:p14="http://schemas.microsoft.com/office/powerpoint/2010/main" val="16880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BA6BB22-D8FE-4AEF-8026-E8598960A815}" type="slidenum">
              <a:rPr lang="en-AU" smtClean="0"/>
              <a:t>7</a:t>
            </a:fld>
            <a:endParaRPr lang="en-AU"/>
          </a:p>
        </p:txBody>
      </p:sp>
    </p:spTree>
    <p:extLst>
      <p:ext uri="{BB962C8B-B14F-4D97-AF65-F5344CB8AC3E}">
        <p14:creationId xmlns:p14="http://schemas.microsoft.com/office/powerpoint/2010/main" val="6949447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12192000" cy="6858000"/>
          </a:xfrm>
        </p:grpSpPr>
        <p:sp>
          <p:nvSpPr>
            <p:cNvPr id="9" name="Rectangle 8"/>
            <p:cNvSpPr/>
            <p:nvPr userDrawn="1"/>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62464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7200" y="295729"/>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078302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GB"/>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44393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GB"/>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58372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423279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48646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9642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179642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504475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38972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876277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302936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3118025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78755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4116867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2785983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GB"/>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64703E-4C15-1048-92E7-1A1AA6312529}" type="slidenum">
              <a:rPr lang="en-US" smtClean="0"/>
              <a:t>‹#›</a:t>
            </a:fld>
            <a:endParaRPr lang="en-US"/>
          </a:p>
        </p:txBody>
      </p:sp>
    </p:spTree>
    <p:extLst>
      <p:ext uri="{BB962C8B-B14F-4D97-AF65-F5344CB8AC3E}">
        <p14:creationId xmlns:p14="http://schemas.microsoft.com/office/powerpoint/2010/main" val="1680390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A22602F-B989-0943-8518-795B90E176F6}" type="datetimeFigureOut">
              <a:rPr lang="en-US" smtClean="0"/>
              <a:t>7/11/2022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C64703E-4C15-1048-92E7-1A1AA6312529}" type="slidenum">
              <a:rPr lang="en-US" smtClean="0"/>
              <a:t>‹#›</a:t>
            </a:fld>
            <a:endParaRPr lang="en-US"/>
          </a:p>
        </p:txBody>
      </p:sp>
    </p:spTree>
    <p:extLst>
      <p:ext uri="{BB962C8B-B14F-4D97-AF65-F5344CB8AC3E}">
        <p14:creationId xmlns:p14="http://schemas.microsoft.com/office/powerpoint/2010/main" val="656594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9mx5J-3gVcc?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8tjZQr2LGt4?feature=oembe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D9A6257-3081-E344-9723-3F5DDE04218E}"/>
              </a:ext>
            </a:extLst>
          </p:cNvPr>
          <p:cNvSpPr>
            <a:spLocks noGrp="1"/>
          </p:cNvSpPr>
          <p:nvPr>
            <p:ph type="ctrTitle"/>
          </p:nvPr>
        </p:nvSpPr>
        <p:spPr>
          <a:xfrm>
            <a:off x="6556835" y="1675142"/>
            <a:ext cx="4798142" cy="3153753"/>
          </a:xfrm>
        </p:spPr>
        <p:txBody>
          <a:bodyPr>
            <a:normAutofit/>
          </a:bodyPr>
          <a:lstStyle/>
          <a:p>
            <a:pPr>
              <a:lnSpc>
                <a:spcPct val="90000"/>
              </a:lnSpc>
            </a:pPr>
            <a:r>
              <a:rPr lang="en-US" sz="3400" b="1" dirty="0">
                <a:solidFill>
                  <a:srgbClr val="EBEBEB"/>
                </a:solidFill>
              </a:rPr>
              <a:t>Module 2: </a:t>
            </a:r>
            <a:r>
              <a:rPr lang="en-AU" sz="3400" b="1" dirty="0">
                <a:solidFill>
                  <a:srgbClr val="EBEBEB"/>
                </a:solidFill>
              </a:rPr>
              <a:t>‘Intersectionality’ and ‘Age, Gender and Diversity’: Why do they matter?</a:t>
            </a:r>
            <a:br>
              <a:rPr lang="en-AU" sz="3400" b="1" dirty="0">
                <a:solidFill>
                  <a:srgbClr val="EBEBEB"/>
                </a:solidFill>
              </a:rPr>
            </a:br>
            <a:r>
              <a:rPr lang="en-US" sz="3400" dirty="0">
                <a:solidFill>
                  <a:srgbClr val="EBEBEB"/>
                </a:solidFill>
              </a:rPr>
              <a:t> </a:t>
            </a:r>
          </a:p>
        </p:txBody>
      </p:sp>
      <p:sp>
        <p:nvSpPr>
          <p:cNvPr id="11" name="Rectangle 10">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5E25C02-E278-0D44-AA0A-69C51275D770}"/>
              </a:ext>
            </a:extLst>
          </p:cNvPr>
          <p:cNvPicPr>
            <a:picLocks noChangeAspect="1"/>
          </p:cNvPicPr>
          <p:nvPr/>
        </p:nvPicPr>
        <p:blipFill>
          <a:blip r:embed="rId2"/>
          <a:stretch>
            <a:fillRect/>
          </a:stretch>
        </p:blipFill>
        <p:spPr>
          <a:xfrm>
            <a:off x="1109764" y="1146239"/>
            <a:ext cx="4986236" cy="456240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8551267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29FA342B-2CB4-3442-AE33-0356B78778CB}"/>
              </a:ext>
            </a:extLst>
          </p:cNvPr>
          <p:cNvSpPr>
            <a:spLocks noGrp="1"/>
          </p:cNvSpPr>
          <p:nvPr>
            <p:ph type="title"/>
          </p:nvPr>
        </p:nvSpPr>
        <p:spPr>
          <a:xfrm>
            <a:off x="8013816" y="1545769"/>
            <a:ext cx="3382297" cy="3281957"/>
          </a:xfrm>
        </p:spPr>
        <p:txBody>
          <a:bodyPr vert="horz" lIns="91440" tIns="45720" rIns="91440" bIns="45720" rtlCol="0" anchor="b">
            <a:normAutofit fontScale="90000"/>
          </a:bodyPr>
          <a:lstStyle/>
          <a:p>
            <a:pPr>
              <a:lnSpc>
                <a:spcPct val="90000"/>
              </a:lnSpc>
            </a:pPr>
            <a:r>
              <a:rPr lang="en-US" sz="5400" b="1" i="0" kern="1200" dirty="0">
                <a:solidFill>
                  <a:srgbClr val="EBEBEB"/>
                </a:solidFill>
                <a:latin typeface="+mj-lt"/>
                <a:ea typeface="+mj-ea"/>
                <a:cs typeface="+mj-cs"/>
              </a:rPr>
              <a:t>The power of</a:t>
            </a:r>
            <a:br>
              <a:rPr lang="en-US" sz="5400" b="1" i="0" kern="1200" dirty="0">
                <a:solidFill>
                  <a:srgbClr val="EBEBEB"/>
                </a:solidFill>
                <a:latin typeface="+mj-lt"/>
                <a:ea typeface="+mj-ea"/>
                <a:cs typeface="+mj-cs"/>
              </a:rPr>
            </a:br>
            <a:r>
              <a:rPr lang="en-US" sz="5400" b="1" i="0" kern="1200" dirty="0">
                <a:solidFill>
                  <a:srgbClr val="EBEBEB"/>
                </a:solidFill>
                <a:latin typeface="+mj-lt"/>
                <a:ea typeface="+mj-ea"/>
                <a:cs typeface="+mj-cs"/>
              </a:rPr>
              <a:t>positive identity labels</a:t>
            </a:r>
          </a:p>
        </p:txBody>
      </p:sp>
      <p:pic>
        <p:nvPicPr>
          <p:cNvPr id="6" name="Content Placeholder 5">
            <a:extLst>
              <a:ext uri="{FF2B5EF4-FFF2-40B4-BE49-F238E27FC236}">
                <a16:creationId xmlns:a16="http://schemas.microsoft.com/office/drawing/2014/main" id="{D69595F4-3880-1745-93AC-71A1F3A0610E}"/>
              </a:ext>
            </a:extLst>
          </p:cNvPr>
          <p:cNvPicPr>
            <a:picLocks noGrp="1" noChangeAspect="1"/>
          </p:cNvPicPr>
          <p:nvPr>
            <p:ph idx="1"/>
          </p:nvPr>
        </p:nvPicPr>
        <p:blipFill>
          <a:blip r:embed="rId3"/>
          <a:stretch>
            <a:fillRect/>
          </a:stretch>
        </p:blipFill>
        <p:spPr>
          <a:xfrm>
            <a:off x="1109763" y="1623827"/>
            <a:ext cx="6470907" cy="36398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1401513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9CFD0B6-F9C9-DE42-8E9D-F1763320EFEC}"/>
              </a:ext>
            </a:extLst>
          </p:cNvPr>
          <p:cNvSpPr>
            <a:spLocks noGrp="1"/>
          </p:cNvSpPr>
          <p:nvPr>
            <p:ph type="title"/>
          </p:nvPr>
        </p:nvSpPr>
        <p:spPr>
          <a:xfrm>
            <a:off x="7739743" y="898071"/>
            <a:ext cx="3803327" cy="3281957"/>
          </a:xfrm>
        </p:spPr>
        <p:txBody>
          <a:bodyPr vert="horz" lIns="91440" tIns="45720" rIns="91440" bIns="45720" rtlCol="0" anchor="b">
            <a:normAutofit/>
          </a:bodyPr>
          <a:lstStyle/>
          <a:p>
            <a:pPr>
              <a:lnSpc>
                <a:spcPct val="90000"/>
              </a:lnSpc>
            </a:pPr>
            <a:r>
              <a:rPr lang="en-US" b="1" i="0" kern="1200" dirty="0">
                <a:solidFill>
                  <a:srgbClr val="EBEBEB"/>
                </a:solidFill>
                <a:latin typeface="+mj-lt"/>
                <a:ea typeface="+mj-ea"/>
                <a:cs typeface="+mj-cs"/>
              </a:rPr>
              <a:t>Acknowledging all identity labels</a:t>
            </a:r>
          </a:p>
        </p:txBody>
      </p:sp>
      <p:pic>
        <p:nvPicPr>
          <p:cNvPr id="6" name="Content Placeholder 5">
            <a:extLst>
              <a:ext uri="{FF2B5EF4-FFF2-40B4-BE49-F238E27FC236}">
                <a16:creationId xmlns:a16="http://schemas.microsoft.com/office/drawing/2014/main" id="{EEBF406F-F214-C643-85D8-349F85D3D9C7}"/>
              </a:ext>
            </a:extLst>
          </p:cNvPr>
          <p:cNvPicPr>
            <a:picLocks noGrp="1" noChangeAspect="1"/>
          </p:cNvPicPr>
          <p:nvPr>
            <p:ph idx="1"/>
          </p:nvPr>
        </p:nvPicPr>
        <p:blipFill>
          <a:blip r:embed="rId3"/>
          <a:stretch>
            <a:fillRect/>
          </a:stretch>
        </p:blipFill>
        <p:spPr>
          <a:xfrm>
            <a:off x="1109763" y="1607499"/>
            <a:ext cx="6470907" cy="36398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09984814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4" name="Rectangle 23">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342872FA-752D-3040-9069-003027A66CD1}"/>
              </a:ext>
            </a:extLst>
          </p:cNvPr>
          <p:cNvSpPr>
            <a:spLocks noGrp="1"/>
          </p:cNvSpPr>
          <p:nvPr>
            <p:ph type="title"/>
          </p:nvPr>
        </p:nvSpPr>
        <p:spPr>
          <a:xfrm>
            <a:off x="1154954" y="973668"/>
            <a:ext cx="8761413" cy="706964"/>
          </a:xfrm>
        </p:spPr>
        <p:txBody>
          <a:bodyPr>
            <a:normAutofit/>
          </a:bodyPr>
          <a:lstStyle/>
          <a:p>
            <a:r>
              <a:rPr lang="en-US" b="1" dirty="0">
                <a:solidFill>
                  <a:srgbClr val="FFFFFF"/>
                </a:solidFill>
              </a:rPr>
              <a:t>Why does this matter?</a:t>
            </a:r>
          </a:p>
        </p:txBody>
      </p:sp>
      <p:sp>
        <p:nvSpPr>
          <p:cNvPr id="27" name="Rectangle 26">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652C1DDA-3DA0-5D81-C605-E0A6A9049B2B}"/>
              </a:ext>
            </a:extLst>
          </p:cNvPr>
          <p:cNvGraphicFramePr>
            <a:graphicFrameLocks noGrp="1"/>
          </p:cNvGraphicFramePr>
          <p:nvPr>
            <p:ph idx="1"/>
            <p:extLst>
              <p:ext uri="{D42A27DB-BD31-4B8C-83A1-F6EECF244321}">
                <p14:modId xmlns:p14="http://schemas.microsoft.com/office/powerpoint/2010/main" val="318999862"/>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570656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E1536A2F-AE94-0C4C-A85F-9A24EC05DF8B}"/>
              </a:ext>
            </a:extLst>
          </p:cNvPr>
          <p:cNvSpPr>
            <a:spLocks noGrp="1"/>
          </p:cNvSpPr>
          <p:nvPr>
            <p:ph type="title"/>
          </p:nvPr>
        </p:nvSpPr>
        <p:spPr>
          <a:xfrm>
            <a:off x="1154955" y="973667"/>
            <a:ext cx="2942210" cy="4833745"/>
          </a:xfrm>
        </p:spPr>
        <p:txBody>
          <a:bodyPr>
            <a:normAutofit/>
          </a:bodyPr>
          <a:lstStyle/>
          <a:p>
            <a:r>
              <a:rPr lang="en-US" b="1" dirty="0">
                <a:solidFill>
                  <a:srgbClr val="EBEBEB"/>
                </a:solidFill>
              </a:rPr>
              <a:t>Exercise: identity labels</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A302323F-59CA-DC21-7EF8-2D334D695038}"/>
              </a:ext>
            </a:extLst>
          </p:cNvPr>
          <p:cNvGraphicFramePr>
            <a:graphicFrameLocks noGrp="1"/>
          </p:cNvGraphicFramePr>
          <p:nvPr>
            <p:ph idx="1"/>
            <p:extLst>
              <p:ext uri="{D42A27DB-BD31-4B8C-83A1-F6EECF244321}">
                <p14:modId xmlns:p14="http://schemas.microsoft.com/office/powerpoint/2010/main" val="91157693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2606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268A6B-9C86-E31E-FFD1-CBC483AB51E9}"/>
              </a:ext>
            </a:extLst>
          </p:cNvPr>
          <p:cNvSpPr txBox="1"/>
          <p:nvPr/>
        </p:nvSpPr>
        <p:spPr>
          <a:xfrm>
            <a:off x="1815323" y="729842"/>
            <a:ext cx="8294257" cy="646331"/>
          </a:xfrm>
          <a:prstGeom prst="rect">
            <a:avLst/>
          </a:prstGeom>
          <a:noFill/>
        </p:spPr>
        <p:txBody>
          <a:bodyPr wrap="none" rtlCol="0">
            <a:spAutoFit/>
          </a:bodyPr>
          <a:lstStyle/>
          <a:p>
            <a:pPr algn="ctr"/>
            <a:r>
              <a:rPr lang="en-AU" b="1" dirty="0">
                <a:solidFill>
                  <a:schemeClr val="bg1"/>
                </a:solidFill>
              </a:rPr>
              <a:t>Part 2: How intersectionality and the age, gender and diversity approach</a:t>
            </a:r>
          </a:p>
          <a:p>
            <a:pPr algn="ctr"/>
            <a:r>
              <a:rPr lang="en-AU" b="1" dirty="0">
                <a:solidFill>
                  <a:schemeClr val="bg1"/>
                </a:solidFill>
              </a:rPr>
              <a:t>relate [UNHCR and UNSW]</a:t>
            </a:r>
          </a:p>
        </p:txBody>
      </p:sp>
      <p:pic>
        <p:nvPicPr>
          <p:cNvPr id="4" name="Online Media 3" title="Part 2: How intersectionality and the age, gender and diversity approach relate to each other">
            <a:hlinkClick r:id="" action="ppaction://media"/>
            <a:extLst>
              <a:ext uri="{FF2B5EF4-FFF2-40B4-BE49-F238E27FC236}">
                <a16:creationId xmlns:a16="http://schemas.microsoft.com/office/drawing/2014/main" id="{73F0B45B-F166-038F-7D41-92434AEB8A65}"/>
              </a:ext>
            </a:extLst>
          </p:cNvPr>
          <p:cNvPicPr>
            <a:picLocks noRot="1" noChangeAspect="1"/>
          </p:cNvPicPr>
          <p:nvPr>
            <a:videoFile r:link="rId1"/>
          </p:nvPr>
        </p:nvPicPr>
        <p:blipFill>
          <a:blip r:embed="rId3"/>
          <a:stretch>
            <a:fillRect/>
          </a:stretch>
        </p:blipFill>
        <p:spPr>
          <a:xfrm>
            <a:off x="2241315" y="2463114"/>
            <a:ext cx="7508825" cy="4242486"/>
          </a:xfrm>
          <a:prstGeom prst="rect">
            <a:avLst/>
          </a:prstGeom>
        </p:spPr>
      </p:pic>
    </p:spTree>
    <p:extLst>
      <p:ext uri="{BB962C8B-B14F-4D97-AF65-F5344CB8AC3E}">
        <p14:creationId xmlns:p14="http://schemas.microsoft.com/office/powerpoint/2010/main" val="32330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F9798142-0935-304D-9DB5-A48BB79A4188}"/>
              </a:ext>
            </a:extLst>
          </p:cNvPr>
          <p:cNvSpPr>
            <a:spLocks noGrp="1"/>
          </p:cNvSpPr>
          <p:nvPr>
            <p:ph type="title"/>
          </p:nvPr>
        </p:nvSpPr>
        <p:spPr>
          <a:xfrm>
            <a:off x="1154955" y="973667"/>
            <a:ext cx="2942210" cy="4833745"/>
          </a:xfrm>
        </p:spPr>
        <p:txBody>
          <a:bodyPr>
            <a:normAutofit/>
          </a:bodyPr>
          <a:lstStyle/>
          <a:p>
            <a:r>
              <a:rPr lang="en-US" sz="2800" b="1" dirty="0">
                <a:solidFill>
                  <a:srgbClr val="EBEBEB"/>
                </a:solidFill>
              </a:rPr>
              <a:t>How do intersectionality and AGD relate to one another?</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F0D6DFE8-410D-FAD7-3445-23F99D78308D}"/>
              </a:ext>
            </a:extLst>
          </p:cNvPr>
          <p:cNvGraphicFramePr>
            <a:graphicFrameLocks noGrp="1"/>
          </p:cNvGraphicFramePr>
          <p:nvPr>
            <p:ph idx="1"/>
            <p:extLst>
              <p:ext uri="{D42A27DB-BD31-4B8C-83A1-F6EECF244321}">
                <p14:modId xmlns:p14="http://schemas.microsoft.com/office/powerpoint/2010/main" val="305988689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9425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5" name="Rectangle 24">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8" name="Rectangle 27">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B73EB12A-0DCB-5D40-BCDD-EE27A450E262}"/>
              </a:ext>
            </a:extLst>
          </p:cNvPr>
          <p:cNvPicPr>
            <a:picLocks noGrp="1" noChangeAspect="1"/>
          </p:cNvPicPr>
          <p:nvPr>
            <p:ph idx="1"/>
          </p:nvPr>
        </p:nvPicPr>
        <p:blipFill rotWithShape="1">
          <a:blip r:embed="rId3"/>
          <a:srcRect t="3005" r="-1" b="23790"/>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30" name="Freeform: Shape 29">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2"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1ECEF007-1D59-E943-85DF-752653670728}"/>
              </a:ext>
            </a:extLst>
          </p:cNvPr>
          <p:cNvSpPr>
            <a:spLocks noGrp="1"/>
          </p:cNvSpPr>
          <p:nvPr>
            <p:ph type="title"/>
          </p:nvPr>
        </p:nvSpPr>
        <p:spPr>
          <a:xfrm>
            <a:off x="892199" y="4854346"/>
            <a:ext cx="10407602" cy="868026"/>
          </a:xfrm>
        </p:spPr>
        <p:txBody>
          <a:bodyPr vert="horz" lIns="91440" tIns="45720" rIns="91440" bIns="45720" rtlCol="0" anchor="b">
            <a:normAutofit/>
          </a:bodyPr>
          <a:lstStyle/>
          <a:p>
            <a:pPr algn="ctr"/>
            <a:r>
              <a:rPr lang="en-US" sz="4400" b="1" dirty="0">
                <a:solidFill>
                  <a:srgbClr val="EBEBEB"/>
                </a:solidFill>
              </a:rPr>
              <a:t>Intersectionality as a ‘road map’</a:t>
            </a:r>
          </a:p>
        </p:txBody>
      </p:sp>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1787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sp>
      <p:sp>
        <p:nvSpPr>
          <p:cNvPr id="27"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9"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112C950C-8D1C-0C4D-AD8E-C240A4B3AA7D}"/>
              </a:ext>
            </a:extLst>
          </p:cNvPr>
          <p:cNvSpPr>
            <a:spLocks noGrp="1"/>
          </p:cNvSpPr>
          <p:nvPr>
            <p:ph type="title"/>
          </p:nvPr>
        </p:nvSpPr>
        <p:spPr>
          <a:xfrm>
            <a:off x="639098" y="629265"/>
            <a:ext cx="6072776" cy="1622322"/>
          </a:xfrm>
        </p:spPr>
        <p:txBody>
          <a:bodyPr>
            <a:normAutofit/>
          </a:bodyPr>
          <a:lstStyle/>
          <a:p>
            <a:r>
              <a:rPr lang="en-US" b="1" dirty="0">
                <a:solidFill>
                  <a:srgbClr val="FFFFFF"/>
                </a:solidFill>
              </a:rPr>
              <a:t>Exercise: intersectionality as a road map</a:t>
            </a:r>
          </a:p>
        </p:txBody>
      </p:sp>
      <p:pic>
        <p:nvPicPr>
          <p:cNvPr id="4" name="Picture 3" descr="A screenshot of a map&#10;&#10;Description automatically generated">
            <a:extLst>
              <a:ext uri="{FF2B5EF4-FFF2-40B4-BE49-F238E27FC236}">
                <a16:creationId xmlns:a16="http://schemas.microsoft.com/office/drawing/2014/main" id="{3B36B73A-B96B-C644-8C74-6F575A846E55}"/>
              </a:ext>
            </a:extLst>
          </p:cNvPr>
          <p:cNvPicPr>
            <a:picLocks noChangeAspect="1"/>
          </p:cNvPicPr>
          <p:nvPr/>
        </p:nvPicPr>
        <p:blipFill rotWithShape="1">
          <a:blip r:embed="rId2"/>
          <a:srcRect l="26304" r="26679" b="1"/>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1" name="Rectangle 30">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9826F993-0A63-FBD0-A166-3BBAF598159E}"/>
              </a:ext>
            </a:extLst>
          </p:cNvPr>
          <p:cNvGraphicFramePr>
            <a:graphicFrameLocks noGrp="1"/>
          </p:cNvGraphicFramePr>
          <p:nvPr>
            <p:ph idx="1"/>
            <p:extLst>
              <p:ext uri="{D42A27DB-BD31-4B8C-83A1-F6EECF244321}">
                <p14:modId xmlns:p14="http://schemas.microsoft.com/office/powerpoint/2010/main" val="2736204314"/>
              </p:ext>
            </p:extLst>
          </p:nvPr>
        </p:nvGraphicFramePr>
        <p:xfrm>
          <a:off x="639098" y="2418735"/>
          <a:ext cx="6072776" cy="3811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406510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2A8EEC-D872-FD44-681A-F067414C0E8A}"/>
              </a:ext>
            </a:extLst>
          </p:cNvPr>
          <p:cNvSpPr txBox="1"/>
          <p:nvPr/>
        </p:nvSpPr>
        <p:spPr>
          <a:xfrm>
            <a:off x="2460605" y="838200"/>
            <a:ext cx="7520007" cy="646331"/>
          </a:xfrm>
          <a:prstGeom prst="rect">
            <a:avLst/>
          </a:prstGeom>
          <a:noFill/>
        </p:spPr>
        <p:txBody>
          <a:bodyPr wrap="none" rtlCol="0">
            <a:spAutoFit/>
          </a:bodyPr>
          <a:lstStyle/>
          <a:p>
            <a:pPr algn="ctr"/>
            <a:r>
              <a:rPr lang="en-AU" b="1" dirty="0">
                <a:solidFill>
                  <a:schemeClr val="bg1"/>
                </a:solidFill>
              </a:rPr>
              <a:t>Part 3: Intersectionality and the power of identity layers and labels</a:t>
            </a:r>
          </a:p>
          <a:p>
            <a:pPr algn="ctr"/>
            <a:r>
              <a:rPr lang="en-AU" b="1" dirty="0">
                <a:solidFill>
                  <a:schemeClr val="bg1"/>
                </a:solidFill>
              </a:rPr>
              <a:t>[UNHCR and UNSW]</a:t>
            </a:r>
          </a:p>
        </p:txBody>
      </p:sp>
      <p:pic>
        <p:nvPicPr>
          <p:cNvPr id="5" name="Online Media 4" title="Part 3:  Intersectionality and the power of identity layers and identity labels">
            <a:hlinkClick r:id="" action="ppaction://media"/>
            <a:extLst>
              <a:ext uri="{FF2B5EF4-FFF2-40B4-BE49-F238E27FC236}">
                <a16:creationId xmlns:a16="http://schemas.microsoft.com/office/drawing/2014/main" id="{E53C1CD6-FCAD-1B39-20E1-F16687DFDC3C}"/>
              </a:ext>
            </a:extLst>
          </p:cNvPr>
          <p:cNvPicPr>
            <a:picLocks noRot="1" noChangeAspect="1"/>
          </p:cNvPicPr>
          <p:nvPr>
            <a:videoFile r:link="rId1"/>
          </p:nvPr>
        </p:nvPicPr>
        <p:blipFill>
          <a:blip r:embed="rId3"/>
          <a:stretch>
            <a:fillRect/>
          </a:stretch>
        </p:blipFill>
        <p:spPr>
          <a:xfrm>
            <a:off x="2288979" y="2492566"/>
            <a:ext cx="7348152" cy="4151705"/>
          </a:xfrm>
          <a:prstGeom prst="rect">
            <a:avLst/>
          </a:prstGeom>
        </p:spPr>
      </p:pic>
    </p:spTree>
    <p:extLst>
      <p:ext uri="{BB962C8B-B14F-4D97-AF65-F5344CB8AC3E}">
        <p14:creationId xmlns:p14="http://schemas.microsoft.com/office/powerpoint/2010/main" val="16665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888C40-54DB-F7EF-E6D4-7BFDBF1C0DEE}"/>
              </a:ext>
            </a:extLst>
          </p:cNvPr>
          <p:cNvSpPr txBox="1">
            <a:spLocks/>
          </p:cNvSpPr>
          <p:nvPr/>
        </p:nvSpPr>
        <p:spPr>
          <a:xfrm>
            <a:off x="1154954" y="973668"/>
            <a:ext cx="8761413" cy="706964"/>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solidFill>
                  <a:schemeClr val="bg1"/>
                </a:solidFill>
              </a:rPr>
              <a:t>Celebrating our layers</a:t>
            </a:r>
          </a:p>
        </p:txBody>
      </p:sp>
      <p:sp>
        <p:nvSpPr>
          <p:cNvPr id="8" name="TextBox 7">
            <a:extLst>
              <a:ext uri="{FF2B5EF4-FFF2-40B4-BE49-F238E27FC236}">
                <a16:creationId xmlns:a16="http://schemas.microsoft.com/office/drawing/2014/main" id="{E31D6472-A463-BB85-66A8-2EC03C16EA48}"/>
              </a:ext>
            </a:extLst>
          </p:cNvPr>
          <p:cNvSpPr txBox="1"/>
          <p:nvPr/>
        </p:nvSpPr>
        <p:spPr>
          <a:xfrm>
            <a:off x="7445356" y="5775385"/>
            <a:ext cx="430318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Century Gothic" panose="020B0502020202020204"/>
                <a:ea typeface="+mn-ea"/>
                <a:cs typeface="+mn-cs"/>
              </a:rPr>
              <a:t>This woman could have all of these layers. We must respect each one of them. </a:t>
            </a:r>
          </a:p>
        </p:txBody>
      </p:sp>
      <p:graphicFrame>
        <p:nvGraphicFramePr>
          <p:cNvPr id="12" name="Content Placeholder 2">
            <a:extLst>
              <a:ext uri="{FF2B5EF4-FFF2-40B4-BE49-F238E27FC236}">
                <a16:creationId xmlns:a16="http://schemas.microsoft.com/office/drawing/2014/main" id="{AB104C67-2793-E066-6C63-328D1E8682F4}"/>
              </a:ext>
            </a:extLst>
          </p:cNvPr>
          <p:cNvGraphicFramePr/>
          <p:nvPr/>
        </p:nvGraphicFramePr>
        <p:xfrm>
          <a:off x="817742" y="1680633"/>
          <a:ext cx="6286198" cy="4094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B115709-099D-4245-9F45-8A4798F069C9}"/>
              </a:ext>
            </a:extLst>
          </p:cNvPr>
          <p:cNvPicPr>
            <a:picLocks noChangeAspect="1"/>
          </p:cNvPicPr>
          <p:nvPr/>
        </p:nvPicPr>
        <p:blipFill>
          <a:blip r:embed="rId8"/>
          <a:stretch>
            <a:fillRect/>
          </a:stretch>
        </p:blipFill>
        <p:spPr>
          <a:xfrm>
            <a:off x="7267653" y="1680632"/>
            <a:ext cx="4303189" cy="4094753"/>
          </a:xfrm>
          <a:prstGeom prst="rect">
            <a:avLst/>
          </a:prstGeom>
        </p:spPr>
      </p:pic>
    </p:spTree>
    <p:extLst>
      <p:ext uri="{BB962C8B-B14F-4D97-AF65-F5344CB8AC3E}">
        <p14:creationId xmlns:p14="http://schemas.microsoft.com/office/powerpoint/2010/main" val="2433416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 name="Group 24">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25">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8" name="Rectangle 28">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41D8924-0617-1A4D-9526-908543AFDFB6}"/>
              </a:ext>
            </a:extLst>
          </p:cNvPr>
          <p:cNvSpPr>
            <a:spLocks noGrp="1"/>
          </p:cNvSpPr>
          <p:nvPr>
            <p:ph type="title"/>
          </p:nvPr>
        </p:nvSpPr>
        <p:spPr>
          <a:xfrm>
            <a:off x="1154955" y="2099733"/>
            <a:ext cx="6202578" cy="2677648"/>
          </a:xfrm>
        </p:spPr>
        <p:txBody>
          <a:bodyPr vert="horz" lIns="91440" tIns="45720" rIns="91440" bIns="45720" rtlCol="0" anchor="b">
            <a:normAutofit/>
          </a:bodyPr>
          <a:lstStyle/>
          <a:p>
            <a:r>
              <a:rPr lang="en-US" sz="6000" b="1" dirty="0"/>
              <a:t>The power of identity labels</a:t>
            </a:r>
          </a:p>
        </p:txBody>
      </p:sp>
      <p:pic>
        <p:nvPicPr>
          <p:cNvPr id="9" name="Content Placeholder 8">
            <a:extLst>
              <a:ext uri="{FF2B5EF4-FFF2-40B4-BE49-F238E27FC236}">
                <a16:creationId xmlns:a16="http://schemas.microsoft.com/office/drawing/2014/main" id="{CC51B6B9-CBC3-1B40-9A94-66AD01B811DA}"/>
              </a:ext>
            </a:extLst>
          </p:cNvPr>
          <p:cNvPicPr>
            <a:picLocks noGrp="1" noChangeAspect="1"/>
          </p:cNvPicPr>
          <p:nvPr>
            <p:ph idx="1"/>
          </p:nvPr>
        </p:nvPicPr>
        <p:blipFill rotWithShape="1">
          <a:blip r:embed="rId3"/>
          <a:srcRect l="381" r="7418"/>
          <a:stretch/>
        </p:blipFill>
        <p:spPr>
          <a:xfrm>
            <a:off x="8038005" y="471948"/>
            <a:ext cx="3677632" cy="5909207"/>
          </a:xfrm>
          <a:prstGeom prst="rect">
            <a:avLst/>
          </a:prstGeom>
          <a:ln>
            <a:noFill/>
          </a:ln>
        </p:spPr>
      </p:pic>
      <p:sp>
        <p:nvSpPr>
          <p:cNvPr id="39" name="Rectangle 30">
            <a:extLst>
              <a:ext uri="{FF2B5EF4-FFF2-40B4-BE49-F238E27FC236}">
                <a16:creationId xmlns:a16="http://schemas.microsoft.com/office/drawing/2014/main" id="{F56FB35D-9507-4E18-883E-A61D9FDE2E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70839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 name="Rectangle 1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Rectangle 18">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754E4E2-D7F1-EB40-8129-3FFE3335FAFE}"/>
              </a:ext>
            </a:extLst>
          </p:cNvPr>
          <p:cNvSpPr>
            <a:spLocks noGrp="1"/>
          </p:cNvSpPr>
          <p:nvPr>
            <p:ph type="title"/>
          </p:nvPr>
        </p:nvSpPr>
        <p:spPr>
          <a:xfrm>
            <a:off x="8160773" y="1113062"/>
            <a:ext cx="3382297" cy="3281957"/>
          </a:xfrm>
        </p:spPr>
        <p:txBody>
          <a:bodyPr vert="horz" lIns="91440" tIns="45720" rIns="91440" bIns="45720" rtlCol="0" anchor="b">
            <a:normAutofit fontScale="90000"/>
          </a:bodyPr>
          <a:lstStyle/>
          <a:p>
            <a:pPr>
              <a:lnSpc>
                <a:spcPct val="90000"/>
              </a:lnSpc>
            </a:pPr>
            <a:r>
              <a:rPr lang="en-US" sz="5400" b="1" i="0" kern="1200" dirty="0">
                <a:solidFill>
                  <a:srgbClr val="EBEBEB"/>
                </a:solidFill>
                <a:latin typeface="+mj-lt"/>
                <a:ea typeface="+mj-ea"/>
                <a:cs typeface="+mj-cs"/>
              </a:rPr>
              <a:t>The power of</a:t>
            </a:r>
            <a:br>
              <a:rPr lang="en-US" sz="5400" b="1" i="0" kern="1200" dirty="0">
                <a:solidFill>
                  <a:srgbClr val="EBEBEB"/>
                </a:solidFill>
                <a:latin typeface="+mj-lt"/>
                <a:ea typeface="+mj-ea"/>
                <a:cs typeface="+mj-cs"/>
              </a:rPr>
            </a:br>
            <a:r>
              <a:rPr lang="en-US" sz="5400" b="1" i="0" kern="1200" dirty="0">
                <a:solidFill>
                  <a:srgbClr val="EBEBEB"/>
                </a:solidFill>
                <a:latin typeface="+mj-lt"/>
                <a:ea typeface="+mj-ea"/>
                <a:cs typeface="+mj-cs"/>
              </a:rPr>
              <a:t>negative identity labels</a:t>
            </a:r>
          </a:p>
        </p:txBody>
      </p:sp>
      <p:pic>
        <p:nvPicPr>
          <p:cNvPr id="6" name="Content Placeholder 5">
            <a:extLst>
              <a:ext uri="{FF2B5EF4-FFF2-40B4-BE49-F238E27FC236}">
                <a16:creationId xmlns:a16="http://schemas.microsoft.com/office/drawing/2014/main" id="{CB6A0D16-8B11-A24A-85E7-A4B5C5E5895F}"/>
              </a:ext>
            </a:extLst>
          </p:cNvPr>
          <p:cNvPicPr>
            <a:picLocks noGrp="1" noChangeAspect="1"/>
          </p:cNvPicPr>
          <p:nvPr>
            <p:ph idx="1"/>
          </p:nvPr>
        </p:nvPicPr>
        <p:blipFill>
          <a:blip r:embed="rId3"/>
          <a:stretch>
            <a:fillRect/>
          </a:stretch>
        </p:blipFill>
        <p:spPr>
          <a:xfrm>
            <a:off x="1109763" y="1607499"/>
            <a:ext cx="6470907" cy="3639885"/>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579781040"/>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4">
      <a:dk1>
        <a:sysClr val="windowText" lastClr="000000"/>
      </a:dk1>
      <a:lt1>
        <a:sysClr val="window" lastClr="FFFFFF"/>
      </a:lt1>
      <a:dk2>
        <a:srgbClr val="3B3059"/>
      </a:dk2>
      <a:lt2>
        <a:srgbClr val="EBEBEB"/>
      </a:lt2>
      <a:accent1>
        <a:srgbClr val="095903"/>
      </a:accent1>
      <a:accent2>
        <a:srgbClr val="095903"/>
      </a:accent2>
      <a:accent3>
        <a:srgbClr val="E45F3C"/>
      </a:accent3>
      <a:accent4>
        <a:srgbClr val="E9943A"/>
      </a:accent4>
      <a:accent5>
        <a:srgbClr val="9B6BF2"/>
      </a:accent5>
      <a:accent6>
        <a:srgbClr val="095903"/>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41</TotalTime>
  <Words>506</Words>
  <Application>Microsoft Office PowerPoint</Application>
  <PresentationFormat>Widescreen</PresentationFormat>
  <Paragraphs>39</Paragraphs>
  <Slides>13</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Century Gothic</vt:lpstr>
      <vt:lpstr>Wingdings 3</vt:lpstr>
      <vt:lpstr>Ion Boardroom</vt:lpstr>
      <vt:lpstr>Module 2: ‘Intersectionality’ and ‘Age, Gender and Diversity’: Why do they matter?  </vt:lpstr>
      <vt:lpstr>PowerPoint Presentation</vt:lpstr>
      <vt:lpstr>How do intersectionality and AGD relate to one another?</vt:lpstr>
      <vt:lpstr>Intersectionality as a ‘road map’</vt:lpstr>
      <vt:lpstr>Exercise: intersectionality as a road map</vt:lpstr>
      <vt:lpstr>PowerPoint Presentation</vt:lpstr>
      <vt:lpstr>PowerPoint Presentation</vt:lpstr>
      <vt:lpstr>The power of identity labels</vt:lpstr>
      <vt:lpstr>The power of negative identity labels</vt:lpstr>
      <vt:lpstr>The power of positive identity labels</vt:lpstr>
      <vt:lpstr>Acknowledging all identity labels</vt:lpstr>
      <vt:lpstr>Why does this matter?</vt:lpstr>
      <vt:lpstr>Exercise: identity labels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2:‘Intersectionality’ and ‘Age, Gender and Diversity’: Why do they matter?</dc:title>
  <dc:creator>Emma Pittaway</dc:creator>
  <cp:lastModifiedBy>Eileen Pittaway</cp:lastModifiedBy>
  <cp:revision>15</cp:revision>
  <dcterms:created xsi:type="dcterms:W3CDTF">2022-05-11T03:30:22Z</dcterms:created>
  <dcterms:modified xsi:type="dcterms:W3CDTF">2022-07-11T07:30:14Z</dcterms:modified>
</cp:coreProperties>
</file>