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37"/>
  </p:notesMasterIdLst>
  <p:handoutMasterIdLst>
    <p:handoutMasterId r:id="rId38"/>
  </p:handoutMasterIdLst>
  <p:sldIdLst>
    <p:sldId id="264" r:id="rId2"/>
    <p:sldId id="265" r:id="rId3"/>
    <p:sldId id="266" r:id="rId4"/>
    <p:sldId id="341" r:id="rId5"/>
    <p:sldId id="342" r:id="rId6"/>
    <p:sldId id="343" r:id="rId7"/>
    <p:sldId id="344" r:id="rId8"/>
    <p:sldId id="345" r:id="rId9"/>
    <p:sldId id="346" r:id="rId10"/>
    <p:sldId id="267" r:id="rId11"/>
    <p:sldId id="268" r:id="rId12"/>
    <p:sldId id="269" r:id="rId13"/>
    <p:sldId id="270" r:id="rId14"/>
    <p:sldId id="271" r:id="rId15"/>
    <p:sldId id="273" r:id="rId16"/>
    <p:sldId id="274" r:id="rId17"/>
    <p:sldId id="284" r:id="rId18"/>
    <p:sldId id="275" r:id="rId19"/>
    <p:sldId id="286" r:id="rId20"/>
    <p:sldId id="302" r:id="rId21"/>
    <p:sldId id="301" r:id="rId22"/>
    <p:sldId id="282" r:id="rId23"/>
    <p:sldId id="291" r:id="rId24"/>
    <p:sldId id="310" r:id="rId25"/>
    <p:sldId id="311" r:id="rId26"/>
    <p:sldId id="312" r:id="rId27"/>
    <p:sldId id="313" r:id="rId28"/>
    <p:sldId id="314" r:id="rId29"/>
    <p:sldId id="316" r:id="rId30"/>
    <p:sldId id="317" r:id="rId31"/>
    <p:sldId id="318" r:id="rId32"/>
    <p:sldId id="319" r:id="rId33"/>
    <p:sldId id="323" r:id="rId34"/>
    <p:sldId id="324" r:id="rId35"/>
    <p:sldId id="332" r:id="rId36"/>
  </p:sldIdLst>
  <p:sldSz cx="9144000" cy="6858000" type="screen4x3"/>
  <p:notesSz cx="6858000" cy="9144000"/>
  <p:defaultTextStyle>
    <a:defPPr>
      <a:defRPr lang="en-AU"/>
    </a:defPPr>
    <a:lvl1pPr algn="l" rtl="0" eaLnBrk="0" fontAlgn="base" hangingPunct="0">
      <a:spcBef>
        <a:spcPct val="0"/>
      </a:spcBef>
      <a:spcAft>
        <a:spcPct val="0"/>
      </a:spcAft>
      <a:defRPr sz="1000" b="1"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000" b="1"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56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977" autoAdjust="0"/>
    <p:restoredTop sz="94660"/>
  </p:normalViewPr>
  <p:slideViewPr>
    <p:cSldViewPr>
      <p:cViewPr varScale="1">
        <p:scale>
          <a:sx n="75" d="100"/>
          <a:sy n="75" d="100"/>
        </p:scale>
        <p:origin x="471" y="27"/>
      </p:cViewPr>
      <p:guideLst>
        <p:guide orient="horz" pos="3566"/>
        <p:guide pos="249"/>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6" d="100"/>
          <a:sy n="56" d="100"/>
        </p:scale>
        <p:origin x="2586" y="5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9DBE0B37-A711-3F4A-81CA-AF49DB530A2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eaLnBrk="1" hangingPunct="1">
              <a:defRPr sz="1200" b="0">
                <a:effectLst/>
                <a:latin typeface="Arial" charset="0"/>
                <a:ea typeface="ＭＳ Ｐゴシック" charset="0"/>
                <a:cs typeface="+mn-cs"/>
              </a:defRPr>
            </a:lvl1pPr>
          </a:lstStyle>
          <a:p>
            <a:pPr>
              <a:defRPr/>
            </a:pPr>
            <a:endParaRPr lang="en-AU"/>
          </a:p>
        </p:txBody>
      </p:sp>
      <p:sp>
        <p:nvSpPr>
          <p:cNvPr id="77827" name="Rectangle 3">
            <a:extLst>
              <a:ext uri="{FF2B5EF4-FFF2-40B4-BE49-F238E27FC236}">
                <a16:creationId xmlns:a16="http://schemas.microsoft.com/office/drawing/2014/main" id="{722D2862-1BC2-4247-900A-6DE9F3C92A2B}"/>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b="0">
                <a:effectLst/>
                <a:latin typeface="Arial" charset="0"/>
                <a:ea typeface="ＭＳ Ｐゴシック" charset="0"/>
                <a:cs typeface="+mn-cs"/>
              </a:defRPr>
            </a:lvl1pPr>
          </a:lstStyle>
          <a:p>
            <a:pPr>
              <a:defRPr/>
            </a:pPr>
            <a:endParaRPr lang="en-AU"/>
          </a:p>
        </p:txBody>
      </p:sp>
      <p:sp>
        <p:nvSpPr>
          <p:cNvPr id="77828" name="Rectangle 4">
            <a:extLst>
              <a:ext uri="{FF2B5EF4-FFF2-40B4-BE49-F238E27FC236}">
                <a16:creationId xmlns:a16="http://schemas.microsoft.com/office/drawing/2014/main" id="{F2C69F08-F30E-FC4A-8CDC-4D0983498BED}"/>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l" eaLnBrk="1" hangingPunct="1">
              <a:defRPr sz="1200" b="0">
                <a:effectLst/>
                <a:latin typeface="Arial" charset="0"/>
                <a:ea typeface="ＭＳ Ｐゴシック" charset="0"/>
                <a:cs typeface="+mn-cs"/>
              </a:defRPr>
            </a:lvl1pPr>
          </a:lstStyle>
          <a:p>
            <a:pPr>
              <a:defRPr/>
            </a:pPr>
            <a:endParaRPr lang="en-AU"/>
          </a:p>
        </p:txBody>
      </p:sp>
      <p:sp>
        <p:nvSpPr>
          <p:cNvPr id="77829" name="Rectangle 5">
            <a:extLst>
              <a:ext uri="{FF2B5EF4-FFF2-40B4-BE49-F238E27FC236}">
                <a16:creationId xmlns:a16="http://schemas.microsoft.com/office/drawing/2014/main" id="{3934D984-E16E-9648-9C2D-166C18261019}"/>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ea typeface="MS PGothic" panose="020B0600070205080204" pitchFamily="34" charset="-128"/>
              </a:defRPr>
            </a:lvl1pPr>
          </a:lstStyle>
          <a:p>
            <a:pPr>
              <a:defRPr/>
            </a:pPr>
            <a:fld id="{9F611CC0-F6BF-4E4A-B402-4EBE3B0E6664}"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E2F52442-3ABF-2248-9AA5-04514870AA1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eaLnBrk="1" hangingPunct="1">
              <a:defRPr sz="1200" b="0">
                <a:effectLst/>
                <a:latin typeface="Arial" charset="0"/>
                <a:ea typeface="ＭＳ Ｐゴシック" charset="0"/>
                <a:cs typeface="+mn-cs"/>
              </a:defRPr>
            </a:lvl1pPr>
          </a:lstStyle>
          <a:p>
            <a:pPr>
              <a:defRPr/>
            </a:pPr>
            <a:endParaRPr lang="en-AU"/>
          </a:p>
        </p:txBody>
      </p:sp>
      <p:sp>
        <p:nvSpPr>
          <p:cNvPr id="78851" name="Rectangle 3">
            <a:extLst>
              <a:ext uri="{FF2B5EF4-FFF2-40B4-BE49-F238E27FC236}">
                <a16:creationId xmlns:a16="http://schemas.microsoft.com/office/drawing/2014/main" id="{92AB561A-96B6-FF41-9EC6-9AFB3FD28D8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b="0">
                <a:effectLst/>
                <a:latin typeface="Arial" charset="0"/>
                <a:ea typeface="ＭＳ Ｐゴシック" charset="0"/>
                <a:cs typeface="+mn-cs"/>
              </a:defRPr>
            </a:lvl1pPr>
          </a:lstStyle>
          <a:p>
            <a:pPr>
              <a:defRPr/>
            </a:pPr>
            <a:endParaRPr lang="en-AU"/>
          </a:p>
        </p:txBody>
      </p:sp>
      <p:sp>
        <p:nvSpPr>
          <p:cNvPr id="78852" name="Rectangle 4">
            <a:extLst>
              <a:ext uri="{FF2B5EF4-FFF2-40B4-BE49-F238E27FC236}">
                <a16:creationId xmlns:a16="http://schemas.microsoft.com/office/drawing/2014/main" id="{E853E63A-37DA-6844-B68F-28B0F9A6C90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8853" name="Rectangle 5">
            <a:extLst>
              <a:ext uri="{FF2B5EF4-FFF2-40B4-BE49-F238E27FC236}">
                <a16:creationId xmlns:a16="http://schemas.microsoft.com/office/drawing/2014/main" id="{DE51E04A-B893-D24A-BA9F-9B0C80E5EBB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78854" name="Rectangle 6">
            <a:extLst>
              <a:ext uri="{FF2B5EF4-FFF2-40B4-BE49-F238E27FC236}">
                <a16:creationId xmlns:a16="http://schemas.microsoft.com/office/drawing/2014/main" id="{F8705DD7-CBA8-9440-B1A9-3CF9CA21071E}"/>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l" eaLnBrk="1" hangingPunct="1">
              <a:defRPr sz="1200" b="0">
                <a:effectLst/>
                <a:latin typeface="Arial" charset="0"/>
                <a:ea typeface="ＭＳ Ｐゴシック" charset="0"/>
                <a:cs typeface="+mn-cs"/>
              </a:defRPr>
            </a:lvl1pPr>
          </a:lstStyle>
          <a:p>
            <a:pPr>
              <a:defRPr/>
            </a:pPr>
            <a:endParaRPr lang="en-AU"/>
          </a:p>
        </p:txBody>
      </p:sp>
      <p:sp>
        <p:nvSpPr>
          <p:cNvPr id="78855" name="Rectangle 7">
            <a:extLst>
              <a:ext uri="{FF2B5EF4-FFF2-40B4-BE49-F238E27FC236}">
                <a16:creationId xmlns:a16="http://schemas.microsoft.com/office/drawing/2014/main" id="{A2CB20C1-B3F0-2740-8138-443AF99A22F5}"/>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ea typeface="MS PGothic" panose="020B0600070205080204" pitchFamily="34" charset="-128"/>
              </a:defRPr>
            </a:lvl1pPr>
          </a:lstStyle>
          <a:p>
            <a:pPr>
              <a:defRPr/>
            </a:pPr>
            <a:fld id="{F6C2F60A-CBE9-E146-9742-0C4F99087522}"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766B4BE-3FC5-604E-90F0-55B9326A7611}"/>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531D115E-1BC2-E945-AC55-032BD93D77BD}" type="slidenum">
              <a:rPr lang="en-AU" altLang="en-US" sz="1200" b="0" smtClean="0">
                <a:latin typeface="Arial" panose="020B0604020202020204" pitchFamily="34" charset="0"/>
              </a:rPr>
              <a:pPr eaLnBrk="1" hangingPunct="1">
                <a:defRPr/>
              </a:pPr>
              <a:t>1</a:t>
            </a:fld>
            <a:endParaRPr lang="en-AU" altLang="en-US" sz="1200" b="0">
              <a:latin typeface="Arial" panose="020B0604020202020204" pitchFamily="34" charset="0"/>
            </a:endParaRPr>
          </a:p>
        </p:txBody>
      </p:sp>
      <p:sp>
        <p:nvSpPr>
          <p:cNvPr id="88066" name="Rectangle 2">
            <a:extLst>
              <a:ext uri="{FF2B5EF4-FFF2-40B4-BE49-F238E27FC236}">
                <a16:creationId xmlns:a16="http://schemas.microsoft.com/office/drawing/2014/main" id="{37DE72CE-5BEB-734D-9CEA-990CD1E44D65}"/>
              </a:ext>
            </a:extLst>
          </p:cNvPr>
          <p:cNvSpPr>
            <a:spLocks noGrp="1" noRot="1" noChangeAspect="1" noChangeArrowheads="1" noTextEdit="1"/>
          </p:cNvSpPr>
          <p:nvPr>
            <p:ph type="sldImg"/>
          </p:nvPr>
        </p:nvSpPr>
        <p:spPr>
          <a:xfrm>
            <a:off x="1143000" y="687388"/>
            <a:ext cx="4572000" cy="3429000"/>
          </a:xfrm>
          <a:ln/>
          <a:extLst>
            <a:ext uri="{FAA26D3D-D897-4be2-8F04-BA451C77F1D7}"/>
          </a:extLst>
        </p:spPr>
      </p:sp>
      <p:sp>
        <p:nvSpPr>
          <p:cNvPr id="88067" name="Rectangle 3">
            <a:extLst>
              <a:ext uri="{FF2B5EF4-FFF2-40B4-BE49-F238E27FC236}">
                <a16:creationId xmlns:a16="http://schemas.microsoft.com/office/drawing/2014/main" id="{8D070BF2-2A66-254D-BDB4-BD87A9507174}"/>
              </a:ext>
            </a:extLst>
          </p:cNvPr>
          <p:cNvSpPr>
            <a:spLocks noGrp="1" noChangeArrowheads="1"/>
          </p:cNvSpPr>
          <p:nvPr>
            <p:ph type="body" idx="1"/>
          </p:nvPr>
        </p:nvSpPr>
        <p:spPr/>
        <p:txBody>
          <a:bodyPr/>
          <a:lstStyle/>
          <a:p>
            <a:pPr eaLnBrk="1" hangingPunct="1">
              <a:defRPr/>
            </a:pPr>
            <a:endParaRPr lang="en-US" dirty="0">
              <a:latin typeface="Arial" pitchFamily="34" charset="0"/>
              <a:ea typeface="MS PGothic" pitchFamily="34" charset="-128"/>
            </a:endParaRPr>
          </a:p>
          <a:p>
            <a:pPr eaLnBrk="1" hangingPunct="1">
              <a:defRPr/>
            </a:pPr>
            <a:r>
              <a:rPr lang="en-US" dirty="0">
                <a:latin typeface="Arial" pitchFamily="34" charset="0"/>
                <a:ea typeface="MS PGothic" pitchFamily="34" charset="-128"/>
              </a:rPr>
              <a:t>This set of slides was developed after the facilitators then realized that they were working on the assumption that participants in this sort of training  would all have some basic knowledge about community development, which was not correct.  Some participants did not have experience in getting a group of people to meet together, or how to run community development activities.</a:t>
            </a:r>
          </a:p>
          <a:p>
            <a:pPr eaLnBrk="1" hangingPunct="1">
              <a:defRPr/>
            </a:pPr>
            <a:r>
              <a:rPr lang="en-US" dirty="0">
                <a:latin typeface="Arial" pitchFamily="34" charset="0"/>
                <a:ea typeface="MS PGothic" pitchFamily="34" charset="-128"/>
              </a:rPr>
              <a:t>These slides were developed for groups who do not have recent training or experience in community development or who are not familiar with actively consulting with community members.</a:t>
            </a:r>
          </a:p>
          <a:p>
            <a:pPr eaLnBrk="1" hangingPunct="1">
              <a:defRPr/>
            </a:pPr>
            <a:r>
              <a:rPr lang="en-US" dirty="0">
                <a:latin typeface="Arial" pitchFamily="34" charset="0"/>
                <a:ea typeface="MS PGothic" pitchFamily="34" charset="-128"/>
              </a:rPr>
              <a:t>The aim is to enable people to run successful and enjoyable consultations. It challenges the idea that leaders know best and have all of the power, and that a brief focus group is not real ‘community consultation.</a:t>
            </a:r>
          </a:p>
          <a:p>
            <a:pPr eaLnBrk="1" hangingPunct="1">
              <a:defRPr/>
            </a:pPr>
            <a:endParaRPr lang="en-US" dirty="0">
              <a:latin typeface="Arial" pitchFamily="34" charset="0"/>
              <a:ea typeface="MS PGothic" pitchFamily="34" charset="-128"/>
            </a:endParaRPr>
          </a:p>
          <a:p>
            <a:pPr eaLnBrk="1" hangingPunct="1">
              <a:defRPr/>
            </a:pPr>
            <a:r>
              <a:rPr lang="en-US" dirty="0">
                <a:latin typeface="Arial" pitchFamily="34" charset="0"/>
                <a:ea typeface="MS PGothic" pitchFamily="34" charset="-128"/>
              </a:rPr>
              <a:t>It is about fostering participation.</a:t>
            </a:r>
          </a:p>
          <a:p>
            <a:pPr eaLnBrk="1" hangingPunct="1">
              <a:defRPr/>
            </a:pPr>
            <a:endParaRPr lang="en-US" dirty="0">
              <a:latin typeface="Arial" pitchFamily="34" charset="0"/>
              <a:ea typeface="MS PGothic" pitchFamily="34" charset="-128"/>
            </a:endParaRPr>
          </a:p>
          <a:p>
            <a:pPr eaLnBrk="1" hangingPunct="1">
              <a:defRPr/>
            </a:pPr>
            <a:r>
              <a:rPr lang="en-US" dirty="0">
                <a:latin typeface="Arial" pitchFamily="34" charset="0"/>
                <a:ea typeface="MS PGothic" pitchFamily="34" charset="-128"/>
              </a:rPr>
              <a:t>There are not detailed slides-notes for all slides.  Use them as discussion points to engage participants, or as a basis for small group exercises if time allows.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AD9B275-3B38-4C4C-992B-E3E590A2D274}"/>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D4805C05-2962-7F48-8181-DE6BCB68D052}" type="slidenum">
              <a:rPr lang="en-AU" altLang="en-US" sz="1200" b="0" smtClean="0">
                <a:latin typeface="Arial" panose="020B0604020202020204" pitchFamily="34" charset="0"/>
              </a:rPr>
              <a:pPr eaLnBrk="1" hangingPunct="1">
                <a:defRPr/>
              </a:pPr>
              <a:t>10</a:t>
            </a:fld>
            <a:endParaRPr lang="en-AU" altLang="en-US" sz="1200" b="0">
              <a:latin typeface="Arial" panose="020B0604020202020204" pitchFamily="34" charset="0"/>
            </a:endParaRPr>
          </a:p>
        </p:txBody>
      </p:sp>
      <p:sp>
        <p:nvSpPr>
          <p:cNvPr id="91138" name="Rectangle 2">
            <a:extLst>
              <a:ext uri="{FF2B5EF4-FFF2-40B4-BE49-F238E27FC236}">
                <a16:creationId xmlns:a16="http://schemas.microsoft.com/office/drawing/2014/main" id="{FAAB1BA5-8131-EB47-966C-3B6E795B7A07}"/>
              </a:ext>
            </a:extLst>
          </p:cNvPr>
          <p:cNvSpPr>
            <a:spLocks noGrp="1" noRot="1" noChangeAspect="1" noChangeArrowheads="1" noTextEdit="1"/>
          </p:cNvSpPr>
          <p:nvPr>
            <p:ph type="sldImg"/>
          </p:nvPr>
        </p:nvSpPr>
        <p:spPr>
          <a:ln/>
          <a:extLst>
            <a:ext uri="{FAA26D3D-D897-4be2-8F04-BA451C77F1D7}"/>
          </a:extLst>
        </p:spPr>
      </p:sp>
      <p:sp>
        <p:nvSpPr>
          <p:cNvPr id="91139" name="Rectangle 3">
            <a:extLst>
              <a:ext uri="{FF2B5EF4-FFF2-40B4-BE49-F238E27FC236}">
                <a16:creationId xmlns:a16="http://schemas.microsoft.com/office/drawing/2014/main" id="{D76DD75D-00F9-DA40-8C66-EC941F918D28}"/>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Good consultations can be an important stepping stone.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E6D27F3-0FC3-0249-9B9C-6B6202EDE02D}"/>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A0116E2A-C6F0-A647-8A95-9ADC4843BC36}" type="slidenum">
              <a:rPr lang="en-AU" altLang="en-US" sz="1200" b="0" smtClean="0">
                <a:latin typeface="Arial" panose="020B0604020202020204" pitchFamily="34" charset="0"/>
              </a:rPr>
              <a:pPr eaLnBrk="1" hangingPunct="1">
                <a:defRPr/>
              </a:pPr>
              <a:t>11</a:t>
            </a:fld>
            <a:endParaRPr lang="en-AU" altLang="en-US" sz="1200" b="0">
              <a:latin typeface="Arial" panose="020B0604020202020204" pitchFamily="34" charset="0"/>
            </a:endParaRPr>
          </a:p>
        </p:txBody>
      </p:sp>
      <p:sp>
        <p:nvSpPr>
          <p:cNvPr id="92162" name="Rectangle 2">
            <a:extLst>
              <a:ext uri="{FF2B5EF4-FFF2-40B4-BE49-F238E27FC236}">
                <a16:creationId xmlns:a16="http://schemas.microsoft.com/office/drawing/2014/main" id="{42D4EFB8-A3A6-D24F-A824-25F4E60C93EE}"/>
              </a:ext>
            </a:extLst>
          </p:cNvPr>
          <p:cNvSpPr>
            <a:spLocks noGrp="1" noRot="1" noChangeAspect="1" noChangeArrowheads="1" noTextEdit="1"/>
          </p:cNvSpPr>
          <p:nvPr>
            <p:ph type="sldImg"/>
          </p:nvPr>
        </p:nvSpPr>
        <p:spPr>
          <a:ln/>
          <a:extLst>
            <a:ext uri="{FAA26D3D-D897-4be2-8F04-BA451C77F1D7}"/>
          </a:extLst>
        </p:spPr>
      </p:sp>
      <p:sp>
        <p:nvSpPr>
          <p:cNvPr id="92163" name="Rectangle 3">
            <a:extLst>
              <a:ext uri="{FF2B5EF4-FFF2-40B4-BE49-F238E27FC236}">
                <a16:creationId xmlns:a16="http://schemas.microsoft.com/office/drawing/2014/main" id="{A5259C06-3F9B-564C-8DF2-D2B7F3FCE0B0}"/>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Ask participants how they feel when they are not able to make decisions about their own lives.</a:t>
            </a:r>
          </a:p>
          <a:p>
            <a:pPr eaLnBrk="1" hangingPunct="1">
              <a:defRPr/>
            </a:pPr>
            <a:r>
              <a:rPr lang="en-US" dirty="0">
                <a:ea typeface="ＭＳ Ｐゴシック" charset="0"/>
                <a:cs typeface="+mn-cs"/>
              </a:rPr>
              <a:t>What would make a difference?</a:t>
            </a:r>
          </a:p>
          <a:p>
            <a:pPr eaLnBrk="1" hangingPunct="1">
              <a:defRPr/>
            </a:pPr>
            <a:r>
              <a:rPr lang="en-US" dirty="0">
                <a:ea typeface="ＭＳ Ｐゴシック" charset="0"/>
                <a:cs typeface="+mn-cs"/>
              </a:rPr>
              <a:t>Good leaders can ensure that community members have an opportunity to make some decisions about the services they offer through RLOs.</a:t>
            </a:r>
          </a:p>
          <a:p>
            <a:pPr eaLnBrk="1" hangingPunct="1">
              <a:defRPr/>
            </a:pPr>
            <a:r>
              <a:rPr lang="en-US" dirty="0">
                <a:ea typeface="ＭＳ Ｐゴシック" charset="0"/>
                <a:cs typeface="+mn-cs"/>
              </a:rPr>
              <a:t>They can define their needs, and suggestion solutions.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F4E862F-7E21-0F45-BF94-698BD20EA8DC}"/>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1EDD31A1-46F2-5D45-8CA3-CF6BD15D4E58}" type="slidenum">
              <a:rPr lang="en-AU" altLang="en-US" sz="1200" b="0" smtClean="0">
                <a:latin typeface="Arial" panose="020B0604020202020204" pitchFamily="34" charset="0"/>
              </a:rPr>
              <a:pPr eaLnBrk="1" hangingPunct="1">
                <a:defRPr/>
              </a:pPr>
              <a:t>12</a:t>
            </a:fld>
            <a:endParaRPr lang="en-AU" altLang="en-US" sz="1200" b="0">
              <a:latin typeface="Arial" panose="020B0604020202020204" pitchFamily="34" charset="0"/>
            </a:endParaRPr>
          </a:p>
        </p:txBody>
      </p:sp>
      <p:sp>
        <p:nvSpPr>
          <p:cNvPr id="93186" name="Rectangle 2">
            <a:extLst>
              <a:ext uri="{FF2B5EF4-FFF2-40B4-BE49-F238E27FC236}">
                <a16:creationId xmlns:a16="http://schemas.microsoft.com/office/drawing/2014/main" id="{9F633E32-78AC-8E4C-8BC3-1E758F644B15}"/>
              </a:ext>
            </a:extLst>
          </p:cNvPr>
          <p:cNvSpPr>
            <a:spLocks noGrp="1" noRot="1" noChangeAspect="1" noChangeArrowheads="1" noTextEdit="1"/>
          </p:cNvSpPr>
          <p:nvPr>
            <p:ph type="sldImg"/>
          </p:nvPr>
        </p:nvSpPr>
        <p:spPr>
          <a:ln/>
          <a:extLst>
            <a:ext uri="{FAA26D3D-D897-4be2-8F04-BA451C77F1D7}"/>
          </a:extLst>
        </p:spPr>
      </p:sp>
      <p:sp>
        <p:nvSpPr>
          <p:cNvPr id="93187" name="Rectangle 3">
            <a:extLst>
              <a:ext uri="{FF2B5EF4-FFF2-40B4-BE49-F238E27FC236}">
                <a16:creationId xmlns:a16="http://schemas.microsoft.com/office/drawing/2014/main" id="{137422CC-3B94-764C-A9C1-97A29FCCF207}"/>
              </a:ext>
            </a:extLst>
          </p:cNvPr>
          <p:cNvSpPr>
            <a:spLocks noGrp="1" noChangeArrowheads="1"/>
          </p:cNvSpPr>
          <p:nvPr>
            <p:ph type="body" idx="1"/>
          </p:nvPr>
        </p:nvSpPr>
        <p:spPr>
          <a:xfrm>
            <a:off x="685800" y="4427984"/>
            <a:ext cx="5486400" cy="4114800"/>
          </a:xfrm>
        </p:spPr>
        <p:txBody>
          <a:bodyPr/>
          <a:lstStyle/>
          <a:p>
            <a:pPr eaLnBrk="1" hangingPunct="1">
              <a:defRPr/>
            </a:pPr>
            <a:r>
              <a:rPr lang="en-US" dirty="0">
                <a:ea typeface="ＭＳ Ｐゴシック" charset="0"/>
                <a:cs typeface="+mn-cs"/>
              </a:rPr>
              <a:t>This takes really good communication as well as trust.</a:t>
            </a:r>
          </a:p>
          <a:p>
            <a:pPr eaLnBrk="1" hangingPunct="1">
              <a:defRPr/>
            </a:pPr>
            <a:endParaRPr lang="en-US" dirty="0">
              <a:ea typeface="ＭＳ Ｐゴシック" charset="0"/>
              <a:cs typeface="+mn-cs"/>
            </a:endParaRPr>
          </a:p>
          <a:p>
            <a:pPr eaLnBrk="1" hangingPunct="1">
              <a:defRPr/>
            </a:pPr>
            <a:r>
              <a:rPr lang="en-US" dirty="0">
                <a:ea typeface="ＭＳ Ｐゴシック" charset="0"/>
                <a:cs typeface="+mn-cs"/>
              </a:rPr>
              <a:t>The leaders have to be prepared to share their power.</a:t>
            </a:r>
          </a:p>
          <a:p>
            <a:pPr eaLnBrk="1" hangingPunct="1">
              <a:defRPr/>
            </a:pPr>
            <a:endParaRPr lang="en-US" dirty="0">
              <a:ea typeface="ＭＳ Ｐゴシック" charset="0"/>
              <a:cs typeface="+mn-cs"/>
            </a:endParaRPr>
          </a:p>
          <a:p>
            <a:pPr eaLnBrk="1" hangingPunct="1">
              <a:defRPr/>
            </a:pPr>
            <a:r>
              <a:rPr lang="en-US" dirty="0">
                <a:ea typeface="ＭＳ Ｐゴシック" charset="0"/>
                <a:cs typeface="+mn-cs"/>
              </a:rPr>
              <a:t>For more information on power sharing, see Module 10, The Power of Privilege.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525B4C2-6165-3B41-BDBB-933BFA4335A7}"/>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FC21FF23-3FEE-1347-B441-E8F43BBA30FA}" type="slidenum">
              <a:rPr lang="en-AU" altLang="en-US" sz="1200" b="0" smtClean="0">
                <a:latin typeface="Arial" panose="020B0604020202020204" pitchFamily="34" charset="0"/>
              </a:rPr>
              <a:pPr eaLnBrk="1" hangingPunct="1">
                <a:defRPr/>
              </a:pPr>
              <a:t>13</a:t>
            </a:fld>
            <a:endParaRPr lang="en-AU" altLang="en-US" sz="1200" b="0">
              <a:latin typeface="Arial" panose="020B0604020202020204" pitchFamily="34" charset="0"/>
            </a:endParaRPr>
          </a:p>
        </p:txBody>
      </p:sp>
      <p:sp>
        <p:nvSpPr>
          <p:cNvPr id="94210" name="Rectangle 2">
            <a:extLst>
              <a:ext uri="{FF2B5EF4-FFF2-40B4-BE49-F238E27FC236}">
                <a16:creationId xmlns:a16="http://schemas.microsoft.com/office/drawing/2014/main" id="{98048E99-2804-A84B-BD1E-87791A583090}"/>
              </a:ext>
            </a:extLst>
          </p:cNvPr>
          <p:cNvSpPr>
            <a:spLocks noGrp="1" noRot="1" noChangeAspect="1" noChangeArrowheads="1" noTextEdit="1"/>
          </p:cNvSpPr>
          <p:nvPr>
            <p:ph type="sldImg"/>
          </p:nvPr>
        </p:nvSpPr>
        <p:spPr>
          <a:ln/>
          <a:extLst>
            <a:ext uri="{FAA26D3D-D897-4be2-8F04-BA451C77F1D7}"/>
          </a:extLst>
        </p:spPr>
      </p:sp>
      <p:sp>
        <p:nvSpPr>
          <p:cNvPr id="94211" name="Rectangle 3">
            <a:extLst>
              <a:ext uri="{FF2B5EF4-FFF2-40B4-BE49-F238E27FC236}">
                <a16:creationId xmlns:a16="http://schemas.microsoft.com/office/drawing/2014/main" id="{433639E1-8C36-704B-A0F4-C82CFE3D21B0}"/>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As above.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AB51F3B-5A79-DF49-9D3A-9425FDBEEF39}"/>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2FA002EE-8F21-CB4D-84FC-71A68CE4A22E}" type="slidenum">
              <a:rPr lang="en-AU" altLang="en-US" sz="1200" b="0" smtClean="0">
                <a:latin typeface="Arial" panose="020B0604020202020204" pitchFamily="34" charset="0"/>
              </a:rPr>
              <a:pPr eaLnBrk="1" hangingPunct="1">
                <a:defRPr/>
              </a:pPr>
              <a:t>14</a:t>
            </a:fld>
            <a:endParaRPr lang="en-AU" altLang="en-US" sz="1200" b="0">
              <a:latin typeface="Arial" panose="020B0604020202020204" pitchFamily="34" charset="0"/>
            </a:endParaRPr>
          </a:p>
        </p:txBody>
      </p:sp>
      <p:sp>
        <p:nvSpPr>
          <p:cNvPr id="95234" name="Rectangle 2">
            <a:extLst>
              <a:ext uri="{FF2B5EF4-FFF2-40B4-BE49-F238E27FC236}">
                <a16:creationId xmlns:a16="http://schemas.microsoft.com/office/drawing/2014/main" id="{6315D86A-102A-4948-9EBF-520353CE68D6}"/>
              </a:ext>
            </a:extLst>
          </p:cNvPr>
          <p:cNvSpPr>
            <a:spLocks noGrp="1" noRot="1" noChangeAspect="1" noChangeArrowheads="1" noTextEdit="1"/>
          </p:cNvSpPr>
          <p:nvPr>
            <p:ph type="sldImg"/>
          </p:nvPr>
        </p:nvSpPr>
        <p:spPr>
          <a:ln/>
          <a:extLst>
            <a:ext uri="{FAA26D3D-D897-4be2-8F04-BA451C77F1D7}"/>
          </a:extLst>
        </p:spPr>
      </p:sp>
      <p:sp>
        <p:nvSpPr>
          <p:cNvPr id="95235" name="Rectangle 3">
            <a:extLst>
              <a:ext uri="{FF2B5EF4-FFF2-40B4-BE49-F238E27FC236}">
                <a16:creationId xmlns:a16="http://schemas.microsoft.com/office/drawing/2014/main" id="{31D4FAF2-51F3-5645-B07E-91BF44A1D305}"/>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As above.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1E488F9-930F-104D-BE8E-C6ED84D97B85}"/>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A46C2929-5F11-4F46-8280-4DC8F3321FF7}" type="slidenum">
              <a:rPr lang="en-AU" altLang="en-US" sz="1200" b="0" smtClean="0">
                <a:latin typeface="Arial" panose="020B0604020202020204" pitchFamily="34" charset="0"/>
              </a:rPr>
              <a:pPr eaLnBrk="1" hangingPunct="1">
                <a:defRPr/>
              </a:pPr>
              <a:t>15</a:t>
            </a:fld>
            <a:endParaRPr lang="en-AU" altLang="en-US" sz="1200" b="0">
              <a:latin typeface="Arial" panose="020B0604020202020204" pitchFamily="34" charset="0"/>
            </a:endParaRPr>
          </a:p>
        </p:txBody>
      </p:sp>
      <p:sp>
        <p:nvSpPr>
          <p:cNvPr id="97282" name="Rectangle 2">
            <a:extLst>
              <a:ext uri="{FF2B5EF4-FFF2-40B4-BE49-F238E27FC236}">
                <a16:creationId xmlns:a16="http://schemas.microsoft.com/office/drawing/2014/main" id="{2F604603-7383-E940-9AD6-3670729A1DBA}"/>
              </a:ext>
            </a:extLst>
          </p:cNvPr>
          <p:cNvSpPr>
            <a:spLocks noGrp="1" noRot="1" noChangeAspect="1" noChangeArrowheads="1" noTextEdit="1"/>
          </p:cNvSpPr>
          <p:nvPr>
            <p:ph type="sldImg"/>
          </p:nvPr>
        </p:nvSpPr>
        <p:spPr>
          <a:ln/>
          <a:extLst>
            <a:ext uri="{FAA26D3D-D897-4be2-8F04-BA451C77F1D7}"/>
          </a:extLst>
        </p:spPr>
      </p:sp>
      <p:sp>
        <p:nvSpPr>
          <p:cNvPr id="97283" name="Rectangle 3">
            <a:extLst>
              <a:ext uri="{FF2B5EF4-FFF2-40B4-BE49-F238E27FC236}">
                <a16:creationId xmlns:a16="http://schemas.microsoft.com/office/drawing/2014/main" id="{CB4194D3-CB06-3B40-AC6D-EB26CA5CD640}"/>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These are attributes needed to run good consultations.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786F9A4-EA3A-6D42-83E6-69A4DF67174F}"/>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9A628FF9-E8A5-6A46-8E31-6C965CDEF716}" type="slidenum">
              <a:rPr lang="en-AU" altLang="en-US" sz="1200" b="0" smtClean="0">
                <a:latin typeface="Arial" panose="020B0604020202020204" pitchFamily="34" charset="0"/>
              </a:rPr>
              <a:pPr eaLnBrk="1" hangingPunct="1">
                <a:defRPr/>
              </a:pPr>
              <a:t>16</a:t>
            </a:fld>
            <a:endParaRPr lang="en-AU" altLang="en-US" sz="1200" b="0">
              <a:latin typeface="Arial" panose="020B0604020202020204" pitchFamily="34" charset="0"/>
            </a:endParaRPr>
          </a:p>
        </p:txBody>
      </p:sp>
      <p:sp>
        <p:nvSpPr>
          <p:cNvPr id="98306" name="Rectangle 2">
            <a:extLst>
              <a:ext uri="{FF2B5EF4-FFF2-40B4-BE49-F238E27FC236}">
                <a16:creationId xmlns:a16="http://schemas.microsoft.com/office/drawing/2014/main" id="{A89A4B2F-BEA5-3449-BC8B-6F4F30270B9D}"/>
              </a:ext>
            </a:extLst>
          </p:cNvPr>
          <p:cNvSpPr>
            <a:spLocks noGrp="1" noRot="1" noChangeAspect="1" noChangeArrowheads="1" noTextEdit="1"/>
          </p:cNvSpPr>
          <p:nvPr>
            <p:ph type="sldImg"/>
          </p:nvPr>
        </p:nvSpPr>
        <p:spPr>
          <a:ln/>
          <a:extLst>
            <a:ext uri="{FAA26D3D-D897-4be2-8F04-BA451C77F1D7}"/>
          </a:extLst>
        </p:spPr>
      </p:sp>
      <p:sp>
        <p:nvSpPr>
          <p:cNvPr id="98307" name="Rectangle 3">
            <a:extLst>
              <a:ext uri="{FF2B5EF4-FFF2-40B4-BE49-F238E27FC236}">
                <a16:creationId xmlns:a16="http://schemas.microsoft.com/office/drawing/2014/main" id="{C95F4546-B9AE-7741-9BF2-246FF18FC957}"/>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 and these.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CFF7BC0-6FAF-6B40-8E97-858DB2ED2867}"/>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8A630B39-0E08-C946-8AAC-AD0570F855DD}" type="slidenum">
              <a:rPr lang="en-AU" altLang="en-US" sz="1200" b="0" smtClean="0">
                <a:latin typeface="Arial" panose="020B0604020202020204" pitchFamily="34" charset="0"/>
              </a:rPr>
              <a:pPr eaLnBrk="1" hangingPunct="1">
                <a:defRPr/>
              </a:pPr>
              <a:t>17</a:t>
            </a:fld>
            <a:endParaRPr lang="en-AU" altLang="en-US" sz="1200" b="0">
              <a:latin typeface="Arial" panose="020B0604020202020204" pitchFamily="34" charset="0"/>
            </a:endParaRPr>
          </a:p>
        </p:txBody>
      </p:sp>
      <p:sp>
        <p:nvSpPr>
          <p:cNvPr id="111618" name="Rectangle 2">
            <a:extLst>
              <a:ext uri="{FF2B5EF4-FFF2-40B4-BE49-F238E27FC236}">
                <a16:creationId xmlns:a16="http://schemas.microsoft.com/office/drawing/2014/main" id="{AB5837D3-190C-0D48-818E-ACFD359170A1}"/>
              </a:ext>
            </a:extLst>
          </p:cNvPr>
          <p:cNvSpPr>
            <a:spLocks noGrp="1" noRot="1" noChangeAspect="1" noChangeArrowheads="1" noTextEdit="1"/>
          </p:cNvSpPr>
          <p:nvPr>
            <p:ph type="sldImg"/>
          </p:nvPr>
        </p:nvSpPr>
        <p:spPr>
          <a:ln/>
          <a:extLst>
            <a:ext uri="{FAA26D3D-D897-4be2-8F04-BA451C77F1D7}"/>
          </a:extLst>
        </p:spPr>
      </p:sp>
      <p:sp>
        <p:nvSpPr>
          <p:cNvPr id="111619" name="Rectangle 3">
            <a:extLst>
              <a:ext uri="{FF2B5EF4-FFF2-40B4-BE49-F238E27FC236}">
                <a16:creationId xmlns:a16="http://schemas.microsoft.com/office/drawing/2014/main" id="{35ECAB3F-0DB3-F149-AA5E-B4C66F496F8A}"/>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Often, communities are suspicious of consultations.</a:t>
            </a:r>
          </a:p>
          <a:p>
            <a:pPr eaLnBrk="1" hangingPunct="1">
              <a:defRPr/>
            </a:pPr>
            <a:endParaRPr lang="en-US" dirty="0">
              <a:ea typeface="ＭＳ Ｐゴシック" charset="0"/>
              <a:cs typeface="+mn-cs"/>
            </a:endParaRPr>
          </a:p>
          <a:p>
            <a:pPr eaLnBrk="1" hangingPunct="1">
              <a:defRPr/>
            </a:pPr>
            <a:r>
              <a:rPr lang="en-US" dirty="0">
                <a:ea typeface="ＭＳ Ｐゴシック" charset="0"/>
                <a:cs typeface="+mn-cs"/>
              </a:rPr>
              <a:t>Leaders have to be very clear about how to do it well.</a:t>
            </a:r>
          </a:p>
          <a:p>
            <a:pPr eaLnBrk="1" hangingPunct="1">
              <a:defRPr/>
            </a:pPr>
            <a:endParaRPr lang="en-US" dirty="0">
              <a:ea typeface="ＭＳ Ｐゴシック" charset="0"/>
              <a:cs typeface="+mn-cs"/>
            </a:endParaRPr>
          </a:p>
          <a:p>
            <a:pPr eaLnBrk="1" hangingPunct="1">
              <a:defRPr/>
            </a:pPr>
            <a:r>
              <a:rPr lang="en-US" dirty="0">
                <a:ea typeface="ＭＳ Ｐゴシック" charset="0"/>
                <a:cs typeface="+mn-cs"/>
              </a:rPr>
              <a:t>Ask if people have had experiences of bad consultations – what did they not like?</a:t>
            </a:r>
          </a:p>
          <a:p>
            <a:pPr eaLnBrk="1" hangingPunct="1">
              <a:defRPr/>
            </a:pPr>
            <a:endParaRPr lang="en-US" dirty="0">
              <a:ea typeface="ＭＳ Ｐゴシック" charset="0"/>
              <a:cs typeface="+mn-cs"/>
            </a:endParaRPr>
          </a:p>
          <a:p>
            <a:pPr eaLnBrk="1" hangingPunct="1">
              <a:defRPr/>
            </a:pPr>
            <a:r>
              <a:rPr lang="en-US" dirty="0">
                <a:ea typeface="ＭＳ Ｐゴシック" charset="0"/>
                <a:cs typeface="+mn-cs"/>
              </a:rPr>
              <a:t>Can you offer any examples from your experience?</a:t>
            </a:r>
          </a:p>
          <a:p>
            <a:pPr eaLnBrk="1" hangingPunct="1">
              <a:defRPr/>
            </a:pPr>
            <a:endParaRPr lang="en-US" dirty="0">
              <a:ea typeface="ＭＳ Ｐゴシック"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69C71F-606C-CC48-A879-C6F0779139C4}"/>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B4B9BB57-A8F2-2340-B841-163BE253A688}" type="slidenum">
              <a:rPr lang="en-AU" altLang="en-US" sz="1200" b="0" smtClean="0">
                <a:latin typeface="Arial" panose="020B0604020202020204" pitchFamily="34" charset="0"/>
              </a:rPr>
              <a:pPr eaLnBrk="1" hangingPunct="1">
                <a:defRPr/>
              </a:pPr>
              <a:t>18</a:t>
            </a:fld>
            <a:endParaRPr lang="en-AU" altLang="en-US" sz="1200" b="0">
              <a:latin typeface="Arial" panose="020B0604020202020204" pitchFamily="34" charset="0"/>
            </a:endParaRPr>
          </a:p>
        </p:txBody>
      </p:sp>
      <p:sp>
        <p:nvSpPr>
          <p:cNvPr id="99330" name="Rectangle 2">
            <a:extLst>
              <a:ext uri="{FF2B5EF4-FFF2-40B4-BE49-F238E27FC236}">
                <a16:creationId xmlns:a16="http://schemas.microsoft.com/office/drawing/2014/main" id="{AA18F92A-4857-E845-9ABA-C8F7D8EEF9C6}"/>
              </a:ext>
            </a:extLst>
          </p:cNvPr>
          <p:cNvSpPr>
            <a:spLocks noGrp="1" noRot="1" noChangeAspect="1" noChangeArrowheads="1" noTextEdit="1"/>
          </p:cNvSpPr>
          <p:nvPr>
            <p:ph type="sldImg"/>
          </p:nvPr>
        </p:nvSpPr>
        <p:spPr>
          <a:ln/>
          <a:extLst>
            <a:ext uri="{FAA26D3D-D897-4be2-8F04-BA451C77F1D7}"/>
          </a:extLst>
        </p:spPr>
      </p:sp>
      <p:sp>
        <p:nvSpPr>
          <p:cNvPr id="99331" name="Rectangle 3">
            <a:extLst>
              <a:ext uri="{FF2B5EF4-FFF2-40B4-BE49-F238E27FC236}">
                <a16:creationId xmlns:a16="http://schemas.microsoft.com/office/drawing/2014/main" id="{13B2808B-D88B-D443-A2E5-C14C52C9ECDE}"/>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Needs based analysis is a formal way of asking what people need.</a:t>
            </a:r>
          </a:p>
          <a:p>
            <a:pPr eaLnBrk="1" hangingPunct="1">
              <a:defRPr/>
            </a:pPr>
            <a:endParaRPr lang="en-US" dirty="0">
              <a:ea typeface="ＭＳ Ｐゴシック" charset="0"/>
              <a:cs typeface="+mn-cs"/>
            </a:endParaRPr>
          </a:p>
          <a:p>
            <a:pPr eaLnBrk="1" hangingPunct="1">
              <a:defRPr/>
            </a:pPr>
            <a:r>
              <a:rPr lang="en-US" dirty="0">
                <a:ea typeface="ＭＳ Ｐゴシック" charset="0"/>
                <a:cs typeface="+mn-cs"/>
              </a:rPr>
              <a:t>Can you offer any examples from your experience?</a:t>
            </a:r>
          </a:p>
          <a:p>
            <a:pPr eaLnBrk="1" hangingPunct="1">
              <a:defRPr/>
            </a:pPr>
            <a:endParaRPr lang="en-US" dirty="0">
              <a:ea typeface="ＭＳ Ｐゴシック" charset="0"/>
              <a:cs typeface="+mn-cs"/>
            </a:endParaRPr>
          </a:p>
          <a:p>
            <a:pPr eaLnBrk="1" hangingPunct="1">
              <a:defRPr/>
            </a:pPr>
            <a:r>
              <a:rPr lang="en-US" dirty="0">
                <a:ea typeface="ＭＳ Ｐゴシック" charset="0"/>
                <a:cs typeface="+mn-cs"/>
              </a:rPr>
              <a:t>Do participants have any examples of good consultations, which they felt were worth while?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142C1F7-BC6F-B443-A5FD-51051B76AFA8}"/>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81070202-8B57-DD4B-8837-9D404D0E2C73}" type="slidenum">
              <a:rPr lang="en-AU" altLang="en-US" sz="1200" b="0" smtClean="0">
                <a:latin typeface="Arial" panose="020B0604020202020204" pitchFamily="34" charset="0"/>
              </a:rPr>
              <a:pPr eaLnBrk="1" hangingPunct="1">
                <a:defRPr/>
              </a:pPr>
              <a:t>19</a:t>
            </a:fld>
            <a:endParaRPr lang="en-AU" altLang="en-US" sz="1200" b="0">
              <a:latin typeface="Arial" panose="020B0604020202020204" pitchFamily="34" charset="0"/>
            </a:endParaRPr>
          </a:p>
        </p:txBody>
      </p:sp>
      <p:sp>
        <p:nvSpPr>
          <p:cNvPr id="104450" name="Rectangle 2">
            <a:extLst>
              <a:ext uri="{FF2B5EF4-FFF2-40B4-BE49-F238E27FC236}">
                <a16:creationId xmlns:a16="http://schemas.microsoft.com/office/drawing/2014/main" id="{512E4460-7C6D-7243-B22E-545D16C1B09F}"/>
              </a:ext>
            </a:extLst>
          </p:cNvPr>
          <p:cNvSpPr>
            <a:spLocks noGrp="1" noRot="1" noChangeAspect="1" noChangeArrowheads="1" noTextEdit="1"/>
          </p:cNvSpPr>
          <p:nvPr>
            <p:ph type="sldImg"/>
          </p:nvPr>
        </p:nvSpPr>
        <p:spPr>
          <a:ln/>
          <a:extLst>
            <a:ext uri="{FAA26D3D-D897-4be2-8F04-BA451C77F1D7}"/>
          </a:extLst>
        </p:spPr>
      </p:sp>
      <p:sp>
        <p:nvSpPr>
          <p:cNvPr id="104451" name="Rectangle 3">
            <a:extLst>
              <a:ext uri="{FF2B5EF4-FFF2-40B4-BE49-F238E27FC236}">
                <a16:creationId xmlns:a16="http://schemas.microsoft.com/office/drawing/2014/main" id="{058DFCC4-828A-F944-8586-07DEEF6DEBAC}"/>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In small groups ask participants what they need to know about community consultations.</a:t>
            </a:r>
          </a:p>
          <a:p>
            <a:pPr eaLnBrk="1" hangingPunct="1">
              <a:defRPr/>
            </a:pPr>
            <a:endParaRPr lang="en-US" dirty="0">
              <a:ea typeface="ＭＳ Ｐゴシック" charset="0"/>
              <a:cs typeface="+mn-cs"/>
            </a:endParaRPr>
          </a:p>
          <a:p>
            <a:pPr eaLnBrk="1" hangingPunct="1">
              <a:defRPr/>
            </a:pPr>
            <a:r>
              <a:rPr lang="en-US" dirty="0">
                <a:ea typeface="ＭＳ Ｐゴシック" charset="0"/>
                <a:cs typeface="+mn-cs"/>
              </a:rPr>
              <a:t>Compile a list on a flip chart, which can be used for planning a consultation.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F7EB0CB-A5B4-7948-AA93-5E6B6222E5D5}"/>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7971EE39-D13E-B646-BF28-137BAE9F9480}" type="slidenum">
              <a:rPr lang="en-AU" altLang="en-US" sz="1200" b="0" smtClean="0">
                <a:latin typeface="Arial" panose="020B0604020202020204" pitchFamily="34" charset="0"/>
              </a:rPr>
              <a:pPr eaLnBrk="1" hangingPunct="1">
                <a:defRPr/>
              </a:pPr>
              <a:t>2</a:t>
            </a:fld>
            <a:endParaRPr lang="en-AU" altLang="en-US" sz="1200" b="0">
              <a:latin typeface="Arial" panose="020B0604020202020204" pitchFamily="34" charset="0"/>
            </a:endParaRPr>
          </a:p>
        </p:txBody>
      </p:sp>
      <p:sp>
        <p:nvSpPr>
          <p:cNvPr id="89090" name="Rectangle 2">
            <a:extLst>
              <a:ext uri="{FF2B5EF4-FFF2-40B4-BE49-F238E27FC236}">
                <a16:creationId xmlns:a16="http://schemas.microsoft.com/office/drawing/2014/main" id="{41EE4DB2-65B8-A544-8C13-BE84D5059DA2}"/>
              </a:ext>
            </a:extLst>
          </p:cNvPr>
          <p:cNvSpPr>
            <a:spLocks noGrp="1" noRot="1" noChangeAspect="1" noChangeArrowheads="1" noTextEdit="1"/>
          </p:cNvSpPr>
          <p:nvPr>
            <p:ph type="sldImg"/>
          </p:nvPr>
        </p:nvSpPr>
        <p:spPr>
          <a:ln/>
          <a:extLst>
            <a:ext uri="{FAA26D3D-D897-4be2-8F04-BA451C77F1D7}"/>
          </a:extLst>
        </p:spPr>
      </p:sp>
      <p:sp>
        <p:nvSpPr>
          <p:cNvPr id="89091" name="Rectangle 3">
            <a:extLst>
              <a:ext uri="{FF2B5EF4-FFF2-40B4-BE49-F238E27FC236}">
                <a16:creationId xmlns:a16="http://schemas.microsoft.com/office/drawing/2014/main" id="{16E55018-9BB1-8E4E-897D-EBE01F8D23FA}"/>
              </a:ext>
            </a:extLst>
          </p:cNvPr>
          <p:cNvSpPr>
            <a:spLocks noGrp="1" noChangeArrowheads="1"/>
          </p:cNvSpPr>
          <p:nvPr>
            <p:ph type="body" idx="1"/>
          </p:nvPr>
        </p:nvSpPr>
        <p:spPr/>
        <p:txBody>
          <a:bodyPr/>
          <a:lstStyle/>
          <a:p>
            <a:pPr eaLnBrk="1" hangingPunct="1">
              <a:defRPr/>
            </a:pPr>
            <a:r>
              <a:rPr lang="en-US" sz="1200" dirty="0">
                <a:latin typeface="Arial" pitchFamily="34" charset="0"/>
                <a:ea typeface="MS PGothic" pitchFamily="34" charset="-128"/>
              </a:rPr>
              <a:t>We suggest that the facilitator goes through the slides with the group before starting on the other training materials.  We have not included many activities, because of the time factor.  If the facilitator feels that the group with whom they are working needs more input on any of the areas covered in the slides, they will need to they identify specific training materials on these areas.</a:t>
            </a:r>
          </a:p>
          <a:p>
            <a:pPr eaLnBrk="1" hangingPunct="1">
              <a:defRPr/>
            </a:pPr>
            <a:r>
              <a:rPr lang="en-US" sz="1200" dirty="0">
                <a:latin typeface="Arial" pitchFamily="34" charset="0"/>
                <a:ea typeface="MS PGothic" pitchFamily="34" charset="-128"/>
              </a:rPr>
              <a:t>It is about ensuring that the voices of ALL refugees and displaced women can be heard.</a:t>
            </a:r>
          </a:p>
          <a:p>
            <a:pPr eaLnBrk="1" hangingPunct="1">
              <a:defRPr/>
            </a:pPr>
            <a:endParaRPr lang="en-US" dirty="0">
              <a:ea typeface="ＭＳ Ｐゴシック"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9CEA390-CB64-2C4B-B65A-3861C4A4A7ED}"/>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71310501-2F57-5E4A-BD42-8802D5264C99}" type="slidenum">
              <a:rPr lang="en-AU" altLang="en-US" sz="1200" b="0" smtClean="0">
                <a:latin typeface="Arial" panose="020B0604020202020204" pitchFamily="34" charset="0"/>
              </a:rPr>
              <a:pPr eaLnBrk="1" hangingPunct="1">
                <a:defRPr/>
              </a:pPr>
              <a:t>20</a:t>
            </a:fld>
            <a:endParaRPr lang="en-AU" altLang="en-US" sz="1200" b="0">
              <a:latin typeface="Arial" panose="020B0604020202020204" pitchFamily="34" charset="0"/>
            </a:endParaRPr>
          </a:p>
        </p:txBody>
      </p:sp>
      <p:sp>
        <p:nvSpPr>
          <p:cNvPr id="126978" name="Rectangle 2">
            <a:extLst>
              <a:ext uri="{FF2B5EF4-FFF2-40B4-BE49-F238E27FC236}">
                <a16:creationId xmlns:a16="http://schemas.microsoft.com/office/drawing/2014/main" id="{08A6A68B-76DF-9C41-9CCD-392EFB3063A7}"/>
              </a:ext>
            </a:extLst>
          </p:cNvPr>
          <p:cNvSpPr>
            <a:spLocks noGrp="1" noRot="1" noChangeAspect="1" noChangeArrowheads="1" noTextEdit="1"/>
          </p:cNvSpPr>
          <p:nvPr>
            <p:ph type="sldImg"/>
          </p:nvPr>
        </p:nvSpPr>
        <p:spPr>
          <a:ln/>
          <a:extLst>
            <a:ext uri="{FAA26D3D-D897-4be2-8F04-BA451C77F1D7}"/>
          </a:extLst>
        </p:spPr>
      </p:sp>
      <p:sp>
        <p:nvSpPr>
          <p:cNvPr id="126979" name="Rectangle 3">
            <a:extLst>
              <a:ext uri="{FF2B5EF4-FFF2-40B4-BE49-F238E27FC236}">
                <a16:creationId xmlns:a16="http://schemas.microsoft.com/office/drawing/2014/main" id="{792B0CFB-5267-9C43-BA2A-7455B492E05E}"/>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One of the important things about good consultations is documenting all of the discussions.</a:t>
            </a:r>
          </a:p>
          <a:p>
            <a:pPr eaLnBrk="1" hangingPunct="1">
              <a:defRPr/>
            </a:pPr>
            <a:r>
              <a:rPr lang="en-US" dirty="0">
                <a:ea typeface="ＭＳ Ｐゴシック" charset="0"/>
                <a:cs typeface="+mn-cs"/>
              </a:rPr>
              <a:t>This is evidence for future actions.</a:t>
            </a:r>
          </a:p>
          <a:p>
            <a:pPr eaLnBrk="1" hangingPunct="1">
              <a:defRPr/>
            </a:pPr>
            <a:r>
              <a:rPr lang="en-US" dirty="0">
                <a:ea typeface="ＭＳ Ｐゴシック" charset="0"/>
                <a:cs typeface="+mn-cs"/>
              </a:rPr>
              <a:t>What other things do participants think can the data be used for?</a:t>
            </a:r>
          </a:p>
          <a:p>
            <a:pPr eaLnBrk="1" hangingPunct="1">
              <a:defRPr/>
            </a:pPr>
            <a:r>
              <a:rPr lang="en-US" dirty="0">
                <a:ea typeface="ＭＳ Ｐゴシック" charset="0"/>
                <a:cs typeface="+mn-cs"/>
              </a:rPr>
              <a:t>An example is for compiling a history of what their community is experiencing.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125B5DE-3520-DF47-A90C-731A7479FF82}"/>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A61E9093-9B16-B241-B1F7-B55E9DEB0A36}" type="slidenum">
              <a:rPr lang="en-AU" altLang="en-US" sz="1200" b="0" smtClean="0">
                <a:latin typeface="Arial" panose="020B0604020202020204" pitchFamily="34" charset="0"/>
              </a:rPr>
              <a:pPr eaLnBrk="1" hangingPunct="1">
                <a:defRPr/>
              </a:pPr>
              <a:t>21</a:t>
            </a:fld>
            <a:endParaRPr lang="en-AU" altLang="en-US" sz="1200" b="0">
              <a:latin typeface="Arial" panose="020B0604020202020204" pitchFamily="34" charset="0"/>
            </a:endParaRPr>
          </a:p>
        </p:txBody>
      </p:sp>
      <p:sp>
        <p:nvSpPr>
          <p:cNvPr id="125954" name="Rectangle 2">
            <a:extLst>
              <a:ext uri="{FF2B5EF4-FFF2-40B4-BE49-F238E27FC236}">
                <a16:creationId xmlns:a16="http://schemas.microsoft.com/office/drawing/2014/main" id="{F3180C2A-A697-4149-9342-EB324CAB34C3}"/>
              </a:ext>
            </a:extLst>
          </p:cNvPr>
          <p:cNvSpPr>
            <a:spLocks noGrp="1" noRot="1" noChangeAspect="1" noChangeArrowheads="1" noTextEdit="1"/>
          </p:cNvSpPr>
          <p:nvPr>
            <p:ph type="sldImg"/>
          </p:nvPr>
        </p:nvSpPr>
        <p:spPr>
          <a:ln/>
          <a:extLst>
            <a:ext uri="{FAA26D3D-D897-4be2-8F04-BA451C77F1D7}"/>
          </a:extLst>
        </p:spPr>
      </p:sp>
      <p:sp>
        <p:nvSpPr>
          <p:cNvPr id="125955" name="Rectangle 3">
            <a:extLst>
              <a:ext uri="{FF2B5EF4-FFF2-40B4-BE49-F238E27FC236}">
                <a16:creationId xmlns:a16="http://schemas.microsoft.com/office/drawing/2014/main" id="{10DF7DBA-DB42-8B41-A6DB-0A317C87AFF2}"/>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It is important to explain and explore the importance of data collection with participants and to seek their permission to compile it.</a:t>
            </a:r>
          </a:p>
          <a:p>
            <a:pPr eaLnBrk="1" hangingPunct="1">
              <a:defRPr/>
            </a:pPr>
            <a:endParaRPr lang="en-US" dirty="0">
              <a:ea typeface="ＭＳ Ｐゴシック" charset="0"/>
              <a:cs typeface="+mn-cs"/>
            </a:endParaRPr>
          </a:p>
          <a:p>
            <a:pPr eaLnBrk="1" hangingPunct="1">
              <a:defRPr/>
            </a:pPr>
            <a:r>
              <a:rPr lang="en-US" dirty="0">
                <a:ea typeface="ＭＳ Ｐゴシック" charset="0"/>
                <a:cs typeface="+mn-cs"/>
              </a:rPr>
              <a:t>Refer back to the Confidentiality Session for rules regarding this.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35B1E21-4431-434E-90CA-724A21ECF124}"/>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3F37A139-78DE-0145-A1B6-A90A04279FDE}" type="slidenum">
              <a:rPr lang="en-AU" altLang="en-US" sz="1200" b="0" smtClean="0">
                <a:latin typeface="Arial" panose="020B0604020202020204" pitchFamily="34" charset="0"/>
              </a:rPr>
              <a:pPr eaLnBrk="1" hangingPunct="1">
                <a:defRPr/>
              </a:pPr>
              <a:t>22</a:t>
            </a:fld>
            <a:endParaRPr lang="en-AU" altLang="en-US" sz="1200" b="0">
              <a:latin typeface="Arial" panose="020B0604020202020204" pitchFamily="34" charset="0"/>
            </a:endParaRPr>
          </a:p>
        </p:txBody>
      </p:sp>
      <p:sp>
        <p:nvSpPr>
          <p:cNvPr id="109570" name="Rectangle 2">
            <a:extLst>
              <a:ext uri="{FF2B5EF4-FFF2-40B4-BE49-F238E27FC236}">
                <a16:creationId xmlns:a16="http://schemas.microsoft.com/office/drawing/2014/main" id="{AA2A674D-8DFA-2C4B-8545-54F0480C3C74}"/>
              </a:ext>
            </a:extLst>
          </p:cNvPr>
          <p:cNvSpPr>
            <a:spLocks noGrp="1" noRot="1" noChangeAspect="1" noChangeArrowheads="1" noTextEdit="1"/>
          </p:cNvSpPr>
          <p:nvPr>
            <p:ph type="sldImg"/>
          </p:nvPr>
        </p:nvSpPr>
        <p:spPr>
          <a:ln/>
          <a:extLst>
            <a:ext uri="{FAA26D3D-D897-4be2-8F04-BA451C77F1D7}"/>
          </a:extLst>
        </p:spPr>
      </p:sp>
      <p:sp>
        <p:nvSpPr>
          <p:cNvPr id="109571" name="Rectangle 3">
            <a:extLst>
              <a:ext uri="{FF2B5EF4-FFF2-40B4-BE49-F238E27FC236}">
                <a16:creationId xmlns:a16="http://schemas.microsoft.com/office/drawing/2014/main" id="{8DAC33DF-BC66-7842-9DC4-B7E3B2E8A474}"/>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As above.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A409B98-B5A6-5140-902C-E6859836643E}"/>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F7690831-4108-0C47-8300-0B3DAB3D10D8}" type="slidenum">
              <a:rPr lang="en-AU" altLang="en-US" sz="1200" b="0" smtClean="0">
                <a:latin typeface="Arial" panose="020B0604020202020204" pitchFamily="34" charset="0"/>
              </a:rPr>
              <a:pPr eaLnBrk="1" hangingPunct="1">
                <a:defRPr/>
              </a:pPr>
              <a:t>23</a:t>
            </a:fld>
            <a:endParaRPr lang="en-AU" altLang="en-US" sz="1200" b="0">
              <a:latin typeface="Arial" panose="020B0604020202020204" pitchFamily="34" charset="0"/>
            </a:endParaRPr>
          </a:p>
        </p:txBody>
      </p:sp>
      <p:sp>
        <p:nvSpPr>
          <p:cNvPr id="115714" name="Rectangle 2">
            <a:extLst>
              <a:ext uri="{FF2B5EF4-FFF2-40B4-BE49-F238E27FC236}">
                <a16:creationId xmlns:a16="http://schemas.microsoft.com/office/drawing/2014/main" id="{20ED6B25-A97F-3F41-9E1A-8287D55280E8}"/>
              </a:ext>
            </a:extLst>
          </p:cNvPr>
          <p:cNvSpPr>
            <a:spLocks noGrp="1" noRot="1" noChangeAspect="1" noChangeArrowheads="1" noTextEdit="1"/>
          </p:cNvSpPr>
          <p:nvPr>
            <p:ph type="sldImg"/>
          </p:nvPr>
        </p:nvSpPr>
        <p:spPr>
          <a:ln/>
          <a:extLst>
            <a:ext uri="{FAA26D3D-D897-4be2-8F04-BA451C77F1D7}"/>
          </a:extLst>
        </p:spPr>
      </p:sp>
      <p:sp>
        <p:nvSpPr>
          <p:cNvPr id="115715" name="Rectangle 3">
            <a:extLst>
              <a:ext uri="{FF2B5EF4-FFF2-40B4-BE49-F238E27FC236}">
                <a16:creationId xmlns:a16="http://schemas.microsoft.com/office/drawing/2014/main" id="{2DAE87E1-30AF-E944-ACAA-9FC88DD2AE54}"/>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This could form the basis of Program Design, and applying for funding.</a:t>
            </a:r>
          </a:p>
          <a:p>
            <a:pPr eaLnBrk="1" hangingPunct="1">
              <a:defRPr/>
            </a:pPr>
            <a:endParaRPr lang="en-US" dirty="0">
              <a:ea typeface="ＭＳ Ｐゴシック" charset="0"/>
              <a:cs typeface="+mn-cs"/>
            </a:endParaRPr>
          </a:p>
          <a:p>
            <a:pPr eaLnBrk="1" hangingPunct="1">
              <a:defRPr/>
            </a:pPr>
            <a:r>
              <a:rPr lang="en-US" dirty="0">
                <a:ea typeface="ＭＳ Ｐゴシック" charset="0"/>
                <a:cs typeface="+mn-cs"/>
              </a:rPr>
              <a:t>It is important never to promise anything that cannot be delivered.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431BE2A-9D60-274B-A8BF-CA8765DD3585}"/>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47E12F38-322A-3941-96B2-100BDE5A1091}" type="slidenum">
              <a:rPr lang="en-AU" altLang="en-US" sz="1200" b="0" smtClean="0">
                <a:latin typeface="Arial" panose="020B0604020202020204" pitchFamily="34" charset="0"/>
              </a:rPr>
              <a:pPr eaLnBrk="1" hangingPunct="1">
                <a:defRPr/>
              </a:pPr>
              <a:t>24</a:t>
            </a:fld>
            <a:endParaRPr lang="en-AU" altLang="en-US" sz="1200" b="0">
              <a:latin typeface="Arial" panose="020B0604020202020204" pitchFamily="34" charset="0"/>
            </a:endParaRPr>
          </a:p>
        </p:txBody>
      </p:sp>
      <p:sp>
        <p:nvSpPr>
          <p:cNvPr id="135170" name="Rectangle 2">
            <a:extLst>
              <a:ext uri="{FF2B5EF4-FFF2-40B4-BE49-F238E27FC236}">
                <a16:creationId xmlns:a16="http://schemas.microsoft.com/office/drawing/2014/main" id="{6BF907F2-9559-8345-86EA-87687D1890DD}"/>
              </a:ext>
            </a:extLst>
          </p:cNvPr>
          <p:cNvSpPr>
            <a:spLocks noGrp="1" noRot="1" noChangeAspect="1" noChangeArrowheads="1" noTextEdit="1"/>
          </p:cNvSpPr>
          <p:nvPr>
            <p:ph type="sldImg"/>
          </p:nvPr>
        </p:nvSpPr>
        <p:spPr>
          <a:ln/>
          <a:extLst>
            <a:ext uri="{FAA26D3D-D897-4be2-8F04-BA451C77F1D7}"/>
          </a:extLst>
        </p:spPr>
      </p:sp>
      <p:sp>
        <p:nvSpPr>
          <p:cNvPr id="135171" name="Rectangle 3">
            <a:extLst>
              <a:ext uri="{FF2B5EF4-FFF2-40B4-BE49-F238E27FC236}">
                <a16:creationId xmlns:a16="http://schemas.microsoft.com/office/drawing/2014/main" id="{0939BC84-114D-5C46-A3F7-A98F70394ABE}"/>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Starting a new groups is a good idea, but make sure that it is something that people want.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758699A-5784-1148-9EB2-7F5D8DE9BD8E}"/>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8F4DEEC4-E6C9-2C43-B49A-D33576C89045}" type="slidenum">
              <a:rPr lang="en-AU" altLang="en-US" sz="1200" b="0" smtClean="0">
                <a:latin typeface="Arial" panose="020B0604020202020204" pitchFamily="34" charset="0"/>
              </a:rPr>
              <a:pPr eaLnBrk="1" hangingPunct="1">
                <a:defRPr/>
              </a:pPr>
              <a:t>25</a:t>
            </a:fld>
            <a:endParaRPr lang="en-AU" altLang="en-US" sz="1200" b="0">
              <a:latin typeface="Arial" panose="020B0604020202020204" pitchFamily="34" charset="0"/>
            </a:endParaRPr>
          </a:p>
        </p:txBody>
      </p:sp>
      <p:sp>
        <p:nvSpPr>
          <p:cNvPr id="136194" name="Rectangle 2">
            <a:extLst>
              <a:ext uri="{FF2B5EF4-FFF2-40B4-BE49-F238E27FC236}">
                <a16:creationId xmlns:a16="http://schemas.microsoft.com/office/drawing/2014/main" id="{56C26211-C977-FE48-982D-837CCEBF5C72}"/>
              </a:ext>
            </a:extLst>
          </p:cNvPr>
          <p:cNvSpPr>
            <a:spLocks noGrp="1" noRot="1" noChangeAspect="1" noChangeArrowheads="1" noTextEdit="1"/>
          </p:cNvSpPr>
          <p:nvPr>
            <p:ph type="sldImg"/>
          </p:nvPr>
        </p:nvSpPr>
        <p:spPr>
          <a:ln/>
          <a:extLst>
            <a:ext uri="{FAA26D3D-D897-4be2-8F04-BA451C77F1D7}"/>
          </a:extLst>
        </p:spPr>
      </p:sp>
      <p:sp>
        <p:nvSpPr>
          <p:cNvPr id="136195" name="Rectangle 3">
            <a:extLst>
              <a:ext uri="{FF2B5EF4-FFF2-40B4-BE49-F238E27FC236}">
                <a16:creationId xmlns:a16="http://schemas.microsoft.com/office/drawing/2014/main" id="{7E144B11-EB42-194E-82CE-8BA0F3A8B45B}"/>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Make sure that people feel that they are really welcome and that you want to hear from them.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48EEA3D-3076-6A48-871E-C8B124881C4A}"/>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C6FE6F3D-40B1-7A47-A7AD-AB821323317E}" type="slidenum">
              <a:rPr lang="en-AU" altLang="en-US" sz="1200" b="0" smtClean="0">
                <a:latin typeface="Arial" panose="020B0604020202020204" pitchFamily="34" charset="0"/>
              </a:rPr>
              <a:pPr eaLnBrk="1" hangingPunct="1">
                <a:defRPr/>
              </a:pPr>
              <a:t>26</a:t>
            </a:fld>
            <a:endParaRPr lang="en-AU" altLang="en-US" sz="1200" b="0">
              <a:latin typeface="Arial" panose="020B0604020202020204" pitchFamily="34" charset="0"/>
            </a:endParaRPr>
          </a:p>
        </p:txBody>
      </p:sp>
      <p:sp>
        <p:nvSpPr>
          <p:cNvPr id="137218" name="Rectangle 2">
            <a:extLst>
              <a:ext uri="{FF2B5EF4-FFF2-40B4-BE49-F238E27FC236}">
                <a16:creationId xmlns:a16="http://schemas.microsoft.com/office/drawing/2014/main" id="{CA7756C4-4CC7-844D-9149-42F9DD4794E6}"/>
              </a:ext>
            </a:extLst>
          </p:cNvPr>
          <p:cNvSpPr>
            <a:spLocks noGrp="1" noRot="1" noChangeAspect="1" noChangeArrowheads="1" noTextEdit="1"/>
          </p:cNvSpPr>
          <p:nvPr>
            <p:ph type="sldImg"/>
          </p:nvPr>
        </p:nvSpPr>
        <p:spPr>
          <a:ln/>
          <a:extLst>
            <a:ext uri="{FAA26D3D-D897-4be2-8F04-BA451C77F1D7}"/>
          </a:extLst>
        </p:spPr>
      </p:sp>
      <p:sp>
        <p:nvSpPr>
          <p:cNvPr id="137219" name="Rectangle 3">
            <a:extLst>
              <a:ext uri="{FF2B5EF4-FFF2-40B4-BE49-F238E27FC236}">
                <a16:creationId xmlns:a16="http://schemas.microsoft.com/office/drawing/2014/main" id="{7E14367A-DD52-5B40-A56F-344D583902D5}"/>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It is no use arranging a meeting to suit yourself, if no-one else can come at that time. Be sensitive about the things that people have to do, such as collect rations or water.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6329BB3-4F19-344E-B677-EB8FC4B78C37}"/>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4A4BDE76-3EA0-D241-B41F-6CFB085B70F9}" type="slidenum">
              <a:rPr lang="en-AU" altLang="en-US" sz="1200" b="0" smtClean="0">
                <a:latin typeface="Arial" panose="020B0604020202020204" pitchFamily="34" charset="0"/>
              </a:rPr>
              <a:pPr eaLnBrk="1" hangingPunct="1">
                <a:defRPr/>
              </a:pPr>
              <a:t>27</a:t>
            </a:fld>
            <a:endParaRPr lang="en-AU" altLang="en-US" sz="1200" b="0">
              <a:latin typeface="Arial" panose="020B0604020202020204" pitchFamily="34" charset="0"/>
            </a:endParaRPr>
          </a:p>
        </p:txBody>
      </p:sp>
      <p:sp>
        <p:nvSpPr>
          <p:cNvPr id="138242" name="Rectangle 2">
            <a:extLst>
              <a:ext uri="{FF2B5EF4-FFF2-40B4-BE49-F238E27FC236}">
                <a16:creationId xmlns:a16="http://schemas.microsoft.com/office/drawing/2014/main" id="{A531D17C-2E62-2248-9FA8-11A4867BEAE6}"/>
              </a:ext>
            </a:extLst>
          </p:cNvPr>
          <p:cNvSpPr>
            <a:spLocks noGrp="1" noRot="1" noChangeAspect="1" noChangeArrowheads="1" noTextEdit="1"/>
          </p:cNvSpPr>
          <p:nvPr>
            <p:ph type="sldImg"/>
          </p:nvPr>
        </p:nvSpPr>
        <p:spPr>
          <a:ln/>
          <a:extLst>
            <a:ext uri="{FAA26D3D-D897-4be2-8F04-BA451C77F1D7}"/>
          </a:extLst>
        </p:spPr>
      </p:sp>
      <p:sp>
        <p:nvSpPr>
          <p:cNvPr id="138243" name="Rectangle 3">
            <a:extLst>
              <a:ext uri="{FF2B5EF4-FFF2-40B4-BE49-F238E27FC236}">
                <a16:creationId xmlns:a16="http://schemas.microsoft.com/office/drawing/2014/main" id="{26FC904C-EAE2-1E4D-9B35-080D826BAC52}"/>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What might tempt them out if they are tired or reluctant to leave their homes?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8206D59-3E76-604D-A166-D4F2A4C8F788}"/>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EE6BA586-7AE7-0E42-9C66-183DE3C46CA3}" type="slidenum">
              <a:rPr lang="en-AU" altLang="en-US" sz="1200" b="0" smtClean="0">
                <a:latin typeface="Arial" panose="020B0604020202020204" pitchFamily="34" charset="0"/>
              </a:rPr>
              <a:pPr eaLnBrk="1" hangingPunct="1">
                <a:defRPr/>
              </a:pPr>
              <a:t>28</a:t>
            </a:fld>
            <a:endParaRPr lang="en-AU" altLang="en-US" sz="1200" b="0">
              <a:latin typeface="Arial" panose="020B0604020202020204" pitchFamily="34" charset="0"/>
            </a:endParaRPr>
          </a:p>
        </p:txBody>
      </p:sp>
      <p:sp>
        <p:nvSpPr>
          <p:cNvPr id="139266" name="Rectangle 2">
            <a:extLst>
              <a:ext uri="{FF2B5EF4-FFF2-40B4-BE49-F238E27FC236}">
                <a16:creationId xmlns:a16="http://schemas.microsoft.com/office/drawing/2014/main" id="{16A83D3F-EADD-064B-9195-00B3EE9A700E}"/>
              </a:ext>
            </a:extLst>
          </p:cNvPr>
          <p:cNvSpPr>
            <a:spLocks noGrp="1" noRot="1" noChangeAspect="1" noChangeArrowheads="1" noTextEdit="1"/>
          </p:cNvSpPr>
          <p:nvPr>
            <p:ph type="sldImg"/>
          </p:nvPr>
        </p:nvSpPr>
        <p:spPr>
          <a:ln/>
          <a:extLst>
            <a:ext uri="{FAA26D3D-D897-4be2-8F04-BA451C77F1D7}"/>
          </a:extLst>
        </p:spPr>
      </p:sp>
      <p:sp>
        <p:nvSpPr>
          <p:cNvPr id="139267" name="Rectangle 3">
            <a:extLst>
              <a:ext uri="{FF2B5EF4-FFF2-40B4-BE49-F238E27FC236}">
                <a16:creationId xmlns:a16="http://schemas.microsoft.com/office/drawing/2014/main" id="{F346CDAD-20DB-994F-833C-666EE2D3894E}"/>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If there is no follow up, people will wonder why you bothered to ask them questions.</a:t>
            </a:r>
          </a:p>
          <a:p>
            <a:pPr eaLnBrk="1" hangingPunct="1">
              <a:defRPr/>
            </a:pPr>
            <a:endParaRPr lang="en-US" dirty="0">
              <a:ea typeface="ＭＳ Ｐゴシック" charset="0"/>
              <a:cs typeface="+mn-cs"/>
            </a:endParaRPr>
          </a:p>
          <a:p>
            <a:pPr eaLnBrk="1" hangingPunct="1">
              <a:defRPr/>
            </a:pPr>
            <a:r>
              <a:rPr lang="en-US" dirty="0">
                <a:ea typeface="ＭＳ Ｐゴシック" charset="0"/>
                <a:cs typeface="+mn-cs"/>
              </a:rPr>
              <a:t>You might ask yourselves the same question!  Consultations should be a first step towards action, and people need to know what you have done with the infromation they volunteered.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24ECEDB-007C-F44B-A618-CABF2F18371A}"/>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E5B9DBEA-5A38-334C-9DD3-10C9C3111DE9}" type="slidenum">
              <a:rPr lang="en-AU" altLang="en-US" sz="1200" b="0" smtClean="0">
                <a:latin typeface="Arial" panose="020B0604020202020204" pitchFamily="34" charset="0"/>
              </a:rPr>
              <a:pPr eaLnBrk="1" hangingPunct="1">
                <a:defRPr/>
              </a:pPr>
              <a:t>29</a:t>
            </a:fld>
            <a:endParaRPr lang="en-AU" altLang="en-US" sz="1200" b="0">
              <a:latin typeface="Arial" panose="020B0604020202020204" pitchFamily="34" charset="0"/>
            </a:endParaRPr>
          </a:p>
        </p:txBody>
      </p:sp>
      <p:sp>
        <p:nvSpPr>
          <p:cNvPr id="141314" name="Rectangle 2">
            <a:extLst>
              <a:ext uri="{FF2B5EF4-FFF2-40B4-BE49-F238E27FC236}">
                <a16:creationId xmlns:a16="http://schemas.microsoft.com/office/drawing/2014/main" id="{D44EE482-698E-FA40-85E2-7FA76E2A56E3}"/>
              </a:ext>
            </a:extLst>
          </p:cNvPr>
          <p:cNvSpPr>
            <a:spLocks noGrp="1" noRot="1" noChangeAspect="1" noChangeArrowheads="1" noTextEdit="1"/>
          </p:cNvSpPr>
          <p:nvPr>
            <p:ph type="sldImg"/>
          </p:nvPr>
        </p:nvSpPr>
        <p:spPr>
          <a:ln/>
          <a:extLst>
            <a:ext uri="{FAA26D3D-D897-4be2-8F04-BA451C77F1D7}"/>
          </a:extLst>
        </p:spPr>
      </p:sp>
      <p:sp>
        <p:nvSpPr>
          <p:cNvPr id="141315" name="Rectangle 3">
            <a:extLst>
              <a:ext uri="{FF2B5EF4-FFF2-40B4-BE49-F238E27FC236}">
                <a16:creationId xmlns:a16="http://schemas.microsoft.com/office/drawing/2014/main" id="{DBD42665-4C95-8844-B597-00FC7DC3B941}"/>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Be patient, and be prepared to explain the aims of the consultation in simple language and clear short sentences.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644D98A-8A2B-E748-9988-89EFF4618E2F}"/>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E21A0505-97C5-EB4D-B965-A68EE692DDEB}" type="slidenum">
              <a:rPr lang="en-AU" altLang="en-US" sz="1200" b="0" smtClean="0">
                <a:latin typeface="Arial" panose="020B0604020202020204" pitchFamily="34" charset="0"/>
              </a:rPr>
              <a:pPr eaLnBrk="1" hangingPunct="1">
                <a:defRPr/>
              </a:pPr>
              <a:t>3</a:t>
            </a:fld>
            <a:endParaRPr lang="en-AU" altLang="en-US" sz="1200" b="0">
              <a:latin typeface="Arial" panose="020B0604020202020204" pitchFamily="34" charset="0"/>
            </a:endParaRPr>
          </a:p>
        </p:txBody>
      </p:sp>
      <p:sp>
        <p:nvSpPr>
          <p:cNvPr id="90114" name="Rectangle 2">
            <a:extLst>
              <a:ext uri="{FF2B5EF4-FFF2-40B4-BE49-F238E27FC236}">
                <a16:creationId xmlns:a16="http://schemas.microsoft.com/office/drawing/2014/main" id="{C577FC6F-1290-5C44-9F9E-17795520435C}"/>
              </a:ext>
            </a:extLst>
          </p:cNvPr>
          <p:cNvSpPr>
            <a:spLocks noGrp="1" noRot="1" noChangeAspect="1" noChangeArrowheads="1" noTextEdit="1"/>
          </p:cNvSpPr>
          <p:nvPr>
            <p:ph type="sldImg"/>
          </p:nvPr>
        </p:nvSpPr>
        <p:spPr>
          <a:ln/>
          <a:extLst>
            <a:ext uri="{FAA26D3D-D897-4be2-8F04-BA451C77F1D7}"/>
          </a:extLst>
        </p:spPr>
      </p:sp>
      <p:sp>
        <p:nvSpPr>
          <p:cNvPr id="90115" name="Rectangle 3">
            <a:extLst>
              <a:ext uri="{FF2B5EF4-FFF2-40B4-BE49-F238E27FC236}">
                <a16:creationId xmlns:a16="http://schemas.microsoft.com/office/drawing/2014/main" id="{EC3C03F6-D6B9-AC44-8575-340EEC847E19}"/>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See Module 9, Effective Partnerships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623F558-A89D-A04F-933F-C7BDA5665A14}"/>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F0E25EE9-FB37-5140-AF79-C7BC733E40CF}" type="slidenum">
              <a:rPr lang="en-AU" altLang="en-US" sz="1200" b="0" smtClean="0">
                <a:latin typeface="Arial" panose="020B0604020202020204" pitchFamily="34" charset="0"/>
              </a:rPr>
              <a:pPr eaLnBrk="1" hangingPunct="1">
                <a:defRPr/>
              </a:pPr>
              <a:t>30</a:t>
            </a:fld>
            <a:endParaRPr lang="en-AU" altLang="en-US" sz="1200" b="0">
              <a:latin typeface="Arial" panose="020B0604020202020204" pitchFamily="34" charset="0"/>
            </a:endParaRPr>
          </a:p>
        </p:txBody>
      </p:sp>
      <p:sp>
        <p:nvSpPr>
          <p:cNvPr id="142338" name="Rectangle 2">
            <a:extLst>
              <a:ext uri="{FF2B5EF4-FFF2-40B4-BE49-F238E27FC236}">
                <a16:creationId xmlns:a16="http://schemas.microsoft.com/office/drawing/2014/main" id="{F188D5A9-6C2C-0548-9FD6-50D7A73F4479}"/>
              </a:ext>
            </a:extLst>
          </p:cNvPr>
          <p:cNvSpPr>
            <a:spLocks noGrp="1" noRot="1" noChangeAspect="1" noChangeArrowheads="1" noTextEdit="1"/>
          </p:cNvSpPr>
          <p:nvPr>
            <p:ph type="sldImg"/>
          </p:nvPr>
        </p:nvSpPr>
        <p:spPr>
          <a:ln/>
          <a:extLst>
            <a:ext uri="{FAA26D3D-D897-4be2-8F04-BA451C77F1D7}"/>
          </a:extLst>
        </p:spPr>
      </p:sp>
      <p:sp>
        <p:nvSpPr>
          <p:cNvPr id="142339" name="Rectangle 3">
            <a:extLst>
              <a:ext uri="{FF2B5EF4-FFF2-40B4-BE49-F238E27FC236}">
                <a16:creationId xmlns:a16="http://schemas.microsoft.com/office/drawing/2014/main" id="{120B5199-9C45-0742-B30E-1E5E3033F2EB}"/>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Make sure you make people feel confident to speak out from their own experience and do not feel intimidated by others who may have a higher level of formal education.</a:t>
            </a:r>
          </a:p>
          <a:p>
            <a:pPr eaLnBrk="1" hangingPunct="1">
              <a:defRPr/>
            </a:pPr>
            <a:endParaRPr lang="en-US" dirty="0">
              <a:ea typeface="ＭＳ Ｐゴシック" charset="0"/>
              <a:cs typeface="+mn-cs"/>
            </a:endParaRPr>
          </a:p>
          <a:p>
            <a:pPr eaLnBrk="1" hangingPunct="1">
              <a:defRPr/>
            </a:pPr>
            <a:r>
              <a:rPr lang="en-US" dirty="0">
                <a:ea typeface="ＭＳ Ｐゴシック" charset="0"/>
                <a:cs typeface="+mn-cs"/>
              </a:rPr>
              <a:t>See Reciprocal Research material in the “Additional Materials”, in particular the Human Rights, Matrix and Storyboard sessions to help with this.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6414A57-CEE6-3141-A458-74634B3AD61F}"/>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90DEF409-47E9-A443-B263-0AC9D8F72DC5}" type="slidenum">
              <a:rPr lang="en-AU" altLang="en-US" sz="1200" b="0" smtClean="0">
                <a:latin typeface="Arial" panose="020B0604020202020204" pitchFamily="34" charset="0"/>
              </a:rPr>
              <a:pPr eaLnBrk="1" hangingPunct="1">
                <a:defRPr/>
              </a:pPr>
              <a:t>31</a:t>
            </a:fld>
            <a:endParaRPr lang="en-AU" altLang="en-US" sz="1200" b="0">
              <a:latin typeface="Arial" panose="020B0604020202020204" pitchFamily="34" charset="0"/>
            </a:endParaRPr>
          </a:p>
        </p:txBody>
      </p:sp>
      <p:sp>
        <p:nvSpPr>
          <p:cNvPr id="143362" name="Rectangle 2">
            <a:extLst>
              <a:ext uri="{FF2B5EF4-FFF2-40B4-BE49-F238E27FC236}">
                <a16:creationId xmlns:a16="http://schemas.microsoft.com/office/drawing/2014/main" id="{299DB3D5-0160-454D-A13F-85D8317A6900}"/>
              </a:ext>
            </a:extLst>
          </p:cNvPr>
          <p:cNvSpPr>
            <a:spLocks noGrp="1" noRot="1" noChangeAspect="1" noChangeArrowheads="1" noTextEdit="1"/>
          </p:cNvSpPr>
          <p:nvPr>
            <p:ph type="sldImg"/>
          </p:nvPr>
        </p:nvSpPr>
        <p:spPr>
          <a:ln/>
          <a:extLst>
            <a:ext uri="{FAA26D3D-D897-4be2-8F04-BA451C77F1D7}"/>
          </a:extLst>
        </p:spPr>
      </p:sp>
      <p:sp>
        <p:nvSpPr>
          <p:cNvPr id="143363" name="Rectangle 3">
            <a:extLst>
              <a:ext uri="{FF2B5EF4-FFF2-40B4-BE49-F238E27FC236}">
                <a16:creationId xmlns:a16="http://schemas.microsoft.com/office/drawing/2014/main" id="{F5DDB92F-F06F-B74A-859D-30510F5FB6FB}"/>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833E57D-7540-DD48-97E6-D042982478D2}"/>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2CC386AF-7E9F-CD4B-9054-FE4219FAE184}" type="slidenum">
              <a:rPr lang="en-AU" altLang="en-US" sz="1200" b="0" smtClean="0">
                <a:latin typeface="Arial" panose="020B0604020202020204" pitchFamily="34" charset="0"/>
              </a:rPr>
              <a:pPr eaLnBrk="1" hangingPunct="1">
                <a:defRPr/>
              </a:pPr>
              <a:t>32</a:t>
            </a:fld>
            <a:endParaRPr lang="en-AU" altLang="en-US" sz="1200" b="0">
              <a:latin typeface="Arial" panose="020B0604020202020204" pitchFamily="34" charset="0"/>
            </a:endParaRPr>
          </a:p>
        </p:txBody>
      </p:sp>
      <p:sp>
        <p:nvSpPr>
          <p:cNvPr id="144386" name="Rectangle 2">
            <a:extLst>
              <a:ext uri="{FF2B5EF4-FFF2-40B4-BE49-F238E27FC236}">
                <a16:creationId xmlns:a16="http://schemas.microsoft.com/office/drawing/2014/main" id="{F34BA443-2C9B-0B44-BE67-C72E0BE3C4B1}"/>
              </a:ext>
            </a:extLst>
          </p:cNvPr>
          <p:cNvSpPr>
            <a:spLocks noGrp="1" noRot="1" noChangeAspect="1" noChangeArrowheads="1" noTextEdit="1"/>
          </p:cNvSpPr>
          <p:nvPr>
            <p:ph type="sldImg"/>
          </p:nvPr>
        </p:nvSpPr>
        <p:spPr>
          <a:ln/>
          <a:extLst>
            <a:ext uri="{FAA26D3D-D897-4be2-8F04-BA451C77F1D7}"/>
          </a:extLst>
        </p:spPr>
      </p:sp>
      <p:sp>
        <p:nvSpPr>
          <p:cNvPr id="144387" name="Rectangle 3">
            <a:extLst>
              <a:ext uri="{FF2B5EF4-FFF2-40B4-BE49-F238E27FC236}">
                <a16:creationId xmlns:a16="http://schemas.microsoft.com/office/drawing/2014/main" id="{37CF32B8-6EFE-4848-A1C0-885661EE7C49}"/>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See Including Refugee Men, Module 7 in this resource kit.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D153117-2E1F-A94B-945B-06A1E8FE15E7}"/>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72D90EF9-00A1-AB41-BF65-9B0C10F315E4}" type="slidenum">
              <a:rPr lang="en-AU" altLang="en-US" sz="1200" b="0" smtClean="0">
                <a:latin typeface="Arial" panose="020B0604020202020204" pitchFamily="34" charset="0"/>
              </a:rPr>
              <a:pPr eaLnBrk="1" hangingPunct="1">
                <a:defRPr/>
              </a:pPr>
              <a:t>33</a:t>
            </a:fld>
            <a:endParaRPr lang="en-AU" altLang="en-US" sz="1200" b="0">
              <a:latin typeface="Arial" panose="020B0604020202020204" pitchFamily="34" charset="0"/>
            </a:endParaRPr>
          </a:p>
        </p:txBody>
      </p:sp>
      <p:sp>
        <p:nvSpPr>
          <p:cNvPr id="148482" name="Rectangle 2">
            <a:extLst>
              <a:ext uri="{FF2B5EF4-FFF2-40B4-BE49-F238E27FC236}">
                <a16:creationId xmlns:a16="http://schemas.microsoft.com/office/drawing/2014/main" id="{91248434-CA9F-1B45-8954-508C96E83BA1}"/>
              </a:ext>
            </a:extLst>
          </p:cNvPr>
          <p:cNvSpPr>
            <a:spLocks noGrp="1" noRot="1" noChangeAspect="1" noChangeArrowheads="1" noTextEdit="1"/>
          </p:cNvSpPr>
          <p:nvPr>
            <p:ph type="sldImg"/>
          </p:nvPr>
        </p:nvSpPr>
        <p:spPr>
          <a:ln/>
          <a:extLst>
            <a:ext uri="{FAA26D3D-D897-4be2-8F04-BA451C77F1D7}"/>
          </a:extLst>
        </p:spPr>
      </p:sp>
      <p:sp>
        <p:nvSpPr>
          <p:cNvPr id="148483" name="Rectangle 3">
            <a:extLst>
              <a:ext uri="{FF2B5EF4-FFF2-40B4-BE49-F238E27FC236}">
                <a16:creationId xmlns:a16="http://schemas.microsoft.com/office/drawing/2014/main" id="{02BA4B60-1852-D949-B50F-66E441B3874A}"/>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Good communication is critically important and you may need to get some additional training for your group about things such as Active listening and conflict Resolution.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6E536AC-56CB-0A41-88D9-2698E824ADB1}"/>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98BD83AE-A18F-B24B-9A31-92F1417A4218}" type="slidenum">
              <a:rPr lang="en-AU" altLang="en-US" sz="1200" b="0" smtClean="0">
                <a:latin typeface="Arial" panose="020B0604020202020204" pitchFamily="34" charset="0"/>
              </a:rPr>
              <a:pPr eaLnBrk="1" hangingPunct="1">
                <a:defRPr/>
              </a:pPr>
              <a:t>34</a:t>
            </a:fld>
            <a:endParaRPr lang="en-AU" altLang="en-US" sz="1200" b="0">
              <a:latin typeface="Arial" panose="020B0604020202020204" pitchFamily="34" charset="0"/>
            </a:endParaRPr>
          </a:p>
        </p:txBody>
      </p:sp>
      <p:sp>
        <p:nvSpPr>
          <p:cNvPr id="149506" name="Rectangle 2">
            <a:extLst>
              <a:ext uri="{FF2B5EF4-FFF2-40B4-BE49-F238E27FC236}">
                <a16:creationId xmlns:a16="http://schemas.microsoft.com/office/drawing/2014/main" id="{88FE7729-1CF3-DA45-9457-8306E562F9F0}"/>
              </a:ext>
            </a:extLst>
          </p:cNvPr>
          <p:cNvSpPr>
            <a:spLocks noGrp="1" noRot="1" noChangeAspect="1" noChangeArrowheads="1" noTextEdit="1"/>
          </p:cNvSpPr>
          <p:nvPr>
            <p:ph type="sldImg"/>
          </p:nvPr>
        </p:nvSpPr>
        <p:spPr>
          <a:ln/>
          <a:extLst>
            <a:ext uri="{FAA26D3D-D897-4be2-8F04-BA451C77F1D7}"/>
          </a:extLst>
        </p:spPr>
      </p:sp>
      <p:sp>
        <p:nvSpPr>
          <p:cNvPr id="149507" name="Rectangle 3">
            <a:extLst>
              <a:ext uri="{FF2B5EF4-FFF2-40B4-BE49-F238E27FC236}">
                <a16:creationId xmlns:a16="http://schemas.microsoft.com/office/drawing/2014/main" id="{6E3A5AD8-8EF2-184D-A754-B47F105DD99A}"/>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As above.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D779BE6-127A-F24D-9187-443BE9BDAED3}"/>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8A18B2EB-7BEE-4C48-B575-1138DAC9FCED}" type="slidenum">
              <a:rPr lang="en-AU" altLang="en-US" sz="1200" b="0" smtClean="0">
                <a:latin typeface="Arial" panose="020B0604020202020204" pitchFamily="34" charset="0"/>
              </a:rPr>
              <a:pPr eaLnBrk="1" hangingPunct="1">
                <a:defRPr/>
              </a:pPr>
              <a:t>35</a:t>
            </a:fld>
            <a:endParaRPr lang="en-AU" altLang="en-US" sz="1200" b="0">
              <a:latin typeface="Arial" panose="020B0604020202020204" pitchFamily="34" charset="0"/>
            </a:endParaRPr>
          </a:p>
        </p:txBody>
      </p:sp>
      <p:sp>
        <p:nvSpPr>
          <p:cNvPr id="178178" name="Rectangle 2">
            <a:extLst>
              <a:ext uri="{FF2B5EF4-FFF2-40B4-BE49-F238E27FC236}">
                <a16:creationId xmlns:a16="http://schemas.microsoft.com/office/drawing/2014/main" id="{CA4B6624-F62A-044F-B0D7-04B69BEFFC90}"/>
              </a:ext>
            </a:extLst>
          </p:cNvPr>
          <p:cNvSpPr>
            <a:spLocks noGrp="1" noRot="1" noChangeAspect="1" noChangeArrowheads="1" noTextEdit="1"/>
          </p:cNvSpPr>
          <p:nvPr>
            <p:ph type="sldImg"/>
          </p:nvPr>
        </p:nvSpPr>
        <p:spPr>
          <a:ln/>
          <a:extLst>
            <a:ext uri="{FAA26D3D-D897-4be2-8F04-BA451C77F1D7}"/>
          </a:extLst>
        </p:spPr>
      </p:sp>
      <p:sp>
        <p:nvSpPr>
          <p:cNvPr id="178179" name="Rectangle 3">
            <a:extLst>
              <a:ext uri="{FF2B5EF4-FFF2-40B4-BE49-F238E27FC236}">
                <a16:creationId xmlns:a16="http://schemas.microsoft.com/office/drawing/2014/main" id="{CF78E593-EED1-1B40-B11B-A372DC004C34}"/>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Good luck and enjoy </a:t>
            </a:r>
            <a:r>
              <a:rPr lang="en-US">
                <a:ea typeface="ＭＳ Ｐゴシック" charset="0"/>
                <a:cs typeface="+mn-cs"/>
              </a:rPr>
              <a:t>the session.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F92725-BACD-E64B-8D07-E726E89B53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CC0138-5922-0843-ADE0-F4F9F3DB6426}"/>
              </a:ext>
            </a:extLst>
          </p:cNvPr>
          <p:cNvSpPr>
            <a:spLocks noGrp="1"/>
          </p:cNvSpPr>
          <p:nvPr>
            <p:ph type="body" idx="1"/>
          </p:nvPr>
        </p:nvSpPr>
        <p:spPr/>
        <p:txBody>
          <a:bodyPr/>
          <a:lstStyle/>
          <a:p>
            <a:pPr>
              <a:defRPr/>
            </a:pPr>
            <a:r>
              <a:rPr lang="en-US" dirty="0">
                <a:ea typeface="ＭＳ Ｐゴシック" charset="0"/>
              </a:rPr>
              <a:t>As above</a:t>
            </a:r>
          </a:p>
        </p:txBody>
      </p:sp>
      <p:sp>
        <p:nvSpPr>
          <p:cNvPr id="4" name="Slide Number Placeholder 3">
            <a:extLst>
              <a:ext uri="{FF2B5EF4-FFF2-40B4-BE49-F238E27FC236}">
                <a16:creationId xmlns:a16="http://schemas.microsoft.com/office/drawing/2014/main" id="{89F20AD2-5B3B-AD41-80E0-AB919584BEDA}"/>
              </a:ext>
            </a:extLst>
          </p:cNvPr>
          <p:cNvSpPr>
            <a:spLocks noGrp="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B585C480-CF22-A34E-9F42-556ACF5B2273}" type="slidenum">
              <a:rPr lang="en-AU" altLang="en-US" sz="1200" b="0" smtClean="0">
                <a:latin typeface="Arial" panose="020B0604020202020204" pitchFamily="34" charset="0"/>
              </a:rPr>
              <a:pPr eaLnBrk="1" hangingPunct="1">
                <a:defRPr/>
              </a:pPr>
              <a:t>4</a:t>
            </a:fld>
            <a:endParaRPr lang="en-AU" altLang="en-US" sz="1200" b="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C54A29-F9B3-754E-AAD7-A530A46A4D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D57E07-63D2-D94E-908E-CFF9A01E1E74}"/>
              </a:ext>
            </a:extLst>
          </p:cNvPr>
          <p:cNvSpPr>
            <a:spLocks noGrp="1"/>
          </p:cNvSpPr>
          <p:nvPr>
            <p:ph type="body" idx="1"/>
          </p:nvPr>
        </p:nvSpPr>
        <p:spPr/>
        <p:txBody>
          <a:bodyPr/>
          <a:lstStyle/>
          <a:p>
            <a:pPr>
              <a:defRPr/>
            </a:pPr>
            <a:r>
              <a:rPr lang="en-US" dirty="0">
                <a:ea typeface="ＭＳ Ｐゴシック" charset="0"/>
              </a:rPr>
              <a:t>See Succession Planning – Assets and Needs Audit slides, Module 12 for more detail.</a:t>
            </a:r>
          </a:p>
        </p:txBody>
      </p:sp>
      <p:sp>
        <p:nvSpPr>
          <p:cNvPr id="4" name="Slide Number Placeholder 3">
            <a:extLst>
              <a:ext uri="{FF2B5EF4-FFF2-40B4-BE49-F238E27FC236}">
                <a16:creationId xmlns:a16="http://schemas.microsoft.com/office/drawing/2014/main" id="{05AC6E45-9738-4646-9360-382E90E383E2}"/>
              </a:ext>
            </a:extLst>
          </p:cNvPr>
          <p:cNvSpPr>
            <a:spLocks noGrp="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F8A97FD4-03F2-A94A-9BA9-45F273621C8E}" type="slidenum">
              <a:rPr lang="en-AU" altLang="en-US" sz="1200" b="0" smtClean="0">
                <a:latin typeface="Arial" panose="020B0604020202020204" pitchFamily="34" charset="0"/>
              </a:rPr>
              <a:pPr eaLnBrk="1" hangingPunct="1">
                <a:defRPr/>
              </a:pPr>
              <a:t>5</a:t>
            </a:fld>
            <a:endParaRPr lang="en-AU" altLang="en-US" sz="1200" b="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507CCC-6B50-7F4D-8502-1A4F321692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F36353-7FDC-B342-8545-B13A0BBB8696}"/>
              </a:ext>
            </a:extLst>
          </p:cNvPr>
          <p:cNvSpPr>
            <a:spLocks noGrp="1"/>
          </p:cNvSpPr>
          <p:nvPr>
            <p:ph type="body" idx="1"/>
          </p:nvPr>
        </p:nvSpPr>
        <p:spPr/>
        <p:txBody>
          <a:bodyPr/>
          <a:lstStyle/>
          <a:p>
            <a:pPr>
              <a:defRPr/>
            </a:pPr>
            <a:r>
              <a:rPr lang="en-AU" dirty="0">
                <a:ea typeface="MS PGothic" pitchFamily="34" charset="-128"/>
              </a:rPr>
              <a:t>As above</a:t>
            </a:r>
          </a:p>
        </p:txBody>
      </p:sp>
      <p:sp>
        <p:nvSpPr>
          <p:cNvPr id="4" name="Slide Number Placeholder 3">
            <a:extLst>
              <a:ext uri="{FF2B5EF4-FFF2-40B4-BE49-F238E27FC236}">
                <a16:creationId xmlns:a16="http://schemas.microsoft.com/office/drawing/2014/main" id="{4C01DC4A-65E2-B548-B01F-677A18630BF2}"/>
              </a:ext>
            </a:extLst>
          </p:cNvPr>
          <p:cNvSpPr>
            <a:spLocks noGrp="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4BB8685F-C88B-444D-9145-BBEAE25F93E9}" type="slidenum">
              <a:rPr lang="en-AU" altLang="en-US" sz="1200" b="0" smtClean="0">
                <a:latin typeface="Arial" panose="020B0604020202020204" pitchFamily="34" charset="0"/>
              </a:rPr>
              <a:pPr eaLnBrk="1" hangingPunct="1">
                <a:defRPr/>
              </a:pPr>
              <a:t>6</a:t>
            </a:fld>
            <a:endParaRPr lang="en-AU" altLang="en-US" sz="1200" b="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3C1547-26DE-EB40-AE45-6FA0E4A767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AB20B-3727-1241-9D10-A7772B5920CD}"/>
              </a:ext>
            </a:extLst>
          </p:cNvPr>
          <p:cNvSpPr>
            <a:spLocks noGrp="1"/>
          </p:cNvSpPr>
          <p:nvPr>
            <p:ph type="body" idx="1"/>
          </p:nvPr>
        </p:nvSpPr>
        <p:spPr/>
        <p:txBody>
          <a:bodyPr/>
          <a:lstStyle/>
          <a:p>
            <a:pPr>
              <a:defRPr/>
            </a:pPr>
            <a:r>
              <a:rPr lang="en-AU" dirty="0">
                <a:ea typeface="MS PGothic" pitchFamily="34" charset="-128"/>
              </a:rPr>
              <a:t>As above.</a:t>
            </a:r>
          </a:p>
        </p:txBody>
      </p:sp>
      <p:sp>
        <p:nvSpPr>
          <p:cNvPr id="4" name="Slide Number Placeholder 3">
            <a:extLst>
              <a:ext uri="{FF2B5EF4-FFF2-40B4-BE49-F238E27FC236}">
                <a16:creationId xmlns:a16="http://schemas.microsoft.com/office/drawing/2014/main" id="{8710C6E9-C04D-B048-A5D8-BCBB6A8F8F99}"/>
              </a:ext>
            </a:extLst>
          </p:cNvPr>
          <p:cNvSpPr>
            <a:spLocks noGrp="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C0D94413-AB64-3540-A398-95F1CBE40D21}" type="slidenum">
              <a:rPr lang="en-AU" altLang="en-US" sz="1200" b="0" smtClean="0">
                <a:latin typeface="Arial" panose="020B0604020202020204" pitchFamily="34" charset="0"/>
              </a:rPr>
              <a:pPr eaLnBrk="1" hangingPunct="1">
                <a:defRPr/>
              </a:pPr>
              <a:t>7</a:t>
            </a:fld>
            <a:endParaRPr lang="en-AU" altLang="en-US" sz="1200" b="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79A7F-7794-CE45-96D9-4B7236FBAA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E0219B-F3F4-5D42-87BE-802D2640D028}"/>
              </a:ext>
            </a:extLst>
          </p:cNvPr>
          <p:cNvSpPr>
            <a:spLocks noGrp="1"/>
          </p:cNvSpPr>
          <p:nvPr>
            <p:ph type="body" idx="1"/>
          </p:nvPr>
        </p:nvSpPr>
        <p:spPr/>
        <p:txBody>
          <a:bodyPr/>
          <a:lstStyle/>
          <a:p>
            <a:pPr>
              <a:defRPr/>
            </a:pPr>
            <a:r>
              <a:rPr lang="en-AU" dirty="0">
                <a:ea typeface="MS PGothic" pitchFamily="34" charset="-128"/>
              </a:rPr>
              <a:t>This information should be collected through a process of consultation, with the community and with other stakeholders.</a:t>
            </a:r>
          </a:p>
        </p:txBody>
      </p:sp>
      <p:sp>
        <p:nvSpPr>
          <p:cNvPr id="4" name="Slide Number Placeholder 3">
            <a:extLst>
              <a:ext uri="{FF2B5EF4-FFF2-40B4-BE49-F238E27FC236}">
                <a16:creationId xmlns:a16="http://schemas.microsoft.com/office/drawing/2014/main" id="{AC30438A-CA50-C04B-A536-649057009A3B}"/>
              </a:ext>
            </a:extLst>
          </p:cNvPr>
          <p:cNvSpPr>
            <a:spLocks noGrp="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AFFDF71A-B0D6-E140-9056-9B712754C136}" type="slidenum">
              <a:rPr lang="en-AU" altLang="en-US" sz="1200" b="0" smtClean="0">
                <a:latin typeface="Arial" panose="020B0604020202020204" pitchFamily="34" charset="0"/>
              </a:rPr>
              <a:pPr eaLnBrk="1" hangingPunct="1">
                <a:defRPr/>
              </a:pPr>
              <a:t>8</a:t>
            </a:fld>
            <a:endParaRPr lang="en-AU" altLang="en-US" sz="1200" b="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easier to say than to do.</a:t>
            </a:r>
          </a:p>
          <a:p>
            <a:endParaRPr lang="en-AU" dirty="0"/>
          </a:p>
          <a:p>
            <a:r>
              <a:rPr lang="en-AU" dirty="0"/>
              <a:t>When poor quality consultations occur, with little or no follow up, communities become cynical and disappointed.  They are disempowered.</a:t>
            </a:r>
          </a:p>
          <a:p>
            <a:endParaRPr lang="en-AU" dirty="0"/>
          </a:p>
          <a:p>
            <a:r>
              <a:rPr lang="en-AU" dirty="0"/>
              <a:t>A good leader can change this!</a:t>
            </a:r>
          </a:p>
        </p:txBody>
      </p:sp>
      <p:sp>
        <p:nvSpPr>
          <p:cNvPr id="4" name="Slide Number Placeholder 3"/>
          <p:cNvSpPr>
            <a:spLocks noGrp="1"/>
          </p:cNvSpPr>
          <p:nvPr>
            <p:ph type="sldNum" sz="quarter" idx="5"/>
          </p:nvPr>
        </p:nvSpPr>
        <p:spPr/>
        <p:txBody>
          <a:bodyPr/>
          <a:lstStyle/>
          <a:p>
            <a:pPr>
              <a:defRPr/>
            </a:pPr>
            <a:fld id="{F6C2F60A-CBE9-E146-9742-0C4F99087522}" type="slidenum">
              <a:rPr lang="en-AU" altLang="en-US" smtClean="0"/>
              <a:pPr>
                <a:defRPr/>
              </a:pPr>
              <a:t>9</a:t>
            </a:fld>
            <a:endParaRPr lang="en-AU" altLang="en-US"/>
          </a:p>
        </p:txBody>
      </p:sp>
    </p:spTree>
    <p:extLst>
      <p:ext uri="{BB962C8B-B14F-4D97-AF65-F5344CB8AC3E}">
        <p14:creationId xmlns:p14="http://schemas.microsoft.com/office/powerpoint/2010/main" val="2571253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DD0A8E99-A554-F749-AA1A-F1BDB6E41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3"/>
            <a:ext cx="23431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a:extLst>
              <a:ext uri="{FF2B5EF4-FFF2-40B4-BE49-F238E27FC236}">
                <a16:creationId xmlns:a16="http://schemas.microsoft.com/office/drawing/2014/main" id="{9495CA97-6E91-5041-AFAA-AFE58381B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110038"/>
            <a:ext cx="213518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a:extLst>
              <a:ext uri="{FF2B5EF4-FFF2-40B4-BE49-F238E27FC236}">
                <a16:creationId xmlns:a16="http://schemas.microsoft.com/office/drawing/2014/main" id="{2F235815-D5DE-FA44-9C44-539AA3DD35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05063"/>
            <a:ext cx="27400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0">
            <a:extLst>
              <a:ext uri="{FF2B5EF4-FFF2-40B4-BE49-F238E27FC236}">
                <a16:creationId xmlns:a16="http://schemas.microsoft.com/office/drawing/2014/main" id="{48882058-A389-BB41-8BE4-089272926A25}"/>
              </a:ext>
            </a:extLst>
          </p:cNvPr>
          <p:cNvGrpSpPr>
            <a:grpSpLocks/>
          </p:cNvGrpSpPr>
          <p:nvPr/>
        </p:nvGrpSpPr>
        <p:grpSpPr bwMode="auto">
          <a:xfrm>
            <a:off x="5113338" y="0"/>
            <a:ext cx="4030662" cy="6875463"/>
            <a:chOff x="5130830" y="-8468"/>
            <a:chExt cx="4030508" cy="6874935"/>
          </a:xfrm>
        </p:grpSpPr>
        <p:cxnSp>
          <p:nvCxnSpPr>
            <p:cNvPr id="8" name="Straight Connector 7">
              <a:extLst>
                <a:ext uri="{FF2B5EF4-FFF2-40B4-BE49-F238E27FC236}">
                  <a16:creationId xmlns:a16="http://schemas.microsoft.com/office/drawing/2014/main" id="{37647F5D-7BC1-E24A-A432-5FB5438A14F7}"/>
                </a:ext>
              </a:extLst>
            </p:cNvPr>
            <p:cNvCxnSpPr/>
            <p:nvPr/>
          </p:nvCxnSpPr>
          <p:spPr>
            <a:xfrm flipV="1">
              <a:off x="5130830" y="4175861"/>
              <a:ext cx="4022571" cy="2682669"/>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E1B4A91-953A-2749-8CAB-72E0CDCC37A4}"/>
                </a:ext>
              </a:extLst>
            </p:cNvPr>
            <p:cNvCxnSpPr/>
            <p:nvPr/>
          </p:nvCxnSpPr>
          <p:spPr>
            <a:xfrm>
              <a:off x="7042107" y="-531"/>
              <a:ext cx="1219153" cy="685906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E83DA9BD-7FF4-E142-9629-920451789468}"/>
                </a:ext>
              </a:extLst>
            </p:cNvPr>
            <p:cNvSpPr/>
            <p:nvPr/>
          </p:nvSpPr>
          <p:spPr>
            <a:xfrm>
              <a:off x="6891300" y="-531"/>
              <a:ext cx="2270038" cy="6866998"/>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E1308936-13A9-3E4C-873B-790F02C9B4E3}"/>
                </a:ext>
              </a:extLst>
            </p:cNvPr>
            <p:cNvSpPr/>
            <p:nvPr/>
          </p:nvSpPr>
          <p:spPr>
            <a:xfrm>
              <a:off x="7205613" y="-8468"/>
              <a:ext cx="1947789" cy="6866998"/>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6003867D-E2E5-4549-AA77-B19A9D59CEDE}"/>
                </a:ext>
              </a:extLst>
            </p:cNvPr>
            <p:cNvSpPr/>
            <p:nvPr/>
          </p:nvSpPr>
          <p:spPr>
            <a:xfrm>
              <a:off x="6637309" y="3920293"/>
              <a:ext cx="2514504" cy="2938236"/>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7EC767F8-4DAD-0540-8102-C00D6E867293}"/>
                </a:ext>
              </a:extLst>
            </p:cNvPr>
            <p:cNvSpPr/>
            <p:nvPr/>
          </p:nvSpPr>
          <p:spPr>
            <a:xfrm>
              <a:off x="7010358" y="-8468"/>
              <a:ext cx="2143043" cy="6866998"/>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9A574B4F-4CD8-6545-8D7B-307651755E5F}"/>
                </a:ext>
              </a:extLst>
            </p:cNvPr>
            <p:cNvSpPr/>
            <p:nvPr/>
          </p:nvSpPr>
          <p:spPr>
            <a:xfrm>
              <a:off x="8296184" y="-8468"/>
              <a:ext cx="857217" cy="6866998"/>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508C13F4-C272-CB49-B5CB-3CCAC1127A69}"/>
                </a:ext>
              </a:extLst>
            </p:cNvPr>
            <p:cNvSpPr/>
            <p:nvPr/>
          </p:nvSpPr>
          <p:spPr>
            <a:xfrm>
              <a:off x="8077117" y="-8468"/>
              <a:ext cx="1066759" cy="6866998"/>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48381E85-E5EF-7D49-B800-91DB2948C7AA}"/>
                </a:ext>
              </a:extLst>
            </p:cNvPr>
            <p:cNvSpPr/>
            <p:nvPr/>
          </p:nvSpPr>
          <p:spPr>
            <a:xfrm>
              <a:off x="8059655" y="4893356"/>
              <a:ext cx="1095333" cy="1965174"/>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428596" y="2678281"/>
            <a:ext cx="4528718" cy="1646302"/>
          </a:xfrm>
        </p:spPr>
        <p:txBody>
          <a:bodyPr anchor="b">
            <a:noAutofit/>
          </a:bodyPr>
          <a:lstStyle>
            <a:lvl1pPr algn="r">
              <a:defRPr sz="54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428596" y="4419904"/>
            <a:ext cx="4528718" cy="1096899"/>
          </a:xfrm>
        </p:spPr>
        <p:txBody>
          <a:bodyPr/>
          <a:lstStyle>
            <a:lvl1pPr marL="0" indent="0" algn="r">
              <a:buNone/>
              <a:defRPr>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60034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8">
            <a:extLst>
              <a:ext uri="{FF2B5EF4-FFF2-40B4-BE49-F238E27FC236}">
                <a16:creationId xmlns:a16="http://schemas.microsoft.com/office/drawing/2014/main" id="{A5AACFFE-6771-7941-B94C-5EB4808FE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149"/>
          <a:stretch>
            <a:fillRect/>
          </a:stretch>
        </p:blipFill>
        <p:spPr bwMode="auto">
          <a:xfrm>
            <a:off x="6421438" y="6072188"/>
            <a:ext cx="153511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a:extLst>
              <a:ext uri="{FF2B5EF4-FFF2-40B4-BE49-F238E27FC236}">
                <a16:creationId xmlns:a16="http://schemas.microsoft.com/office/drawing/2014/main" id="{0C330122-9AE8-C349-BC22-F33D358CB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75" y="6126163"/>
            <a:ext cx="13176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a:extLst>
              <a:ext uri="{FF2B5EF4-FFF2-40B4-BE49-F238E27FC236}">
                <a16:creationId xmlns:a16="http://schemas.microsoft.com/office/drawing/2014/main" id="{168A69E9-0EFC-7D45-BBE1-3343FD32AE94}"/>
              </a:ext>
            </a:extLst>
          </p:cNvPr>
          <p:cNvSpPr/>
          <p:nvPr/>
        </p:nvSpPr>
        <p:spPr bwMode="auto">
          <a:xfrm>
            <a:off x="-7938" y="4013200"/>
            <a:ext cx="4572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endParaRPr lang="en-US" dirty="0"/>
          </a:p>
        </p:txBody>
      </p:sp>
      <p:sp>
        <p:nvSpPr>
          <p:cNvPr id="7" name="TextBox 6">
            <a:extLst>
              <a:ext uri="{FF2B5EF4-FFF2-40B4-BE49-F238E27FC236}">
                <a16:creationId xmlns:a16="http://schemas.microsoft.com/office/drawing/2014/main" id="{DFBC2350-7496-DD4A-B328-6AE7FD2D8A08}"/>
              </a:ext>
            </a:extLst>
          </p:cNvPr>
          <p:cNvSpPr txBox="1">
            <a:spLocks noChangeArrowheads="1"/>
          </p:cNvSpPr>
          <p:nvPr/>
        </p:nvSpPr>
        <p:spPr bwMode="auto">
          <a:xfrm>
            <a:off x="874713" y="6619875"/>
            <a:ext cx="53070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000" b="1">
                <a:solidFill>
                  <a:schemeClr val="tx1"/>
                </a:solidFill>
                <a:latin typeface="Verdana" panose="020B0604030504040204" pitchFamily="34" charset="0"/>
                <a:ea typeface="ＭＳ Ｐゴシック" panose="020B0600070205080204" pitchFamily="34" charset="-128"/>
              </a:defRPr>
            </a:lvl1pPr>
            <a:lvl2pPr marL="742950" indent="-285750" algn="ctr">
              <a:defRPr sz="1000" b="1">
                <a:solidFill>
                  <a:schemeClr val="tx1"/>
                </a:solidFill>
                <a:latin typeface="Verdana" panose="020B0604030504040204" pitchFamily="34" charset="0"/>
                <a:ea typeface="ＭＳ Ｐゴシック" panose="020B0600070205080204" pitchFamily="34" charset="-128"/>
              </a:defRPr>
            </a:lvl2pPr>
            <a:lvl3pPr marL="1143000" indent="-228600" algn="ctr">
              <a:defRPr sz="1000" b="1">
                <a:solidFill>
                  <a:schemeClr val="tx1"/>
                </a:solidFill>
                <a:latin typeface="Verdana" panose="020B0604030504040204" pitchFamily="34" charset="0"/>
                <a:ea typeface="ＭＳ Ｐゴシック" panose="020B0600070205080204" pitchFamily="34" charset="-128"/>
              </a:defRPr>
            </a:lvl3pPr>
            <a:lvl4pPr marL="1600200" indent="-228600" algn="ctr">
              <a:defRPr sz="1000" b="1">
                <a:solidFill>
                  <a:schemeClr val="tx1"/>
                </a:solidFill>
                <a:latin typeface="Verdana" panose="020B0604030504040204" pitchFamily="34" charset="0"/>
                <a:ea typeface="ＭＳ Ｐゴシック" panose="020B0600070205080204" pitchFamily="34" charset="-128"/>
              </a:defRPr>
            </a:lvl4pPr>
            <a:lvl5pPr marL="2057400" indent="-228600" algn="ctr">
              <a:defRPr sz="1000" b="1">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9pPr>
          </a:lstStyle>
          <a:p>
            <a:pPr eaLnBrk="1" hangingPunct="1">
              <a:defRPr/>
            </a:pPr>
            <a:r>
              <a:rPr lang="en-US" altLang="en-US" sz="800" b="0" i="1" dirty="0"/>
              <a:t>Intellectual property of E Pittaway and L. Bartolomei; Reuse is permitted with author attribution </a:t>
            </a:r>
          </a:p>
        </p:txBody>
      </p:sp>
      <p:sp>
        <p:nvSpPr>
          <p:cNvPr id="2" name="Title 1"/>
          <p:cNvSpPr>
            <a:spLocks noGrp="1"/>
          </p:cNvSpPr>
          <p:nvPr>
            <p:ph type="title"/>
          </p:nvPr>
        </p:nvSpPr>
        <p:spPr>
          <a:xfrm>
            <a:off x="689110" y="245477"/>
            <a:ext cx="7793256" cy="635633"/>
          </a:xfrm>
        </p:spPr>
        <p:txBody>
          <a:bodyPr/>
          <a:lstStyle>
            <a:lvl1pPr algn="ctr">
              <a:defRPr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38807" y="1289518"/>
            <a:ext cx="7793256" cy="4475178"/>
          </a:xfrm>
        </p:spPr>
        <p:txBody>
          <a:bodyPr/>
          <a:lstStyle>
            <a:lvl1pPr marL="0" indent="0">
              <a:spcAft>
                <a:spcPts val="800"/>
              </a:spcAft>
              <a:buNone/>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6035761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5" name="Picture 18">
            <a:extLst>
              <a:ext uri="{FF2B5EF4-FFF2-40B4-BE49-F238E27FC236}">
                <a16:creationId xmlns:a16="http://schemas.microsoft.com/office/drawing/2014/main" id="{F3D11CBC-6BEA-1744-8AF2-6EE0062872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7149"/>
          <a:stretch>
            <a:fillRect/>
          </a:stretch>
        </p:blipFill>
        <p:spPr bwMode="auto">
          <a:xfrm>
            <a:off x="6421438" y="6072188"/>
            <a:ext cx="153511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a:extLst>
              <a:ext uri="{FF2B5EF4-FFF2-40B4-BE49-F238E27FC236}">
                <a16:creationId xmlns:a16="http://schemas.microsoft.com/office/drawing/2014/main" id="{D29F2DA0-0D08-084F-990E-50967DC08B2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26375" y="6126163"/>
            <a:ext cx="13176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a:extLst>
              <a:ext uri="{FF2B5EF4-FFF2-40B4-BE49-F238E27FC236}">
                <a16:creationId xmlns:a16="http://schemas.microsoft.com/office/drawing/2014/main" id="{D55D1E83-3FE1-7140-A169-2BC66F336EB3}"/>
              </a:ext>
            </a:extLst>
          </p:cNvPr>
          <p:cNvSpPr/>
          <p:nvPr userDrawn="1"/>
        </p:nvSpPr>
        <p:spPr bwMode="auto">
          <a:xfrm>
            <a:off x="-7938" y="4013200"/>
            <a:ext cx="4572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endParaRPr lang="en-US" dirty="0"/>
          </a:p>
        </p:txBody>
      </p:sp>
      <p:sp>
        <p:nvSpPr>
          <p:cNvPr id="8" name="TextBox 7">
            <a:extLst>
              <a:ext uri="{FF2B5EF4-FFF2-40B4-BE49-F238E27FC236}">
                <a16:creationId xmlns:a16="http://schemas.microsoft.com/office/drawing/2014/main" id="{16D5B4CA-3103-DC4E-8BDC-CF0AB4565FBF}"/>
              </a:ext>
            </a:extLst>
          </p:cNvPr>
          <p:cNvSpPr txBox="1">
            <a:spLocks noChangeArrowheads="1"/>
          </p:cNvSpPr>
          <p:nvPr userDrawn="1"/>
        </p:nvSpPr>
        <p:spPr bwMode="auto">
          <a:xfrm>
            <a:off x="874713" y="6619875"/>
            <a:ext cx="53070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000" b="1">
                <a:solidFill>
                  <a:schemeClr val="tx1"/>
                </a:solidFill>
                <a:latin typeface="Verdana" panose="020B0604030504040204" pitchFamily="34" charset="0"/>
                <a:ea typeface="ＭＳ Ｐゴシック" panose="020B0600070205080204" pitchFamily="34" charset="-128"/>
              </a:defRPr>
            </a:lvl1pPr>
            <a:lvl2pPr marL="742950" indent="-285750" algn="ctr">
              <a:defRPr sz="1000" b="1">
                <a:solidFill>
                  <a:schemeClr val="tx1"/>
                </a:solidFill>
                <a:latin typeface="Verdana" panose="020B0604030504040204" pitchFamily="34" charset="0"/>
                <a:ea typeface="ＭＳ Ｐゴシック" panose="020B0600070205080204" pitchFamily="34" charset="-128"/>
              </a:defRPr>
            </a:lvl2pPr>
            <a:lvl3pPr marL="1143000" indent="-228600" algn="ctr">
              <a:defRPr sz="1000" b="1">
                <a:solidFill>
                  <a:schemeClr val="tx1"/>
                </a:solidFill>
                <a:latin typeface="Verdana" panose="020B0604030504040204" pitchFamily="34" charset="0"/>
                <a:ea typeface="ＭＳ Ｐゴシック" panose="020B0600070205080204" pitchFamily="34" charset="-128"/>
              </a:defRPr>
            </a:lvl3pPr>
            <a:lvl4pPr marL="1600200" indent="-228600" algn="ctr">
              <a:defRPr sz="1000" b="1">
                <a:solidFill>
                  <a:schemeClr val="tx1"/>
                </a:solidFill>
                <a:latin typeface="Verdana" panose="020B0604030504040204" pitchFamily="34" charset="0"/>
                <a:ea typeface="ＭＳ Ｐゴシック" panose="020B0600070205080204" pitchFamily="34" charset="-128"/>
              </a:defRPr>
            </a:lvl4pPr>
            <a:lvl5pPr marL="2057400" indent="-228600" algn="ctr">
              <a:defRPr sz="1000" b="1">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9pPr>
          </a:lstStyle>
          <a:p>
            <a:pPr eaLnBrk="1" hangingPunct="1">
              <a:defRPr/>
            </a:pPr>
            <a:r>
              <a:rPr lang="en-US" altLang="en-US" sz="800" b="0" i="1" dirty="0"/>
              <a:t>Intellectual property of E Pittaway and L. Bartolomei; Reuse is permitted with author attribution </a:t>
            </a:r>
          </a:p>
        </p:txBody>
      </p:sp>
      <p:sp>
        <p:nvSpPr>
          <p:cNvPr id="3" name="Title 1">
            <a:extLst>
              <a:ext uri="{FF2B5EF4-FFF2-40B4-BE49-F238E27FC236}">
                <a16:creationId xmlns:a16="http://schemas.microsoft.com/office/drawing/2014/main" id="{081ECD17-1535-7541-B177-E4DC76F0CCF3}"/>
              </a:ext>
            </a:extLst>
          </p:cNvPr>
          <p:cNvSpPr>
            <a:spLocks noGrp="1"/>
          </p:cNvSpPr>
          <p:nvPr>
            <p:ph type="title"/>
          </p:nvPr>
        </p:nvSpPr>
        <p:spPr>
          <a:xfrm>
            <a:off x="689110" y="245477"/>
            <a:ext cx="7793256" cy="635633"/>
          </a:xfrm>
        </p:spPr>
        <p:txBody>
          <a:bodyPr/>
          <a:lstStyle>
            <a:lvl1pPr algn="ctr">
              <a:defRPr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6287DD8B-A8D0-924B-A4C8-0B7E1BE23FE7}"/>
              </a:ext>
            </a:extLst>
          </p:cNvPr>
          <p:cNvSpPr>
            <a:spLocks noGrp="1"/>
          </p:cNvSpPr>
          <p:nvPr>
            <p:ph idx="1"/>
          </p:nvPr>
        </p:nvSpPr>
        <p:spPr>
          <a:xfrm>
            <a:off x="738807" y="1289518"/>
            <a:ext cx="7793256" cy="4475178"/>
          </a:xfrm>
        </p:spPr>
        <p:txBody>
          <a:bodyPr/>
          <a:lstStyle>
            <a:lvl1pPr marL="0" indent="0">
              <a:spcAft>
                <a:spcPts val="800"/>
              </a:spcAft>
              <a:buNone/>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8725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8">
            <a:extLst>
              <a:ext uri="{FF2B5EF4-FFF2-40B4-BE49-F238E27FC236}">
                <a16:creationId xmlns:a16="http://schemas.microsoft.com/office/drawing/2014/main" id="{51ACF9FB-B19C-6143-B0B9-1888159938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149"/>
          <a:stretch>
            <a:fillRect/>
          </a:stretch>
        </p:blipFill>
        <p:spPr bwMode="auto">
          <a:xfrm>
            <a:off x="6421438" y="6072188"/>
            <a:ext cx="153511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7">
            <a:extLst>
              <a:ext uri="{FF2B5EF4-FFF2-40B4-BE49-F238E27FC236}">
                <a16:creationId xmlns:a16="http://schemas.microsoft.com/office/drawing/2014/main" id="{B985316F-0FFF-5B45-B6A9-06E8386D6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75" y="6126163"/>
            <a:ext cx="13176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3">
            <a:extLst>
              <a:ext uri="{FF2B5EF4-FFF2-40B4-BE49-F238E27FC236}">
                <a16:creationId xmlns:a16="http://schemas.microsoft.com/office/drawing/2014/main" id="{2D1853C1-A9CA-AF48-9246-B53493F6B607}"/>
              </a:ext>
            </a:extLst>
          </p:cNvPr>
          <p:cNvSpPr/>
          <p:nvPr/>
        </p:nvSpPr>
        <p:spPr bwMode="auto">
          <a:xfrm>
            <a:off x="-7938" y="4013200"/>
            <a:ext cx="4572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endParaRPr lang="en-US" b="0" dirty="0"/>
          </a:p>
        </p:txBody>
      </p:sp>
      <p:sp>
        <p:nvSpPr>
          <p:cNvPr id="5" name="TextBox 4">
            <a:extLst>
              <a:ext uri="{FF2B5EF4-FFF2-40B4-BE49-F238E27FC236}">
                <a16:creationId xmlns:a16="http://schemas.microsoft.com/office/drawing/2014/main" id="{9491494B-077E-AC4F-9828-0A9F9ACD1D9F}"/>
              </a:ext>
            </a:extLst>
          </p:cNvPr>
          <p:cNvSpPr txBox="1">
            <a:spLocks noChangeArrowheads="1"/>
          </p:cNvSpPr>
          <p:nvPr/>
        </p:nvSpPr>
        <p:spPr bwMode="auto">
          <a:xfrm>
            <a:off x="874713" y="6619875"/>
            <a:ext cx="53070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000" b="1">
                <a:solidFill>
                  <a:schemeClr val="tx1"/>
                </a:solidFill>
                <a:latin typeface="Verdana" panose="020B0604030504040204" pitchFamily="34" charset="0"/>
                <a:ea typeface="ＭＳ Ｐゴシック" panose="020B0600070205080204" pitchFamily="34" charset="-128"/>
              </a:defRPr>
            </a:lvl1pPr>
            <a:lvl2pPr marL="742950" indent="-285750" algn="ctr">
              <a:defRPr sz="1000" b="1">
                <a:solidFill>
                  <a:schemeClr val="tx1"/>
                </a:solidFill>
                <a:latin typeface="Verdana" panose="020B0604030504040204" pitchFamily="34" charset="0"/>
                <a:ea typeface="ＭＳ Ｐゴシック" panose="020B0600070205080204" pitchFamily="34" charset="-128"/>
              </a:defRPr>
            </a:lvl2pPr>
            <a:lvl3pPr marL="1143000" indent="-228600" algn="ctr">
              <a:defRPr sz="1000" b="1">
                <a:solidFill>
                  <a:schemeClr val="tx1"/>
                </a:solidFill>
                <a:latin typeface="Verdana" panose="020B0604030504040204" pitchFamily="34" charset="0"/>
                <a:ea typeface="ＭＳ Ｐゴシック" panose="020B0600070205080204" pitchFamily="34" charset="-128"/>
              </a:defRPr>
            </a:lvl3pPr>
            <a:lvl4pPr marL="1600200" indent="-228600" algn="ctr">
              <a:defRPr sz="1000" b="1">
                <a:solidFill>
                  <a:schemeClr val="tx1"/>
                </a:solidFill>
                <a:latin typeface="Verdana" panose="020B0604030504040204" pitchFamily="34" charset="0"/>
                <a:ea typeface="ＭＳ Ｐゴシック" panose="020B0600070205080204" pitchFamily="34" charset="-128"/>
              </a:defRPr>
            </a:lvl4pPr>
            <a:lvl5pPr marL="2057400" indent="-228600" algn="ctr">
              <a:defRPr sz="1000" b="1">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9pPr>
          </a:lstStyle>
          <a:p>
            <a:pPr eaLnBrk="1" hangingPunct="1">
              <a:defRPr/>
            </a:pPr>
            <a:r>
              <a:rPr lang="en-US" altLang="en-US" sz="800" b="0" i="1"/>
              <a:t>Intellectual property of E Pittaway and L. Bartolomei; Reuse is permitted with author attribution </a:t>
            </a:r>
          </a:p>
        </p:txBody>
      </p:sp>
    </p:spTree>
    <p:extLst>
      <p:ext uri="{BB962C8B-B14F-4D97-AF65-F5344CB8AC3E}">
        <p14:creationId xmlns:p14="http://schemas.microsoft.com/office/powerpoint/2010/main" val="290849409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6" name="Picture 18">
            <a:extLst>
              <a:ext uri="{FF2B5EF4-FFF2-40B4-BE49-F238E27FC236}">
                <a16:creationId xmlns:a16="http://schemas.microsoft.com/office/drawing/2014/main" id="{B7C0FFC9-8C58-374F-A10C-6F50E858A2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7149"/>
          <a:stretch>
            <a:fillRect/>
          </a:stretch>
        </p:blipFill>
        <p:spPr bwMode="auto">
          <a:xfrm>
            <a:off x="6421438" y="6072188"/>
            <a:ext cx="153511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a:extLst>
              <a:ext uri="{FF2B5EF4-FFF2-40B4-BE49-F238E27FC236}">
                <a16:creationId xmlns:a16="http://schemas.microsoft.com/office/drawing/2014/main" id="{017EA657-1C40-4E41-B30B-86A3D297E49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26375" y="6126163"/>
            <a:ext cx="13176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a:extLst>
              <a:ext uri="{FF2B5EF4-FFF2-40B4-BE49-F238E27FC236}">
                <a16:creationId xmlns:a16="http://schemas.microsoft.com/office/drawing/2014/main" id="{B3A517A3-A8F8-2E44-BAEC-C1F76B2DEB32}"/>
              </a:ext>
            </a:extLst>
          </p:cNvPr>
          <p:cNvSpPr/>
          <p:nvPr userDrawn="1"/>
        </p:nvSpPr>
        <p:spPr bwMode="auto">
          <a:xfrm>
            <a:off x="-7938" y="4013200"/>
            <a:ext cx="4572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endParaRPr lang="en-US" dirty="0"/>
          </a:p>
        </p:txBody>
      </p:sp>
      <p:sp>
        <p:nvSpPr>
          <p:cNvPr id="9" name="TextBox 8">
            <a:extLst>
              <a:ext uri="{FF2B5EF4-FFF2-40B4-BE49-F238E27FC236}">
                <a16:creationId xmlns:a16="http://schemas.microsoft.com/office/drawing/2014/main" id="{0889349F-8AE2-454A-B35D-192584E61FA4}"/>
              </a:ext>
            </a:extLst>
          </p:cNvPr>
          <p:cNvSpPr txBox="1">
            <a:spLocks noChangeArrowheads="1"/>
          </p:cNvSpPr>
          <p:nvPr userDrawn="1"/>
        </p:nvSpPr>
        <p:spPr bwMode="auto">
          <a:xfrm>
            <a:off x="874713" y="6619875"/>
            <a:ext cx="53070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000" b="1">
                <a:solidFill>
                  <a:schemeClr val="tx1"/>
                </a:solidFill>
                <a:latin typeface="Verdana" panose="020B0604030504040204" pitchFamily="34" charset="0"/>
                <a:ea typeface="ＭＳ Ｐゴシック" panose="020B0600070205080204" pitchFamily="34" charset="-128"/>
              </a:defRPr>
            </a:lvl1pPr>
            <a:lvl2pPr marL="742950" indent="-285750" algn="ctr">
              <a:defRPr sz="1000" b="1">
                <a:solidFill>
                  <a:schemeClr val="tx1"/>
                </a:solidFill>
                <a:latin typeface="Verdana" panose="020B0604030504040204" pitchFamily="34" charset="0"/>
                <a:ea typeface="ＭＳ Ｐゴシック" panose="020B0600070205080204" pitchFamily="34" charset="-128"/>
              </a:defRPr>
            </a:lvl2pPr>
            <a:lvl3pPr marL="1143000" indent="-228600" algn="ctr">
              <a:defRPr sz="1000" b="1">
                <a:solidFill>
                  <a:schemeClr val="tx1"/>
                </a:solidFill>
                <a:latin typeface="Verdana" panose="020B0604030504040204" pitchFamily="34" charset="0"/>
                <a:ea typeface="ＭＳ Ｐゴシック" panose="020B0600070205080204" pitchFamily="34" charset="-128"/>
              </a:defRPr>
            </a:lvl3pPr>
            <a:lvl4pPr marL="1600200" indent="-228600" algn="ctr">
              <a:defRPr sz="1000" b="1">
                <a:solidFill>
                  <a:schemeClr val="tx1"/>
                </a:solidFill>
                <a:latin typeface="Verdana" panose="020B0604030504040204" pitchFamily="34" charset="0"/>
                <a:ea typeface="ＭＳ Ｐゴシック" panose="020B0600070205080204" pitchFamily="34" charset="-128"/>
              </a:defRPr>
            </a:lvl4pPr>
            <a:lvl5pPr marL="2057400" indent="-228600" algn="ctr">
              <a:defRPr sz="1000" b="1">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9pPr>
          </a:lstStyle>
          <a:p>
            <a:pPr eaLnBrk="1" hangingPunct="1">
              <a:defRPr/>
            </a:pPr>
            <a:r>
              <a:rPr lang="en-US" altLang="en-US" sz="800" b="0" i="1" dirty="0"/>
              <a:t>Intellectual property of E Pittaway and L. Bartolomei; Reuse is permitted with author attribution </a:t>
            </a:r>
          </a:p>
        </p:txBody>
      </p:sp>
      <p:sp>
        <p:nvSpPr>
          <p:cNvPr id="2" name="Content Placeholder 1"/>
          <p:cNvSpPr>
            <a:spLocks noGrp="1"/>
          </p:cNvSpPr>
          <p:nvPr>
            <p:ph/>
          </p:nvPr>
        </p:nvSpPr>
        <p:spPr>
          <a:xfrm>
            <a:off x="457200" y="274638"/>
            <a:ext cx="8229600" cy="5851525"/>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itle 1">
            <a:extLst>
              <a:ext uri="{FF2B5EF4-FFF2-40B4-BE49-F238E27FC236}">
                <a16:creationId xmlns:a16="http://schemas.microsoft.com/office/drawing/2014/main" id="{CC8BED44-E906-4645-9D61-890CF848139A}"/>
              </a:ext>
            </a:extLst>
          </p:cNvPr>
          <p:cNvSpPr>
            <a:spLocks noGrp="1"/>
          </p:cNvSpPr>
          <p:nvPr>
            <p:ph type="title" idx="10"/>
          </p:nvPr>
        </p:nvSpPr>
        <p:spPr>
          <a:xfrm>
            <a:off x="689110" y="245477"/>
            <a:ext cx="7793256" cy="635633"/>
          </a:xfrm>
        </p:spPr>
        <p:txBody>
          <a:bodyPr/>
          <a:lstStyle>
            <a:lvl1pPr algn="ctr">
              <a:defRPr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82E0B2DA-3A72-0044-811E-E6097F11F585}"/>
              </a:ext>
            </a:extLst>
          </p:cNvPr>
          <p:cNvSpPr>
            <a:spLocks noGrp="1"/>
          </p:cNvSpPr>
          <p:nvPr>
            <p:ph idx="1"/>
          </p:nvPr>
        </p:nvSpPr>
        <p:spPr>
          <a:xfrm>
            <a:off x="738807" y="1289518"/>
            <a:ext cx="7793256" cy="4475178"/>
          </a:xfrm>
        </p:spPr>
        <p:txBody>
          <a:bodyPr/>
          <a:lstStyle>
            <a:lvl1pPr marL="0" indent="0">
              <a:spcAft>
                <a:spcPts val="800"/>
              </a:spcAft>
              <a:buNone/>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428541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E42FE99-A077-D247-BD75-CB4B231D17D2}"/>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E0CDB1F-F42C-7547-8A83-8E378621D1B3}"/>
              </a:ext>
            </a:extLst>
          </p:cNvPr>
          <p:cNvSpPr>
            <a:spLocks noGrp="1" noChangeArrowheads="1"/>
          </p:cNvSpPr>
          <p:nvPr>
            <p:ph type="body" idx="1"/>
          </p:nvPr>
        </p:nvSpPr>
        <p:spPr bwMode="auto">
          <a:xfrm>
            <a:off x="604838" y="2160588"/>
            <a:ext cx="63484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BEC6A68-D004-444F-8D5C-05246B3239FE}"/>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ea typeface="MS PGothic" panose="020B0600070205080204" pitchFamily="34" charset="-128"/>
              </a:defRPr>
            </a:lvl1pPr>
          </a:lstStyle>
          <a:p>
            <a:pPr>
              <a:defRPr/>
            </a:pPr>
            <a:fld id="{AFDE1664-EF67-5448-AC73-CD45446C8047}" type="datetimeFigureOut">
              <a:rPr lang="en-US"/>
              <a:pPr>
                <a:defRPr/>
              </a:pPr>
              <a:t>7/10/2024</a:t>
            </a:fld>
            <a:endParaRPr lang="en-US"/>
          </a:p>
        </p:txBody>
      </p:sp>
      <p:sp>
        <p:nvSpPr>
          <p:cNvPr id="5" name="Footer Placeholder 4">
            <a:extLst>
              <a:ext uri="{FF2B5EF4-FFF2-40B4-BE49-F238E27FC236}">
                <a16:creationId xmlns:a16="http://schemas.microsoft.com/office/drawing/2014/main" id="{A05047B4-57C4-FA48-BAD4-DEB98E3E0EF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S PGothic"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FEE00334-4B24-4E42-8DD5-189E7D0A7754}"/>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ea typeface="MS PGothic" panose="020B0600070205080204" pitchFamily="34" charset="-128"/>
              </a:defRPr>
            </a:lvl1pPr>
          </a:lstStyle>
          <a:p>
            <a:pPr>
              <a:defRPr/>
            </a:pPr>
            <a:fld id="{ABDC83AC-E883-6548-B5D2-3F67DE113C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txStyles>
    <p:titleStyle>
      <a:lvl1pPr algn="ctr" defTabSz="457200" rtl="0" eaLnBrk="0" fontAlgn="base" hangingPunct="0">
        <a:spcBef>
          <a:spcPct val="0"/>
        </a:spcBef>
        <a:spcAft>
          <a:spcPct val="0"/>
        </a:spcAft>
        <a:defRPr sz="3600" b="1" kern="1200">
          <a:solidFill>
            <a:schemeClr val="tx1"/>
          </a:solidFill>
          <a:latin typeface="+mj-lt"/>
          <a:ea typeface="+mj-ea"/>
          <a:cs typeface="+mj-cs"/>
        </a:defRPr>
      </a:lvl1pPr>
      <a:lvl2pPr algn="ctr" defTabSz="457200" rtl="0" eaLnBrk="0" fontAlgn="base" hangingPunct="0">
        <a:spcBef>
          <a:spcPct val="0"/>
        </a:spcBef>
        <a:spcAft>
          <a:spcPct val="0"/>
        </a:spcAft>
        <a:defRPr sz="3600" b="1">
          <a:solidFill>
            <a:schemeClr val="tx1"/>
          </a:solidFill>
          <a:latin typeface="Trebuchet MS" panose="020B0703020202090204" pitchFamily="34" charset="0"/>
        </a:defRPr>
      </a:lvl2pPr>
      <a:lvl3pPr algn="ctr" defTabSz="457200" rtl="0" eaLnBrk="0" fontAlgn="base" hangingPunct="0">
        <a:spcBef>
          <a:spcPct val="0"/>
        </a:spcBef>
        <a:spcAft>
          <a:spcPct val="0"/>
        </a:spcAft>
        <a:defRPr sz="3600" b="1">
          <a:solidFill>
            <a:schemeClr val="tx1"/>
          </a:solidFill>
          <a:latin typeface="Trebuchet MS" panose="020B0703020202090204" pitchFamily="34" charset="0"/>
        </a:defRPr>
      </a:lvl3pPr>
      <a:lvl4pPr algn="ctr" defTabSz="457200" rtl="0" eaLnBrk="0" fontAlgn="base" hangingPunct="0">
        <a:spcBef>
          <a:spcPct val="0"/>
        </a:spcBef>
        <a:spcAft>
          <a:spcPct val="0"/>
        </a:spcAft>
        <a:defRPr sz="3600" b="1">
          <a:solidFill>
            <a:schemeClr val="tx1"/>
          </a:solidFill>
          <a:latin typeface="Trebuchet MS" panose="020B0703020202090204" pitchFamily="34" charset="0"/>
        </a:defRPr>
      </a:lvl4pPr>
      <a:lvl5pPr algn="ctr" defTabSz="457200" rtl="0" eaLnBrk="0" fontAlgn="base" hangingPunct="0">
        <a:spcBef>
          <a:spcPct val="0"/>
        </a:spcBef>
        <a:spcAft>
          <a:spcPct val="0"/>
        </a:spcAft>
        <a:defRPr sz="3600" b="1">
          <a:solidFill>
            <a:schemeClr val="tx1"/>
          </a:solidFill>
          <a:latin typeface="Trebuchet MS" panose="020B070302020209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ts val="800"/>
        </a:spcAft>
        <a:buClr>
          <a:schemeClr val="accent1"/>
        </a:buClr>
        <a:buSzPct val="80000"/>
        <a:buFont typeface="Wingdings 3" pitchFamily="2"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2"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2"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7.emf"/><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DCEE7510-E72B-1D42-BDDE-E064436437DE}"/>
              </a:ext>
            </a:extLst>
          </p:cNvPr>
          <p:cNvSpPr>
            <a:spLocks noChangeArrowheads="1"/>
          </p:cNvSpPr>
          <p:nvPr/>
        </p:nvSpPr>
        <p:spPr bwMode="auto">
          <a:xfrm>
            <a:off x="2195736" y="1772816"/>
            <a:ext cx="5363939"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defRPr/>
            </a:pPr>
            <a:r>
              <a:rPr lang="en-AU" sz="3600" dirty="0">
                <a:solidFill>
                  <a:srgbClr val="7030A0"/>
                </a:solidFill>
                <a:latin typeface="Arial" panose="020B0604020202020204" pitchFamily="34" charset="0"/>
                <a:ea typeface="Times New Roman" charset="0"/>
                <a:cs typeface="Arial" panose="020B0604020202020204" pitchFamily="34" charset="0"/>
              </a:rPr>
              <a:t>EFECTIVE</a:t>
            </a:r>
          </a:p>
          <a:p>
            <a:pPr algn="ctr">
              <a:defRPr/>
            </a:pPr>
            <a:r>
              <a:rPr lang="en-AU" sz="3600" dirty="0">
                <a:solidFill>
                  <a:srgbClr val="7030A0"/>
                </a:solidFill>
                <a:latin typeface="Arial" panose="020B0604020202020204" pitchFamily="34" charset="0"/>
                <a:ea typeface="Times New Roman" charset="0"/>
                <a:cs typeface="Arial" panose="020B0604020202020204" pitchFamily="34" charset="0"/>
              </a:rPr>
              <a:t>COMMUNITY CONSULTATIONS USING RECIPROCAL RESEARCH:</a:t>
            </a:r>
            <a:endParaRPr lang="en-AU" sz="3200" dirty="0">
              <a:solidFill>
                <a:srgbClr val="7030A0"/>
              </a:solidFill>
              <a:latin typeface="Arial" panose="020B0604020202020204" pitchFamily="34" charset="0"/>
              <a:ea typeface="Times New Roman" charset="0"/>
              <a:cs typeface="Arial" panose="020B0604020202020204" pitchFamily="34" charset="0"/>
            </a:endParaRPr>
          </a:p>
          <a:p>
            <a:pPr algn="ctr">
              <a:defRPr/>
            </a:pPr>
            <a:r>
              <a:rPr lang="en-AU" sz="3200" dirty="0">
                <a:solidFill>
                  <a:schemeClr val="accent2">
                    <a:lumMod val="50000"/>
                  </a:schemeClr>
                </a:solidFill>
                <a:latin typeface="Arial" panose="020B0604020202020204" pitchFamily="34" charset="0"/>
                <a:ea typeface="Times New Roman" charset="0"/>
                <a:cs typeface="Arial" panose="020B0604020202020204" pitchFamily="34" charset="0"/>
              </a:rPr>
              <a:t>What is Community Consultation? </a:t>
            </a:r>
          </a:p>
          <a:p>
            <a:pPr algn="ctr">
              <a:defRPr/>
            </a:pPr>
            <a:endParaRPr lang="en-AU" sz="3200" dirty="0">
              <a:solidFill>
                <a:srgbClr val="006600"/>
              </a:solidFill>
              <a:effectLst>
                <a:outerShdw blurRad="38100" dist="38100" dir="2700000" algn="tl">
                  <a:srgbClr val="DDDDDD"/>
                </a:outerShdw>
              </a:effectLst>
              <a:latin typeface="Arial" panose="020B0604020202020204" pitchFamily="34" charset="0"/>
              <a:ea typeface="Times New Roman"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F447104-A920-AE40-ADD8-338E45819C83}"/>
              </a:ext>
            </a:extLst>
          </p:cNvPr>
          <p:cNvSpPr>
            <a:spLocks noChangeArrowheads="1"/>
          </p:cNvSpPr>
          <p:nvPr/>
        </p:nvSpPr>
        <p:spPr bwMode="auto">
          <a:xfrm>
            <a:off x="3390900" y="1911410"/>
            <a:ext cx="5429250"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spcAft>
                <a:spcPts val="1200"/>
              </a:spcAft>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Empowerment is one of the most potent forms of protection that there is, and is one of the keys to strengthening communities.</a:t>
            </a:r>
          </a:p>
          <a:p>
            <a:pPr eaLnBrk="1" hangingPunct="1">
              <a:spcAft>
                <a:spcPts val="1200"/>
              </a:spcAft>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This is particularly true in situations where people have experienced torture and systematised sexual abuse.</a:t>
            </a:r>
          </a:p>
        </p:txBody>
      </p:sp>
      <p:sp>
        <p:nvSpPr>
          <p:cNvPr id="13315" name="Rectangle 3">
            <a:extLst>
              <a:ext uri="{FF2B5EF4-FFF2-40B4-BE49-F238E27FC236}">
                <a16:creationId xmlns:a16="http://schemas.microsoft.com/office/drawing/2014/main" id="{D578BA3F-0018-BE44-B0CF-EF4F6F067CF9}"/>
              </a:ext>
            </a:extLst>
          </p:cNvPr>
          <p:cNvSpPr>
            <a:spLocks noChangeArrowheads="1"/>
          </p:cNvSpPr>
          <p:nvPr/>
        </p:nvSpPr>
        <p:spPr bwMode="auto">
          <a:xfrm>
            <a:off x="755650" y="519113"/>
            <a:ext cx="7272338"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AU" sz="3200" dirty="0">
                <a:solidFill>
                  <a:srgbClr val="7030A0"/>
                </a:solidFill>
                <a:latin typeface="Arial" panose="020B0604020202020204" pitchFamily="34" charset="0"/>
                <a:ea typeface="MS PGothic" panose="020B0600070205080204" pitchFamily="34" charset="-128"/>
                <a:cs typeface="Arial" panose="020B0604020202020204" pitchFamily="34" charset="0"/>
              </a:rPr>
              <a:t>Empowerment leads to </a:t>
            </a:r>
          </a:p>
          <a:p>
            <a:pPr algn="ctr" eaLnBrk="1" hangingPunct="1">
              <a:defRPr/>
            </a:pPr>
            <a:r>
              <a:rPr lang="en-AU" sz="3200" dirty="0">
                <a:solidFill>
                  <a:srgbClr val="7030A0"/>
                </a:solidFill>
                <a:latin typeface="Arial" panose="020B0604020202020204" pitchFamily="34" charset="0"/>
                <a:ea typeface="MS PGothic" panose="020B0600070205080204" pitchFamily="34" charset="-128"/>
                <a:cs typeface="Arial" panose="020B0604020202020204" pitchFamily="34" charset="0"/>
              </a:rPr>
              <a:t>increased self esteem. </a:t>
            </a:r>
          </a:p>
        </p:txBody>
      </p:sp>
      <p:pic>
        <p:nvPicPr>
          <p:cNvPr id="13316" name="Picture 4">
            <a:extLst>
              <a:ext uri="{FF2B5EF4-FFF2-40B4-BE49-F238E27FC236}">
                <a16:creationId xmlns:a16="http://schemas.microsoft.com/office/drawing/2014/main" id="{8A9FC603-0596-224E-A858-6C126047A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1773238"/>
            <a:ext cx="1981200"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8CDD4FE7-DED0-3A48-A29C-12E0A90989F9}"/>
              </a:ext>
            </a:extLst>
          </p:cNvPr>
          <p:cNvSpPr>
            <a:spLocks noChangeArrowheads="1"/>
          </p:cNvSpPr>
          <p:nvPr/>
        </p:nvSpPr>
        <p:spPr bwMode="auto">
          <a:xfrm>
            <a:off x="801688" y="1799153"/>
            <a:ext cx="7540625"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spcAft>
                <a:spcPts val="1200"/>
              </a:spcAft>
              <a:defRPr/>
            </a:pPr>
            <a:r>
              <a:rPr lang="en-AU" sz="24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If we are not able to make decisions we feel powerless and frustrated. </a:t>
            </a:r>
          </a:p>
          <a:p>
            <a:pPr eaLnBrk="1" hangingPunct="1">
              <a:spcAft>
                <a:spcPts val="1200"/>
              </a:spcAft>
              <a:defRPr/>
            </a:pPr>
            <a:r>
              <a:rPr lang="en-AU" sz="24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If we can make decisions about things which affect us, then we feel as if we have some control over our life.</a:t>
            </a:r>
          </a:p>
        </p:txBody>
      </p:sp>
      <p:sp>
        <p:nvSpPr>
          <p:cNvPr id="14340" name="Rectangle 4">
            <a:extLst>
              <a:ext uri="{FF2B5EF4-FFF2-40B4-BE49-F238E27FC236}">
                <a16:creationId xmlns:a16="http://schemas.microsoft.com/office/drawing/2014/main" id="{22395AC1-9BF4-AA4D-83A1-8E4D672F21AD}"/>
              </a:ext>
            </a:extLst>
          </p:cNvPr>
          <p:cNvSpPr>
            <a:spLocks noChangeArrowheads="1"/>
          </p:cNvSpPr>
          <p:nvPr/>
        </p:nvSpPr>
        <p:spPr bwMode="auto">
          <a:xfrm>
            <a:off x="677862" y="476672"/>
            <a:ext cx="77882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AU" sz="3200" dirty="0">
                <a:solidFill>
                  <a:srgbClr val="7030A0"/>
                </a:solidFill>
                <a:latin typeface="Arial" panose="020B0604020202020204" pitchFamily="34" charset="0"/>
                <a:ea typeface="MS PGothic" panose="020B0600070205080204" pitchFamily="34" charset="-128"/>
                <a:cs typeface="Arial" panose="020B0604020202020204" pitchFamily="34" charset="0"/>
              </a:rPr>
              <a:t>Power is linked with decision making. </a:t>
            </a:r>
          </a:p>
        </p:txBody>
      </p:sp>
      <p:pic>
        <p:nvPicPr>
          <p:cNvPr id="14341" name="Picture 5">
            <a:extLst>
              <a:ext uri="{FF2B5EF4-FFF2-40B4-BE49-F238E27FC236}">
                <a16:creationId xmlns:a16="http://schemas.microsoft.com/office/drawing/2014/main" id="{A07E2E13-D4F5-9B44-8692-81B24166E7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3905250"/>
            <a:ext cx="307975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071FE65-B171-F346-99C8-60F5591CE694}"/>
              </a:ext>
            </a:extLst>
          </p:cNvPr>
          <p:cNvSpPr>
            <a:spLocks noChangeArrowheads="1"/>
          </p:cNvSpPr>
          <p:nvPr/>
        </p:nvSpPr>
        <p:spPr bwMode="auto">
          <a:xfrm>
            <a:off x="288925" y="751915"/>
            <a:ext cx="8186738"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nchor="ctr">
            <a:spAutoFit/>
          </a:bodyPr>
          <a:lstStyle/>
          <a:p>
            <a:pPr algn="ctr" eaLnBrk="1" hangingPunct="1">
              <a:defRPr/>
            </a:pPr>
            <a:r>
              <a:rPr lang="en-AU" sz="3200" dirty="0">
                <a:solidFill>
                  <a:srgbClr val="7030A0"/>
                </a:solidFill>
                <a:latin typeface="Arial" panose="020B0604020202020204" pitchFamily="34" charset="0"/>
                <a:ea typeface="MS PGothic" panose="020B0600070205080204" pitchFamily="34" charset="-128"/>
                <a:cs typeface="Arial" panose="020B0604020202020204" pitchFamily="34" charset="0"/>
              </a:rPr>
              <a:t>Working with the community</a:t>
            </a:r>
          </a:p>
          <a:p>
            <a:pPr algn="ctr">
              <a:defRPr/>
            </a:pPr>
            <a:endParaRPr lang="en-AU" sz="2800" dirty="0">
              <a:solidFill>
                <a:srgbClr val="7030A0"/>
              </a:solidFill>
              <a:effectLst>
                <a:outerShdw blurRad="38100" dist="38100" dir="2700000" algn="tl">
                  <a:srgbClr val="DDDDDD"/>
                </a:outerShdw>
              </a:effectLst>
              <a:latin typeface="Arial" panose="020B0604020202020204" pitchFamily="34" charset="0"/>
              <a:ea typeface="ＭＳ Ｐゴシック" charset="0"/>
              <a:cs typeface="Arial" panose="020B0604020202020204" pitchFamily="34" charset="0"/>
            </a:endParaRPr>
          </a:p>
        </p:txBody>
      </p:sp>
      <p:sp>
        <p:nvSpPr>
          <p:cNvPr id="15363" name="Rectangle 3">
            <a:extLst>
              <a:ext uri="{FF2B5EF4-FFF2-40B4-BE49-F238E27FC236}">
                <a16:creationId xmlns:a16="http://schemas.microsoft.com/office/drawing/2014/main" id="{B4EDD303-39EA-384E-B2EE-1E0FEBB3B239}"/>
              </a:ext>
            </a:extLst>
          </p:cNvPr>
          <p:cNvSpPr>
            <a:spLocks noChangeArrowheads="1"/>
          </p:cNvSpPr>
          <p:nvPr/>
        </p:nvSpPr>
        <p:spPr bwMode="auto">
          <a:xfrm>
            <a:off x="668338" y="1480117"/>
            <a:ext cx="6480175"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spcAft>
                <a:spcPts val="1200"/>
              </a:spcAft>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Any program that aims to meet the needs of  disadvantaged individuals, groups or communities must first encourage</a:t>
            </a:r>
            <a:b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br>
            <a:endPar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endParaRPr>
          </a:p>
          <a:p>
            <a:pPr eaLnBrk="1" hangingPunct="1">
              <a:spcAft>
                <a:spcPts val="1200"/>
              </a:spcAft>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ACTIVE PARTICIPATION.</a:t>
            </a:r>
          </a:p>
          <a:p>
            <a:pPr eaLnBrk="1" hangingPunct="1">
              <a:spcAft>
                <a:spcPts val="1200"/>
              </a:spcAft>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The idea of “</a:t>
            </a:r>
            <a:r>
              <a:rPr lang="en-AU" altLang="ja-JP"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participation” is that service providers </a:t>
            </a: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work WITH the client group, rather than FOR them. </a:t>
            </a:r>
          </a:p>
          <a:p>
            <a:pPr eaLnBrk="1" hangingPunct="1">
              <a:defRPr/>
            </a:pPr>
            <a:endParaRPr lang="en-AU" sz="1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endParaRPr>
          </a:p>
        </p:txBody>
      </p:sp>
      <p:pic>
        <p:nvPicPr>
          <p:cNvPr id="15365" name="Picture 5">
            <a:extLst>
              <a:ext uri="{FF2B5EF4-FFF2-40B4-BE49-F238E27FC236}">
                <a16:creationId xmlns:a16="http://schemas.microsoft.com/office/drawing/2014/main" id="{BFFFBBCA-00AD-F940-852A-CD7394B45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588" y="1322388"/>
            <a:ext cx="1181100"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14378F5-AB74-144E-A3FD-FAB425C8DBEB}"/>
              </a:ext>
            </a:extLst>
          </p:cNvPr>
          <p:cNvSpPr>
            <a:spLocks noChangeArrowheads="1"/>
          </p:cNvSpPr>
          <p:nvPr/>
        </p:nvSpPr>
        <p:spPr bwMode="auto">
          <a:xfrm>
            <a:off x="466725" y="197753"/>
            <a:ext cx="799306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spcAft>
                <a:spcPts val="1200"/>
              </a:spcAft>
              <a:defRPr/>
            </a:pPr>
            <a:r>
              <a:rPr lang="en-AU" sz="2800" dirty="0">
                <a:solidFill>
                  <a:srgbClr val="7030A0"/>
                </a:solidFill>
                <a:latin typeface="Arial" panose="020B0604020202020204" pitchFamily="34" charset="0"/>
                <a:ea typeface="MS PGothic" panose="020B0600070205080204" pitchFamily="34" charset="-128"/>
                <a:cs typeface="Arial" panose="020B0604020202020204" pitchFamily="34" charset="0"/>
              </a:rPr>
              <a:t>Participation means that client groups themselves set the aims and objectives of new services and programs and decide what is the measure of effectiveness.</a:t>
            </a:r>
          </a:p>
        </p:txBody>
      </p:sp>
      <p:sp>
        <p:nvSpPr>
          <p:cNvPr id="16387" name="Rectangle 3">
            <a:extLst>
              <a:ext uri="{FF2B5EF4-FFF2-40B4-BE49-F238E27FC236}">
                <a16:creationId xmlns:a16="http://schemas.microsoft.com/office/drawing/2014/main" id="{EED18282-A339-CE4F-ACF3-E25F4966E8C6}"/>
              </a:ext>
            </a:extLst>
          </p:cNvPr>
          <p:cNvSpPr>
            <a:spLocks noChangeArrowheads="1"/>
          </p:cNvSpPr>
          <p:nvPr/>
        </p:nvSpPr>
        <p:spPr bwMode="auto">
          <a:xfrm>
            <a:off x="395288" y="4386263"/>
            <a:ext cx="835342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spcAft>
                <a:spcPts val="1200"/>
              </a:spcAft>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It acknowledges that they have skills, knowledge and experience about their own problems and the best solutions for them. </a:t>
            </a:r>
          </a:p>
        </p:txBody>
      </p:sp>
      <p:pic>
        <p:nvPicPr>
          <p:cNvPr id="2" name="Picture 4">
            <a:extLst>
              <a:ext uri="{FF2B5EF4-FFF2-40B4-BE49-F238E27FC236}">
                <a16:creationId xmlns:a16="http://schemas.microsoft.com/office/drawing/2014/main" id="{CC86021F-C4D4-4144-99C7-E0C2C8FD5E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133600"/>
            <a:ext cx="6408737" cy="1647825"/>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692C26B-81CB-BB4D-A7DF-6624B848B0D5}"/>
              </a:ext>
            </a:extLst>
          </p:cNvPr>
          <p:cNvSpPr>
            <a:spLocks noChangeArrowheads="1"/>
          </p:cNvSpPr>
          <p:nvPr/>
        </p:nvSpPr>
        <p:spPr bwMode="auto">
          <a:xfrm>
            <a:off x="863600" y="639763"/>
            <a:ext cx="6948488"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defRPr/>
            </a:pPr>
            <a:r>
              <a:rPr lang="en-AU" sz="2800" dirty="0">
                <a:solidFill>
                  <a:srgbClr val="7030A0"/>
                </a:solidFill>
                <a:latin typeface="Arial" panose="020B0604020202020204" pitchFamily="34" charset="0"/>
                <a:ea typeface="MS PGothic" panose="020B0600070205080204" pitchFamily="34" charset="-128"/>
                <a:cs typeface="Arial" panose="020B0604020202020204" pitchFamily="34" charset="0"/>
              </a:rPr>
              <a:t>Participation also provides education, as in sharing we learn from others. </a:t>
            </a:r>
          </a:p>
        </p:txBody>
      </p:sp>
      <p:sp>
        <p:nvSpPr>
          <p:cNvPr id="17411" name="Rectangle 3">
            <a:extLst>
              <a:ext uri="{FF2B5EF4-FFF2-40B4-BE49-F238E27FC236}">
                <a16:creationId xmlns:a16="http://schemas.microsoft.com/office/drawing/2014/main" id="{6F49233C-3067-BF4E-857E-1FEEC4DE7B57}"/>
              </a:ext>
            </a:extLst>
          </p:cNvPr>
          <p:cNvSpPr>
            <a:spLocks noChangeArrowheads="1"/>
          </p:cNvSpPr>
          <p:nvPr/>
        </p:nvSpPr>
        <p:spPr bwMode="auto">
          <a:xfrm>
            <a:off x="4918075" y="2437835"/>
            <a:ext cx="338455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spcAft>
                <a:spcPts val="1200"/>
              </a:spcAft>
              <a:defRPr/>
            </a:pPr>
            <a:r>
              <a:rPr lang="en-AU" sz="1800" dirty="0">
                <a:solidFill>
                  <a:schemeClr val="accent2">
                    <a:lumMod val="50000"/>
                  </a:schemeClr>
                </a:solidFill>
                <a:effectLst>
                  <a:outerShdw blurRad="38100" dist="38100" dir="2700000" algn="tl">
                    <a:srgbClr val="DDDDDD"/>
                  </a:outerShdw>
                </a:effectLst>
                <a:latin typeface="Arial" panose="020B0604020202020204" pitchFamily="34" charset="0"/>
                <a:ea typeface="ＭＳ Ｐゴシック" charset="0"/>
                <a:cs typeface="Arial" panose="020B0604020202020204" pitchFamily="34" charset="0"/>
              </a:rPr>
              <a:t> </a:t>
            </a: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It says that we do not regard ourselves as the experts who know what is best for them. </a:t>
            </a:r>
          </a:p>
        </p:txBody>
      </p:sp>
      <p:grpSp>
        <p:nvGrpSpPr>
          <p:cNvPr id="35843" name="Group 1">
            <a:extLst>
              <a:ext uri="{FF2B5EF4-FFF2-40B4-BE49-F238E27FC236}">
                <a16:creationId xmlns:a16="http://schemas.microsoft.com/office/drawing/2014/main" id="{13EE059C-C406-D342-85CD-C52913390914}"/>
              </a:ext>
            </a:extLst>
          </p:cNvPr>
          <p:cNvGrpSpPr>
            <a:grpSpLocks/>
          </p:cNvGrpSpPr>
          <p:nvPr/>
        </p:nvGrpSpPr>
        <p:grpSpPr bwMode="auto">
          <a:xfrm>
            <a:off x="530225" y="2263775"/>
            <a:ext cx="3821113" cy="3025775"/>
            <a:chOff x="530752" y="2264479"/>
            <a:chExt cx="3819945" cy="3024361"/>
          </a:xfrm>
        </p:grpSpPr>
        <p:pic>
          <p:nvPicPr>
            <p:cNvPr id="18435" name="Picture 7" descr="educ Sri lanka">
              <a:extLst>
                <a:ext uri="{FF2B5EF4-FFF2-40B4-BE49-F238E27FC236}">
                  <a16:creationId xmlns:a16="http://schemas.microsoft.com/office/drawing/2014/main" id="{8F4B5D9F-B498-DF46-8674-222F3559E652}"/>
                </a:ext>
              </a:extLst>
            </p:cNvPr>
            <p:cNvPicPr>
              <a:picLocks noChangeAspect="1" noChangeArrowheads="1"/>
            </p:cNvPicPr>
            <p:nvPr/>
          </p:nvPicPr>
          <p:blipFill>
            <a:blip r:embed="rId3"/>
            <a:srcRect/>
            <a:stretch>
              <a:fillRect/>
            </a:stretch>
          </p:blipFill>
          <p:spPr bwMode="auto">
            <a:xfrm>
              <a:off x="530752" y="2264479"/>
              <a:ext cx="3819945" cy="30243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416" name="Text Box 8">
              <a:extLst>
                <a:ext uri="{FF2B5EF4-FFF2-40B4-BE49-F238E27FC236}">
                  <a16:creationId xmlns:a16="http://schemas.microsoft.com/office/drawing/2014/main" id="{7A582F12-0625-6443-875E-DD68C25F5990}"/>
                </a:ext>
              </a:extLst>
            </p:cNvPr>
            <p:cNvSpPr txBox="1">
              <a:spLocks noChangeArrowheads="1"/>
            </p:cNvSpPr>
            <p:nvPr/>
          </p:nvSpPr>
          <p:spPr bwMode="auto">
            <a:xfrm rot="10800000" flipV="1">
              <a:off x="864025" y="2997561"/>
              <a:ext cx="2710621" cy="1199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000" b="1">
                  <a:solidFill>
                    <a:schemeClr val="tx1"/>
                  </a:solidFill>
                  <a:latin typeface="Verdana" pitchFamily="34" charset="0"/>
                  <a:ea typeface="MS PGothic" pitchFamily="34" charset="-128"/>
                </a:defRPr>
              </a:lvl1pPr>
              <a:lvl2pPr marL="742950" indent="-285750" eaLnBrk="0" hangingPunct="0">
                <a:defRPr sz="1000" b="1">
                  <a:solidFill>
                    <a:schemeClr val="tx1"/>
                  </a:solidFill>
                  <a:latin typeface="Verdana" pitchFamily="34" charset="0"/>
                  <a:ea typeface="MS PGothic" pitchFamily="34" charset="-128"/>
                </a:defRPr>
              </a:lvl2pPr>
              <a:lvl3pPr marL="1143000" indent="-228600" eaLnBrk="0" hangingPunct="0">
                <a:defRPr sz="1000" b="1">
                  <a:solidFill>
                    <a:schemeClr val="tx1"/>
                  </a:solidFill>
                  <a:latin typeface="Verdana" pitchFamily="34" charset="0"/>
                  <a:ea typeface="MS PGothic" pitchFamily="34" charset="-128"/>
                </a:defRPr>
              </a:lvl3pPr>
              <a:lvl4pPr marL="1600200" indent="-228600" eaLnBrk="0" hangingPunct="0">
                <a:defRPr sz="1000" b="1">
                  <a:solidFill>
                    <a:schemeClr val="tx1"/>
                  </a:solidFill>
                  <a:latin typeface="Verdana" pitchFamily="34" charset="0"/>
                  <a:ea typeface="MS PGothic" pitchFamily="34" charset="-128"/>
                </a:defRPr>
              </a:lvl4pPr>
              <a:lvl5pPr marL="2057400" indent="-228600" eaLnBrk="0" hangingPunct="0">
                <a:defRPr sz="1000" b="1">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1000" b="1">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1000" b="1">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1000" b="1">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1000" b="1">
                  <a:solidFill>
                    <a:schemeClr val="tx1"/>
                  </a:solidFill>
                  <a:latin typeface="Verdana" pitchFamily="34" charset="0"/>
                  <a:ea typeface="MS PGothic" pitchFamily="34" charset="-128"/>
                </a:defRPr>
              </a:lvl9pPr>
            </a:lstStyle>
            <a:p>
              <a:pPr algn="ctr" eaLnBrk="1" hangingPunct="1">
                <a:defRPr/>
              </a:pPr>
              <a:r>
                <a:rPr lang="en-AU" sz="2400"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Education through</a:t>
              </a:r>
            </a:p>
            <a:p>
              <a:pPr algn="ctr" eaLnBrk="1" hangingPunct="1">
                <a:defRPr/>
              </a:pPr>
              <a:r>
                <a:rPr lang="en-AU" sz="2400"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Participation ! </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a:extLst>
              <a:ext uri="{FF2B5EF4-FFF2-40B4-BE49-F238E27FC236}">
                <a16:creationId xmlns:a16="http://schemas.microsoft.com/office/drawing/2014/main" id="{5C907C64-13AF-D44A-A1D7-421058F43512}"/>
              </a:ext>
            </a:extLst>
          </p:cNvPr>
          <p:cNvSpPr>
            <a:spLocks noChangeArrowheads="1"/>
          </p:cNvSpPr>
          <p:nvPr/>
        </p:nvSpPr>
        <p:spPr bwMode="auto">
          <a:xfrm>
            <a:off x="4484688" y="2982913"/>
            <a:ext cx="3255962"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defRPr/>
            </a:pPr>
            <a:r>
              <a:rPr lang="en-AU" sz="2800" dirty="0">
                <a:solidFill>
                  <a:srgbClr val="7030A0"/>
                </a:solidFill>
                <a:latin typeface="Arial" panose="020B0604020202020204" pitchFamily="34" charset="0"/>
                <a:ea typeface="ＭＳ Ｐゴシック" charset="0"/>
                <a:cs typeface="Arial" panose="020B0604020202020204" pitchFamily="34" charset="0"/>
              </a:rPr>
              <a:t>Willingness to be open and honest</a:t>
            </a:r>
            <a:endParaRPr lang="en-AU" sz="2800" b="0" dirty="0">
              <a:solidFill>
                <a:srgbClr val="7030A0"/>
              </a:solidFill>
              <a:latin typeface="Arial" panose="020B0604020202020204" pitchFamily="34" charset="0"/>
              <a:ea typeface="ＭＳ Ｐゴシック" charset="0"/>
              <a:cs typeface="Arial" panose="020B0604020202020204" pitchFamily="34" charset="0"/>
            </a:endParaRPr>
          </a:p>
        </p:txBody>
      </p:sp>
      <p:pic>
        <p:nvPicPr>
          <p:cNvPr id="19461" name="Picture 5">
            <a:extLst>
              <a:ext uri="{FF2B5EF4-FFF2-40B4-BE49-F238E27FC236}">
                <a16:creationId xmlns:a16="http://schemas.microsoft.com/office/drawing/2014/main" id="{47BBF6AD-B45C-3B45-9CCC-BC2E2363C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288" y="476250"/>
            <a:ext cx="1577975" cy="19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9462" name="Line 6">
            <a:extLst>
              <a:ext uri="{FF2B5EF4-FFF2-40B4-BE49-F238E27FC236}">
                <a16:creationId xmlns:a16="http://schemas.microsoft.com/office/drawing/2014/main" id="{A11E8921-8D99-3C4F-A25B-22C3D037598D}"/>
              </a:ext>
            </a:extLst>
          </p:cNvPr>
          <p:cNvSpPr>
            <a:spLocks noChangeShapeType="1"/>
          </p:cNvSpPr>
          <p:nvPr/>
        </p:nvSpPr>
        <p:spPr bwMode="auto">
          <a:xfrm flipH="1">
            <a:off x="5724525" y="823913"/>
            <a:ext cx="1223963" cy="11525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en-US" sz="2800">
              <a:solidFill>
                <a:srgbClr val="7030A0"/>
              </a:solidFill>
              <a:latin typeface="Arial" panose="020B0604020202020204" pitchFamily="34" charset="0"/>
              <a:ea typeface="ＭＳ Ｐゴシック" charset="0"/>
              <a:cs typeface="Arial" panose="020B0604020202020204" pitchFamily="34" charset="0"/>
            </a:endParaRPr>
          </a:p>
        </p:txBody>
      </p:sp>
      <p:sp>
        <p:nvSpPr>
          <p:cNvPr id="19463" name="Line 7">
            <a:extLst>
              <a:ext uri="{FF2B5EF4-FFF2-40B4-BE49-F238E27FC236}">
                <a16:creationId xmlns:a16="http://schemas.microsoft.com/office/drawing/2014/main" id="{72E57ECC-4DD5-2848-B432-B815F4C399CE}"/>
              </a:ext>
            </a:extLst>
          </p:cNvPr>
          <p:cNvSpPr>
            <a:spLocks noChangeShapeType="1"/>
          </p:cNvSpPr>
          <p:nvPr/>
        </p:nvSpPr>
        <p:spPr bwMode="auto">
          <a:xfrm>
            <a:off x="5724525" y="895350"/>
            <a:ext cx="1079500" cy="10810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en-US" sz="2800">
              <a:solidFill>
                <a:srgbClr val="7030A0"/>
              </a:solidFill>
              <a:latin typeface="Arial" panose="020B0604020202020204" pitchFamily="34" charset="0"/>
              <a:ea typeface="ＭＳ Ｐゴシック" charset="0"/>
              <a:cs typeface="Arial" panose="020B0604020202020204" pitchFamily="34" charset="0"/>
            </a:endParaRPr>
          </a:p>
        </p:txBody>
      </p:sp>
      <p:pic>
        <p:nvPicPr>
          <p:cNvPr id="19464" name="Picture 8">
            <a:extLst>
              <a:ext uri="{FF2B5EF4-FFF2-40B4-BE49-F238E27FC236}">
                <a16:creationId xmlns:a16="http://schemas.microsoft.com/office/drawing/2014/main" id="{EA54CC32-9F96-3346-9A5E-AE9ECA97A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719263"/>
            <a:ext cx="3065463"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9465" name="Rectangle 9">
            <a:extLst>
              <a:ext uri="{FF2B5EF4-FFF2-40B4-BE49-F238E27FC236}">
                <a16:creationId xmlns:a16="http://schemas.microsoft.com/office/drawing/2014/main" id="{0524872B-BD43-D048-BBA7-45057B26217C}"/>
              </a:ext>
            </a:extLst>
          </p:cNvPr>
          <p:cNvSpPr>
            <a:spLocks noChangeArrowheads="1"/>
          </p:cNvSpPr>
          <p:nvPr/>
        </p:nvSpPr>
        <p:spPr bwMode="auto">
          <a:xfrm>
            <a:off x="2621559" y="620713"/>
            <a:ext cx="29626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AU" sz="2800" dirty="0">
                <a:solidFill>
                  <a:srgbClr val="7030A0"/>
                </a:solidFill>
                <a:latin typeface="Arial" panose="020B0604020202020204" pitchFamily="34" charset="0"/>
                <a:ea typeface="MS PGothic" panose="020B0600070205080204" pitchFamily="34" charset="-128"/>
                <a:cs typeface="Arial" panose="020B0604020202020204" pitchFamily="34" charset="0"/>
              </a:rPr>
              <a:t>Active Listening</a:t>
            </a:r>
          </a:p>
        </p:txBody>
      </p:sp>
      <p:sp>
        <p:nvSpPr>
          <p:cNvPr id="19466" name="Rectangle 10">
            <a:extLst>
              <a:ext uri="{FF2B5EF4-FFF2-40B4-BE49-F238E27FC236}">
                <a16:creationId xmlns:a16="http://schemas.microsoft.com/office/drawing/2014/main" id="{6D58D92F-17D6-4E41-A621-004CBC9EBA7F}"/>
              </a:ext>
            </a:extLst>
          </p:cNvPr>
          <p:cNvSpPr>
            <a:spLocks noChangeArrowheads="1"/>
          </p:cNvSpPr>
          <p:nvPr/>
        </p:nvSpPr>
        <p:spPr bwMode="auto">
          <a:xfrm>
            <a:off x="557213" y="1714500"/>
            <a:ext cx="4572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AU" sz="2800" dirty="0">
                <a:solidFill>
                  <a:srgbClr val="7030A0"/>
                </a:solidFill>
                <a:latin typeface="Arial" panose="020B0604020202020204" pitchFamily="34" charset="0"/>
                <a:ea typeface="MS PGothic" panose="020B0600070205080204" pitchFamily="34" charset="-128"/>
                <a:cs typeface="Arial" panose="020B0604020202020204" pitchFamily="34" charset="0"/>
              </a:rPr>
              <a:t>Flexibility</a:t>
            </a:r>
          </a:p>
        </p:txBody>
      </p:sp>
      <p:sp>
        <p:nvSpPr>
          <p:cNvPr id="19467" name="Rectangle 11">
            <a:extLst>
              <a:ext uri="{FF2B5EF4-FFF2-40B4-BE49-F238E27FC236}">
                <a16:creationId xmlns:a16="http://schemas.microsoft.com/office/drawing/2014/main" id="{2926BCC3-C543-384E-A7BC-75AC6DAF8F26}"/>
              </a:ext>
            </a:extLst>
          </p:cNvPr>
          <p:cNvSpPr>
            <a:spLocks noChangeArrowheads="1"/>
          </p:cNvSpPr>
          <p:nvPr/>
        </p:nvSpPr>
        <p:spPr bwMode="auto">
          <a:xfrm>
            <a:off x="530863" y="4422775"/>
            <a:ext cx="39388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AU" sz="2800" dirty="0">
                <a:solidFill>
                  <a:srgbClr val="7030A0"/>
                </a:solidFill>
                <a:latin typeface="Arial" panose="020B0604020202020204" pitchFamily="34" charset="0"/>
                <a:ea typeface="MS PGothic" panose="020B0600070205080204" pitchFamily="34" charset="-128"/>
                <a:cs typeface="Arial" panose="020B0604020202020204" pitchFamily="34" charset="0"/>
              </a:rPr>
              <a:t>Ability to share power</a:t>
            </a:r>
          </a:p>
        </p:txBody>
      </p:sp>
      <p:pic>
        <p:nvPicPr>
          <p:cNvPr id="19468" name="Picture 12">
            <a:extLst>
              <a:ext uri="{FF2B5EF4-FFF2-40B4-BE49-F238E27FC236}">
                <a16:creationId xmlns:a16="http://schemas.microsoft.com/office/drawing/2014/main" id="{422ED058-F183-1743-92CD-F0227804B1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4198938"/>
            <a:ext cx="2087562"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70EC374-2655-F948-B572-B95330D19E24}"/>
              </a:ext>
            </a:extLst>
          </p:cNvPr>
          <p:cNvSpPr>
            <a:spLocks noChangeArrowheads="1"/>
          </p:cNvSpPr>
          <p:nvPr/>
        </p:nvSpPr>
        <p:spPr bwMode="auto">
          <a:xfrm>
            <a:off x="3131840" y="620688"/>
            <a:ext cx="5718232"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Ability to delegate responsibility</a:t>
            </a:r>
          </a:p>
          <a:p>
            <a:pPr algn="ctr" eaLnBrk="1" hangingPunct="1">
              <a:defRPr/>
            </a:pPr>
            <a:endPar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endParaRPr>
          </a:p>
          <a:p>
            <a:pPr algn="ctr" eaLnBrk="1" hangingPunct="1">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Non judgemental attitudes</a:t>
            </a:r>
          </a:p>
          <a:p>
            <a:pPr algn="ctr" eaLnBrk="1" hangingPunct="1">
              <a:defRPr/>
            </a:pPr>
            <a:endPar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endParaRPr>
          </a:p>
          <a:p>
            <a:pPr algn="ctr" eaLnBrk="1" hangingPunct="1">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Gender sensitivity</a:t>
            </a:r>
          </a:p>
          <a:p>
            <a:pPr algn="ctr" eaLnBrk="1" hangingPunct="1">
              <a:defRPr/>
            </a:pPr>
            <a:endPar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endParaRPr>
          </a:p>
          <a:p>
            <a:pPr algn="ctr" eaLnBrk="1" hangingPunct="1">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Cultural and class sensitivity</a:t>
            </a:r>
          </a:p>
        </p:txBody>
      </p:sp>
      <p:pic>
        <p:nvPicPr>
          <p:cNvPr id="20483" name="Picture 3">
            <a:extLst>
              <a:ext uri="{FF2B5EF4-FFF2-40B4-BE49-F238E27FC236}">
                <a16:creationId xmlns:a16="http://schemas.microsoft.com/office/drawing/2014/main" id="{121CF898-4FE5-A443-A133-B7061E710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924175"/>
            <a:ext cx="499110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BE2E359-4394-C24B-992D-06C7FA25F36E}"/>
              </a:ext>
            </a:extLst>
          </p:cNvPr>
          <p:cNvSpPr>
            <a:spLocks noChangeArrowheads="1"/>
          </p:cNvSpPr>
          <p:nvPr/>
        </p:nvSpPr>
        <p:spPr bwMode="auto">
          <a:xfrm>
            <a:off x="4022716" y="1845022"/>
            <a:ext cx="423705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defRPr/>
            </a:pPr>
            <a:endParaRPr lang="en-AU" sz="2800" dirty="0">
              <a:solidFill>
                <a:schemeClr val="accent2">
                  <a:lumMod val="50000"/>
                </a:schemeClr>
              </a:solidFill>
              <a:effectLst>
                <a:outerShdw blurRad="38100" dist="38100" dir="2700000" algn="tl">
                  <a:srgbClr val="C0C0C0"/>
                </a:outerShdw>
              </a:effectLst>
              <a:latin typeface="Arial" panose="020B0604020202020204" pitchFamily="34" charset="0"/>
              <a:ea typeface="MS PGothic" panose="020B0600070205080204" pitchFamily="34" charset="-128"/>
              <a:cs typeface="Arial" panose="020B0604020202020204" pitchFamily="34" charset="0"/>
            </a:endParaRPr>
          </a:p>
          <a:p>
            <a:pPr algn="ctr" eaLnBrk="1" hangingPunct="1">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Why are we doing it?</a:t>
            </a:r>
          </a:p>
          <a:p>
            <a:pPr algn="ctr" eaLnBrk="1" hangingPunct="1">
              <a:defRPr/>
            </a:pPr>
            <a:endPar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endParaRPr>
          </a:p>
          <a:p>
            <a:pPr algn="ctr" eaLnBrk="1" hangingPunct="1">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What does it mean?</a:t>
            </a:r>
          </a:p>
          <a:p>
            <a:pPr algn="ctr" eaLnBrk="1" hangingPunct="1">
              <a:defRPr/>
            </a:pPr>
            <a:endPar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endParaRPr>
          </a:p>
          <a:p>
            <a:pPr algn="ctr" eaLnBrk="1" hangingPunct="1">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How should it be done?</a:t>
            </a:r>
          </a:p>
          <a:p>
            <a:pPr algn="ctr" eaLnBrk="1" hangingPunct="1">
              <a:defRPr/>
            </a:pPr>
            <a:endPar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endParaRPr>
          </a:p>
          <a:p>
            <a:pPr algn="ctr" eaLnBrk="1" hangingPunct="1">
              <a:defRPr/>
            </a:pPr>
            <a:r>
              <a:rPr lang="en-AU" sz="2800" dirty="0">
                <a:solidFill>
                  <a:schemeClr val="accent2">
                    <a:lumMod val="50000"/>
                  </a:schemeClr>
                </a:solidFill>
                <a:effectLst>
                  <a:outerShdw blurRad="38100" dist="38100" dir="2700000" algn="tl">
                    <a:srgbClr val="C0C0C0"/>
                  </a:outerShdw>
                </a:effectLst>
                <a:latin typeface="Arial" panose="020B0604020202020204" pitchFamily="34" charset="0"/>
                <a:ea typeface="MS PGothic" panose="020B0600070205080204" pitchFamily="34" charset="-128"/>
                <a:cs typeface="Arial" panose="020B0604020202020204" pitchFamily="34" charset="0"/>
              </a:rPr>
              <a:t> </a:t>
            </a:r>
          </a:p>
        </p:txBody>
      </p:sp>
      <p:sp>
        <p:nvSpPr>
          <p:cNvPr id="32771" name="Rectangle 3">
            <a:extLst>
              <a:ext uri="{FF2B5EF4-FFF2-40B4-BE49-F238E27FC236}">
                <a16:creationId xmlns:a16="http://schemas.microsoft.com/office/drawing/2014/main" id="{80FD06B3-99D5-524D-8A6B-5BD69153788F}"/>
              </a:ext>
            </a:extLst>
          </p:cNvPr>
          <p:cNvSpPr>
            <a:spLocks noChangeArrowheads="1"/>
          </p:cNvSpPr>
          <p:nvPr/>
        </p:nvSpPr>
        <p:spPr bwMode="auto">
          <a:xfrm>
            <a:off x="1758948" y="642938"/>
            <a:ext cx="5056192" cy="5847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1" hangingPunct="1">
              <a:defRPr/>
            </a:pPr>
            <a:r>
              <a:rPr lang="en-AU" sz="3200" dirty="0">
                <a:solidFill>
                  <a:srgbClr val="7030A0"/>
                </a:solidFill>
                <a:latin typeface="Arial" panose="020B0604020202020204" pitchFamily="34" charset="0"/>
                <a:ea typeface="MS PGothic" panose="020B0600070205080204" pitchFamily="34" charset="-128"/>
                <a:cs typeface="Arial" panose="020B0604020202020204" pitchFamily="34" charset="0"/>
              </a:rPr>
              <a:t>Community Consultation</a:t>
            </a:r>
          </a:p>
        </p:txBody>
      </p:sp>
      <p:pic>
        <p:nvPicPr>
          <p:cNvPr id="32772" name="Picture 4">
            <a:extLst>
              <a:ext uri="{FF2B5EF4-FFF2-40B4-BE49-F238E27FC236}">
                <a16:creationId xmlns:a16="http://schemas.microsoft.com/office/drawing/2014/main" id="{2D939F3E-3F40-A844-927E-720180A27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1844675"/>
            <a:ext cx="3271837" cy="323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D0132DC-FD21-C747-9BAD-4728D855F09A}"/>
              </a:ext>
            </a:extLst>
          </p:cNvPr>
          <p:cNvSpPr>
            <a:spLocks noChangeArrowheads="1"/>
          </p:cNvSpPr>
          <p:nvPr/>
        </p:nvSpPr>
        <p:spPr bwMode="auto">
          <a:xfrm>
            <a:off x="5323250" y="2698403"/>
            <a:ext cx="335320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eaLnBrk="1" hangingPunct="1">
              <a:defRPr/>
            </a:pPr>
            <a:r>
              <a:rPr lang="ja-JP" alt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a:t>
            </a:r>
            <a:r>
              <a:rPr lang="en-AU" altLang="ja-JP"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Finding out what </a:t>
            </a:r>
          </a:p>
          <a:p>
            <a:pPr algn="ctr" eaLnBrk="1" hangingPunct="1">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communities </a:t>
            </a:r>
          </a:p>
          <a:p>
            <a:pPr algn="ctr" eaLnBrk="1" hangingPunct="1">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want and need</a:t>
            </a:r>
            <a:r>
              <a:rPr lang="ja-JP" alt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a:t>
            </a:r>
            <a:endPar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endParaRPr>
          </a:p>
        </p:txBody>
      </p:sp>
      <p:sp>
        <p:nvSpPr>
          <p:cNvPr id="21508" name="Rectangle 4">
            <a:extLst>
              <a:ext uri="{FF2B5EF4-FFF2-40B4-BE49-F238E27FC236}">
                <a16:creationId xmlns:a16="http://schemas.microsoft.com/office/drawing/2014/main" id="{F9FCB264-8841-B54E-AE34-C37BA335A9C0}"/>
              </a:ext>
            </a:extLst>
          </p:cNvPr>
          <p:cNvSpPr>
            <a:spLocks noChangeArrowheads="1"/>
          </p:cNvSpPr>
          <p:nvPr/>
        </p:nvSpPr>
        <p:spPr bwMode="auto">
          <a:xfrm>
            <a:off x="2244696" y="549275"/>
            <a:ext cx="46546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AU" sz="3200" dirty="0">
                <a:latin typeface="Arial" panose="020B0604020202020204" pitchFamily="34" charset="0"/>
                <a:ea typeface="MS PGothic" panose="020B0600070205080204" pitchFamily="34" charset="-128"/>
                <a:cs typeface="Arial" panose="020B0604020202020204" pitchFamily="34" charset="0"/>
              </a:rPr>
              <a:t> </a:t>
            </a:r>
            <a:r>
              <a:rPr lang="en-AU" sz="3200" dirty="0">
                <a:solidFill>
                  <a:srgbClr val="7030A0"/>
                </a:solidFill>
                <a:latin typeface="Arial" panose="020B0604020202020204" pitchFamily="34" charset="0"/>
                <a:ea typeface="MS PGothic" panose="020B0600070205080204" pitchFamily="34" charset="-128"/>
                <a:cs typeface="Arial" panose="020B0604020202020204" pitchFamily="34" charset="0"/>
              </a:rPr>
              <a:t>Needs Based Analysis</a:t>
            </a:r>
          </a:p>
        </p:txBody>
      </p:sp>
      <p:pic>
        <p:nvPicPr>
          <p:cNvPr id="26627" name="Picture 5" descr="human needs">
            <a:extLst>
              <a:ext uri="{FF2B5EF4-FFF2-40B4-BE49-F238E27FC236}">
                <a16:creationId xmlns:a16="http://schemas.microsoft.com/office/drawing/2014/main" id="{4FCE376C-B49F-7141-860F-7DB50F3B3194}"/>
              </a:ext>
            </a:extLst>
          </p:cNvPr>
          <p:cNvPicPr>
            <a:picLocks noChangeAspect="1" noChangeArrowheads="1"/>
          </p:cNvPicPr>
          <p:nvPr/>
        </p:nvPicPr>
        <p:blipFill>
          <a:blip r:embed="rId3"/>
          <a:srcRect/>
          <a:stretch>
            <a:fillRect/>
          </a:stretch>
        </p:blipFill>
        <p:spPr bwMode="auto">
          <a:xfrm>
            <a:off x="1042988" y="1341438"/>
            <a:ext cx="4113212" cy="46720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612631E-4094-5145-A285-0653BC1A5ED3}"/>
              </a:ext>
            </a:extLst>
          </p:cNvPr>
          <p:cNvSpPr>
            <a:spLocks noChangeArrowheads="1"/>
          </p:cNvSpPr>
          <p:nvPr/>
        </p:nvSpPr>
        <p:spPr bwMode="auto">
          <a:xfrm>
            <a:off x="576263" y="577850"/>
            <a:ext cx="79914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AU" sz="3200" dirty="0">
                <a:solidFill>
                  <a:srgbClr val="7030A0"/>
                </a:solidFill>
                <a:latin typeface="Arial" panose="020B0604020202020204" pitchFamily="34" charset="0"/>
                <a:ea typeface="MS PGothic" panose="020B0600070205080204" pitchFamily="34" charset="-128"/>
                <a:cs typeface="Arial" panose="020B0604020202020204" pitchFamily="34" charset="0"/>
              </a:rPr>
              <a:t>Needs as defined by program recipients</a:t>
            </a:r>
          </a:p>
        </p:txBody>
      </p:sp>
      <p:pic>
        <p:nvPicPr>
          <p:cNvPr id="46082" name="Picture 3" descr="Picture3">
            <a:extLst>
              <a:ext uri="{FF2B5EF4-FFF2-40B4-BE49-F238E27FC236}">
                <a16:creationId xmlns:a16="http://schemas.microsoft.com/office/drawing/2014/main" id="{AF56C843-507E-E14F-A1EB-AD239D25C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00" y="1724025"/>
            <a:ext cx="5094288"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52597B8-B6F9-9640-A404-122F0100D68A}"/>
              </a:ext>
            </a:extLst>
          </p:cNvPr>
          <p:cNvSpPr>
            <a:spLocks noChangeArrowheads="1"/>
          </p:cNvSpPr>
          <p:nvPr/>
        </p:nvSpPr>
        <p:spPr bwMode="auto">
          <a:xfrm>
            <a:off x="5176838" y="743649"/>
            <a:ext cx="3960813" cy="537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nchor="ctr">
            <a:spAutoFit/>
          </a:bodyPr>
          <a:lstStyle/>
          <a:p>
            <a:pPr eaLnBrk="1" hangingPunct="1">
              <a:spcAft>
                <a:spcPts val="1200"/>
              </a:spcAft>
              <a:defRPr/>
            </a:pPr>
            <a:r>
              <a:rPr lang="en-AU" sz="2800" dirty="0">
                <a:solidFill>
                  <a:schemeClr val="accent2">
                    <a:lumMod val="50000"/>
                  </a:schemeClr>
                </a:solidFill>
                <a:latin typeface="Arial" panose="020B0604020202020204" pitchFamily="34" charset="0"/>
                <a:ea typeface="ＭＳ Ｐゴシック" charset="0"/>
                <a:cs typeface="Arial" panose="020B0604020202020204" pitchFamily="34" charset="0"/>
              </a:rPr>
              <a:t>It is participatory, which means that the community articulates its own concerns and can identify appropriate responses and solutions. </a:t>
            </a:r>
          </a:p>
          <a:p>
            <a:pPr eaLnBrk="1" hangingPunct="1">
              <a:spcAft>
                <a:spcPts val="1200"/>
              </a:spcAft>
              <a:defRPr/>
            </a:pPr>
            <a:r>
              <a:rPr lang="en-AU" sz="2800" dirty="0">
                <a:solidFill>
                  <a:schemeClr val="accent2">
                    <a:lumMod val="50000"/>
                  </a:schemeClr>
                </a:solidFill>
                <a:latin typeface="Arial" panose="020B0604020202020204" pitchFamily="34" charset="0"/>
                <a:ea typeface="ＭＳ Ｐゴシック" charset="0"/>
                <a:cs typeface="Arial" panose="020B0604020202020204" pitchFamily="34" charset="0"/>
              </a:rPr>
              <a:t>If done well, it can bring about the empowerment of community members.</a:t>
            </a:r>
          </a:p>
        </p:txBody>
      </p:sp>
      <p:sp>
        <p:nvSpPr>
          <p:cNvPr id="11267" name="Rectangle 3">
            <a:extLst>
              <a:ext uri="{FF2B5EF4-FFF2-40B4-BE49-F238E27FC236}">
                <a16:creationId xmlns:a16="http://schemas.microsoft.com/office/drawing/2014/main" id="{F82147A5-F668-FB45-ADDB-C232927F0B0F}"/>
              </a:ext>
            </a:extLst>
          </p:cNvPr>
          <p:cNvSpPr>
            <a:spLocks noChangeArrowheads="1"/>
          </p:cNvSpPr>
          <p:nvPr/>
        </p:nvSpPr>
        <p:spPr bwMode="auto">
          <a:xfrm>
            <a:off x="604838" y="166668"/>
            <a:ext cx="73977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AU" sz="2800" dirty="0">
                <a:solidFill>
                  <a:srgbClr val="7030A0"/>
                </a:solidFill>
                <a:latin typeface="Arial" panose="020B0604020202020204" pitchFamily="34" charset="0"/>
                <a:ea typeface="MS PGothic" panose="020B0600070205080204" pitchFamily="34" charset="-128"/>
                <a:cs typeface="Arial" panose="020B0604020202020204" pitchFamily="34" charset="0"/>
              </a:rPr>
              <a:t>Community Consultation underpins real community development.</a:t>
            </a:r>
          </a:p>
        </p:txBody>
      </p:sp>
      <p:pic>
        <p:nvPicPr>
          <p:cNvPr id="2" name="Picture 1">
            <a:extLst>
              <a:ext uri="{FF2B5EF4-FFF2-40B4-BE49-F238E27FC236}">
                <a16:creationId xmlns:a16="http://schemas.microsoft.com/office/drawing/2014/main" id="{1E15FD2E-1128-0C42-9D66-2FA29825C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1557338"/>
            <a:ext cx="4168775"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9CB7402-CBC6-E64C-881E-6D487E773EF1}"/>
              </a:ext>
            </a:extLst>
          </p:cNvPr>
          <p:cNvSpPr/>
          <p:nvPr/>
        </p:nvSpPr>
        <p:spPr>
          <a:xfrm>
            <a:off x="403225" y="4219575"/>
            <a:ext cx="4572000" cy="400050"/>
          </a:xfrm>
          <a:prstGeom prst="rect">
            <a:avLst/>
          </a:prstGeom>
        </p:spPr>
        <p:txBody>
          <a:bodyPr>
            <a:spAutoFit/>
          </a:bodyPr>
          <a:lstStyle/>
          <a:p>
            <a:pPr algn="ctr" eaLnBrk="1" hangingPunct="1">
              <a:defRPr/>
            </a:pPr>
            <a:endParaRPr lang="en-AU" sz="2000" dirty="0">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BE85D55-EF53-0B43-8924-E0680DCDA0AA}"/>
              </a:ext>
            </a:extLst>
          </p:cNvPr>
          <p:cNvSpPr>
            <a:spLocks noChangeArrowheads="1"/>
          </p:cNvSpPr>
          <p:nvPr/>
        </p:nvSpPr>
        <p:spPr bwMode="auto">
          <a:xfrm>
            <a:off x="1258888" y="2859088"/>
            <a:ext cx="4392612" cy="181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buFontTx/>
              <a:buChar char="•"/>
              <a:defRPr/>
            </a:pPr>
            <a:r>
              <a:rPr lang="en-AU" sz="2800" dirty="0">
                <a:solidFill>
                  <a:schemeClr val="accent2">
                    <a:lumMod val="50000"/>
                  </a:schemeClr>
                </a:solidFill>
                <a:latin typeface="Arial" panose="020B0604020202020204" pitchFamily="34" charset="0"/>
                <a:ea typeface="ＭＳ Ｐゴシック" charset="0"/>
                <a:cs typeface="Arial" panose="020B0604020202020204" pitchFamily="34" charset="0"/>
              </a:rPr>
              <a:t>  advocacy </a:t>
            </a:r>
          </a:p>
          <a:p>
            <a:pPr eaLnBrk="1" hangingPunct="1">
              <a:defRPr/>
            </a:pPr>
            <a:endParaRPr lang="en-AU" sz="2800" dirty="0">
              <a:solidFill>
                <a:schemeClr val="accent2">
                  <a:lumMod val="50000"/>
                </a:schemeClr>
              </a:solidFill>
              <a:latin typeface="Arial" panose="020B0604020202020204" pitchFamily="34" charset="0"/>
              <a:ea typeface="ＭＳ Ｐゴシック" charset="0"/>
              <a:cs typeface="Arial" panose="020B0604020202020204" pitchFamily="34" charset="0"/>
            </a:endParaRPr>
          </a:p>
          <a:p>
            <a:pPr eaLnBrk="1" hangingPunct="1">
              <a:buFontTx/>
              <a:buChar char="•"/>
              <a:defRPr/>
            </a:pPr>
            <a:r>
              <a:rPr lang="en-AU" sz="2800" dirty="0">
                <a:solidFill>
                  <a:schemeClr val="accent2">
                    <a:lumMod val="50000"/>
                  </a:schemeClr>
                </a:solidFill>
                <a:latin typeface="Arial" panose="020B0604020202020204" pitchFamily="34" charset="0"/>
                <a:ea typeface="ＭＳ Ｐゴシック" charset="0"/>
                <a:cs typeface="Arial" panose="020B0604020202020204" pitchFamily="34" charset="0"/>
              </a:rPr>
              <a:t>  fund raising purposes</a:t>
            </a:r>
          </a:p>
          <a:p>
            <a:pPr>
              <a:defRPr/>
            </a:pPr>
            <a:endParaRPr lang="en-AU" sz="2800" dirty="0">
              <a:solidFill>
                <a:schemeClr val="accent2">
                  <a:lumMod val="50000"/>
                </a:schemeClr>
              </a:solidFill>
              <a:latin typeface="Arial" panose="020B0604020202020204" pitchFamily="34" charset="0"/>
              <a:ea typeface="ＭＳ Ｐゴシック" charset="0"/>
              <a:cs typeface="Arial" panose="020B0604020202020204" pitchFamily="34" charset="0"/>
            </a:endParaRPr>
          </a:p>
        </p:txBody>
      </p:sp>
      <p:sp>
        <p:nvSpPr>
          <p:cNvPr id="46083" name="Rectangle 3">
            <a:extLst>
              <a:ext uri="{FF2B5EF4-FFF2-40B4-BE49-F238E27FC236}">
                <a16:creationId xmlns:a16="http://schemas.microsoft.com/office/drawing/2014/main" id="{138AE15B-59EF-DE43-B416-EA6DD972465E}"/>
              </a:ext>
            </a:extLst>
          </p:cNvPr>
          <p:cNvSpPr>
            <a:spLocks noChangeArrowheads="1"/>
          </p:cNvSpPr>
          <p:nvPr/>
        </p:nvSpPr>
        <p:spPr bwMode="auto">
          <a:xfrm>
            <a:off x="647856" y="908050"/>
            <a:ext cx="682911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AU" sz="3200" dirty="0">
                <a:solidFill>
                  <a:srgbClr val="7030A0"/>
                </a:solidFill>
                <a:latin typeface="Arial" panose="020B0604020202020204" pitchFamily="34" charset="0"/>
                <a:ea typeface="MS PGothic" panose="020B0600070205080204" pitchFamily="34" charset="-128"/>
                <a:cs typeface="Arial" panose="020B0604020202020204" pitchFamily="34" charset="0"/>
              </a:rPr>
              <a:t>The importance of data collection </a:t>
            </a:r>
          </a:p>
          <a:p>
            <a:pPr algn="ctr" eaLnBrk="1" hangingPunct="1">
              <a:defRPr/>
            </a:pPr>
            <a:r>
              <a:rPr lang="en-AU" sz="3200" dirty="0">
                <a:solidFill>
                  <a:srgbClr val="7030A0"/>
                </a:solidFill>
                <a:latin typeface="Arial" panose="020B0604020202020204" pitchFamily="34" charset="0"/>
                <a:ea typeface="MS PGothic" panose="020B0600070205080204" pitchFamily="34" charset="-128"/>
                <a:cs typeface="Arial" panose="020B0604020202020204" pitchFamily="34" charset="0"/>
              </a:rPr>
              <a:t>and dissemination for:</a:t>
            </a:r>
          </a:p>
        </p:txBody>
      </p:sp>
      <p:pic>
        <p:nvPicPr>
          <p:cNvPr id="46084" name="Picture 4">
            <a:extLst>
              <a:ext uri="{FF2B5EF4-FFF2-40B4-BE49-F238E27FC236}">
                <a16:creationId xmlns:a16="http://schemas.microsoft.com/office/drawing/2014/main" id="{352ED6D8-63A8-C148-A2F2-6139BFB6A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1338" y="1901825"/>
            <a:ext cx="2025650" cy="372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FD1CB96-4C97-5C4C-BA5F-341CE166B78B}"/>
              </a:ext>
            </a:extLst>
          </p:cNvPr>
          <p:cNvSpPr>
            <a:spLocks noChangeArrowheads="1"/>
          </p:cNvSpPr>
          <p:nvPr/>
        </p:nvSpPr>
        <p:spPr bwMode="auto">
          <a:xfrm>
            <a:off x="5227638" y="2504153"/>
            <a:ext cx="367347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457200" indent="-457200" eaLnBrk="1" hangingPunct="1">
              <a:spcAft>
                <a:spcPts val="1200"/>
              </a:spcAft>
              <a:buFont typeface="Arial" panose="020B0604020202020204" pitchFamily="34" charset="0"/>
              <a:buChar char="•"/>
              <a:defRPr/>
            </a:pPr>
            <a:r>
              <a:rPr lang="en-AU" sz="2800" dirty="0">
                <a:solidFill>
                  <a:schemeClr val="accent2">
                    <a:lumMod val="50000"/>
                  </a:schemeClr>
                </a:solidFill>
                <a:latin typeface="Arial" panose="020B0604020202020204" pitchFamily="34" charset="0"/>
                <a:ea typeface="ＭＳ Ｐゴシック" charset="0"/>
                <a:cs typeface="Arial" panose="020B0604020202020204" pitchFamily="34" charset="0"/>
              </a:rPr>
              <a:t>the individual, </a:t>
            </a:r>
          </a:p>
          <a:p>
            <a:pPr marL="457200" indent="-457200" eaLnBrk="1" hangingPunct="1">
              <a:spcAft>
                <a:spcPts val="1200"/>
              </a:spcAft>
              <a:buFont typeface="Arial" panose="020B0604020202020204" pitchFamily="34" charset="0"/>
              <a:buChar char="•"/>
              <a:defRPr/>
            </a:pPr>
            <a:r>
              <a:rPr lang="en-AU" sz="2800" dirty="0">
                <a:solidFill>
                  <a:schemeClr val="accent2">
                    <a:lumMod val="50000"/>
                  </a:schemeClr>
                </a:solidFill>
                <a:latin typeface="Arial" panose="020B0604020202020204" pitchFamily="34" charset="0"/>
                <a:ea typeface="ＭＳ Ｐゴシック" charset="0"/>
                <a:cs typeface="Arial" panose="020B0604020202020204" pitchFamily="34" charset="0"/>
              </a:rPr>
              <a:t>the community,</a:t>
            </a:r>
          </a:p>
          <a:p>
            <a:pPr marL="457200" indent="-457200" eaLnBrk="1" hangingPunct="1">
              <a:spcAft>
                <a:spcPts val="1200"/>
              </a:spcAft>
              <a:buFont typeface="Arial" panose="020B0604020202020204" pitchFamily="34" charset="0"/>
              <a:buChar char="•"/>
              <a:defRPr/>
            </a:pPr>
            <a:r>
              <a:rPr lang="en-AU" sz="2800" dirty="0">
                <a:solidFill>
                  <a:schemeClr val="accent2">
                    <a:lumMod val="50000"/>
                  </a:schemeClr>
                </a:solidFill>
                <a:latin typeface="Arial" panose="020B0604020202020204" pitchFamily="34" charset="0"/>
                <a:ea typeface="ＭＳ Ｐゴシック" charset="0"/>
                <a:cs typeface="Arial" panose="020B0604020202020204" pitchFamily="34" charset="0"/>
              </a:rPr>
              <a:t>addressing the problems identified.</a:t>
            </a:r>
          </a:p>
        </p:txBody>
      </p:sp>
      <p:pic>
        <p:nvPicPr>
          <p:cNvPr id="32773" name="Picture 5" descr="C:\Users\Owner\Documents\Screen Beans\Business Communication\Flipbook.wmf">
            <a:extLst>
              <a:ext uri="{FF2B5EF4-FFF2-40B4-BE49-F238E27FC236}">
                <a16:creationId xmlns:a16="http://schemas.microsoft.com/office/drawing/2014/main" id="{26C36EA4-BD25-A747-A4F8-D4506324D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2781300"/>
            <a:ext cx="3838575" cy="2914650"/>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26F4310B-28BB-784D-BBBB-468D031F56BD}"/>
              </a:ext>
            </a:extLst>
          </p:cNvPr>
          <p:cNvSpPr>
            <a:spLocks noChangeArrowheads="1"/>
          </p:cNvSpPr>
          <p:nvPr/>
        </p:nvSpPr>
        <p:spPr bwMode="auto">
          <a:xfrm>
            <a:off x="647856" y="908050"/>
            <a:ext cx="682911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AU" sz="3200" dirty="0">
                <a:solidFill>
                  <a:srgbClr val="7030A0"/>
                </a:solidFill>
                <a:latin typeface="Arial" panose="020B0604020202020204" pitchFamily="34" charset="0"/>
                <a:ea typeface="MS PGothic" panose="020B0600070205080204" pitchFamily="34" charset="-128"/>
                <a:cs typeface="Arial" panose="020B0604020202020204" pitchFamily="34" charset="0"/>
              </a:rPr>
              <a:t>The importance of data collection </a:t>
            </a:r>
          </a:p>
          <a:p>
            <a:pPr algn="ctr" eaLnBrk="1" hangingPunct="1">
              <a:defRPr/>
            </a:pPr>
            <a:r>
              <a:rPr lang="en-AU" sz="3200" dirty="0">
                <a:solidFill>
                  <a:srgbClr val="7030A0"/>
                </a:solidFill>
                <a:latin typeface="Arial" panose="020B0604020202020204" pitchFamily="34" charset="0"/>
                <a:ea typeface="MS PGothic" panose="020B0600070205080204" pitchFamily="34" charset="-128"/>
                <a:cs typeface="Arial" panose="020B0604020202020204" pitchFamily="34" charset="0"/>
              </a:rPr>
              <a:t>and dissemination for: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3051A50-A9BC-9441-81F1-13918CC08F8C}"/>
              </a:ext>
            </a:extLst>
          </p:cNvPr>
          <p:cNvSpPr>
            <a:spLocks noChangeArrowheads="1"/>
          </p:cNvSpPr>
          <p:nvPr/>
        </p:nvSpPr>
        <p:spPr bwMode="auto">
          <a:xfrm>
            <a:off x="1116013" y="1854200"/>
            <a:ext cx="5254625" cy="372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spcAft>
                <a:spcPts val="1200"/>
              </a:spcAft>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If not done carefully, this can be seen as:</a:t>
            </a:r>
          </a:p>
          <a:p>
            <a:pPr marL="457200" indent="-457200" eaLnBrk="1" hangingPunct="1">
              <a:spcAft>
                <a:spcPts val="1200"/>
              </a:spcAft>
              <a:buFont typeface="Arial" panose="020B0604020202020204" pitchFamily="34" charset="0"/>
              <a:buChar char="•"/>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an invasion of privacy </a:t>
            </a:r>
          </a:p>
          <a:p>
            <a:pPr marL="457200" indent="-457200" eaLnBrk="1" hangingPunct="1">
              <a:spcAft>
                <a:spcPts val="1200"/>
              </a:spcAft>
              <a:buFont typeface="Arial" panose="020B0604020202020204" pitchFamily="34" charset="0"/>
              <a:buChar char="•"/>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a trick or trap</a:t>
            </a:r>
          </a:p>
          <a:p>
            <a:pPr marL="457200" indent="-457200" eaLnBrk="1" hangingPunct="1">
              <a:spcAft>
                <a:spcPts val="1200"/>
              </a:spcAft>
              <a:buFont typeface="Arial" panose="020B0604020202020204" pitchFamily="34" charset="0"/>
              <a:buChar char="•"/>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a waste of time</a:t>
            </a:r>
          </a:p>
          <a:p>
            <a:pPr eaLnBrk="1" hangingPunct="1">
              <a:spcAft>
                <a:spcPts val="1200"/>
              </a:spcAft>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It can destroy trust rather than build it</a:t>
            </a:r>
          </a:p>
        </p:txBody>
      </p:sp>
      <p:sp>
        <p:nvSpPr>
          <p:cNvPr id="34819" name="Rectangle 3">
            <a:extLst>
              <a:ext uri="{FF2B5EF4-FFF2-40B4-BE49-F238E27FC236}">
                <a16:creationId xmlns:a16="http://schemas.microsoft.com/office/drawing/2014/main" id="{9A6AEAA2-3532-9644-B7A8-1DE5F66BA232}"/>
              </a:ext>
            </a:extLst>
          </p:cNvPr>
          <p:cNvSpPr>
            <a:spLocks noChangeArrowheads="1"/>
          </p:cNvSpPr>
          <p:nvPr/>
        </p:nvSpPr>
        <p:spPr bwMode="auto">
          <a:xfrm>
            <a:off x="2804681" y="887413"/>
            <a:ext cx="23741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AU" sz="3200" dirty="0">
                <a:solidFill>
                  <a:srgbClr val="7030A0"/>
                </a:solidFill>
                <a:latin typeface="Arial" panose="020B0604020202020204" pitchFamily="34" charset="0"/>
                <a:ea typeface="MS PGothic" panose="020B0600070205080204" pitchFamily="34" charset="-128"/>
                <a:cs typeface="Arial" panose="020B0604020202020204" pitchFamily="34" charset="0"/>
              </a:rPr>
              <a:t>BEWARE !!</a:t>
            </a:r>
          </a:p>
        </p:txBody>
      </p:sp>
      <p:pic>
        <p:nvPicPr>
          <p:cNvPr id="34820" name="Picture 4">
            <a:extLst>
              <a:ext uri="{FF2B5EF4-FFF2-40B4-BE49-F238E27FC236}">
                <a16:creationId xmlns:a16="http://schemas.microsoft.com/office/drawing/2014/main" id="{2DDBD595-D634-2E4D-8008-4B558E2FE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2190750"/>
            <a:ext cx="2376487" cy="3049588"/>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88B74D1-4A3F-C24A-B941-135EDCDBD746}"/>
              </a:ext>
            </a:extLst>
          </p:cNvPr>
          <p:cNvSpPr>
            <a:spLocks noChangeArrowheads="1"/>
          </p:cNvSpPr>
          <p:nvPr/>
        </p:nvSpPr>
        <p:spPr bwMode="auto">
          <a:xfrm>
            <a:off x="1187450" y="549275"/>
            <a:ext cx="7038975"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defRPr/>
            </a:pPr>
            <a:r>
              <a:rPr lang="en-AU" sz="2800" dirty="0">
                <a:solidFill>
                  <a:srgbClr val="7030A0"/>
                </a:solidFill>
                <a:latin typeface="Arial" panose="020B0604020202020204" pitchFamily="34" charset="0"/>
                <a:ea typeface="MS PGothic" panose="020B0600070205080204" pitchFamily="34" charset="-128"/>
                <a:cs typeface="Arial" panose="020B0604020202020204" pitchFamily="34" charset="0"/>
              </a:rPr>
              <a:t>Once you have found out what it is that the people need and want most, then you have to work with the community to see what is realistic and achievable with the resources that you have available.</a:t>
            </a:r>
          </a:p>
        </p:txBody>
      </p:sp>
      <p:pic>
        <p:nvPicPr>
          <p:cNvPr id="39939" name="Picture 3">
            <a:extLst>
              <a:ext uri="{FF2B5EF4-FFF2-40B4-BE49-F238E27FC236}">
                <a16:creationId xmlns:a16="http://schemas.microsoft.com/office/drawing/2014/main" id="{30EAC598-67F0-234E-9073-3E36274E5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3141663"/>
            <a:ext cx="4321175" cy="2659062"/>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C318683-40B2-2441-9E8A-32B0D30E990D}"/>
              </a:ext>
            </a:extLst>
          </p:cNvPr>
          <p:cNvSpPr>
            <a:spLocks noChangeArrowheads="1"/>
          </p:cNvSpPr>
          <p:nvPr/>
        </p:nvSpPr>
        <p:spPr bwMode="auto">
          <a:xfrm>
            <a:off x="541338" y="1700302"/>
            <a:ext cx="5311775"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spcAft>
                <a:spcPts val="1200"/>
              </a:spcAft>
              <a:defRPr/>
            </a:pPr>
            <a:r>
              <a:rPr lang="en-AU" sz="24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Before you start a group it is a good idea to get together informally with interested community members and other people involved in the field and discuss what  you would like to do. </a:t>
            </a:r>
          </a:p>
          <a:p>
            <a:pPr eaLnBrk="1" hangingPunct="1">
              <a:spcAft>
                <a:spcPts val="1200"/>
              </a:spcAft>
              <a:defRPr/>
            </a:pPr>
            <a:r>
              <a:rPr lang="en-AU" sz="24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Find out about groups which already exist. </a:t>
            </a:r>
          </a:p>
          <a:p>
            <a:pPr eaLnBrk="1" hangingPunct="1">
              <a:spcAft>
                <a:spcPts val="1200"/>
              </a:spcAft>
              <a:defRPr/>
            </a:pPr>
            <a:r>
              <a:rPr lang="en-AU" sz="24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Decide if a new group is needed.</a:t>
            </a:r>
          </a:p>
        </p:txBody>
      </p:sp>
      <p:sp>
        <p:nvSpPr>
          <p:cNvPr id="58371" name="Rectangle 3">
            <a:extLst>
              <a:ext uri="{FF2B5EF4-FFF2-40B4-BE49-F238E27FC236}">
                <a16:creationId xmlns:a16="http://schemas.microsoft.com/office/drawing/2014/main" id="{64F22172-433B-4E48-94CC-CB4A16ACC662}"/>
              </a:ext>
            </a:extLst>
          </p:cNvPr>
          <p:cNvSpPr>
            <a:spLocks noChangeArrowheads="1"/>
          </p:cNvSpPr>
          <p:nvPr/>
        </p:nvSpPr>
        <p:spPr bwMode="auto">
          <a:xfrm>
            <a:off x="2606242" y="333375"/>
            <a:ext cx="36679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AU" sz="3200" dirty="0">
                <a:solidFill>
                  <a:srgbClr val="7030A0"/>
                </a:solidFill>
                <a:latin typeface="Arial" panose="020B0604020202020204" pitchFamily="34" charset="0"/>
                <a:ea typeface="MS PGothic" panose="020B0600070205080204" pitchFamily="34" charset="-128"/>
                <a:cs typeface="Arial" panose="020B0604020202020204" pitchFamily="34" charset="0"/>
              </a:rPr>
              <a:t>Forming a group. </a:t>
            </a:r>
          </a:p>
        </p:txBody>
      </p:sp>
      <p:pic>
        <p:nvPicPr>
          <p:cNvPr id="59395" name="Picture 4" descr="Sri Lanka 004">
            <a:extLst>
              <a:ext uri="{FF2B5EF4-FFF2-40B4-BE49-F238E27FC236}">
                <a16:creationId xmlns:a16="http://schemas.microsoft.com/office/drawing/2014/main" id="{CEF41E2D-4455-0B4A-9150-E72FAA877B8F}"/>
              </a:ext>
            </a:extLst>
          </p:cNvPr>
          <p:cNvPicPr>
            <a:picLocks noChangeAspect="1" noChangeArrowheads="1"/>
          </p:cNvPicPr>
          <p:nvPr/>
        </p:nvPicPr>
        <p:blipFill>
          <a:blip r:embed="rId3"/>
          <a:stretch>
            <a:fillRect/>
          </a:stretch>
        </p:blipFill>
        <p:spPr bwMode="auto">
          <a:xfrm>
            <a:off x="5946573" y="1483846"/>
            <a:ext cx="2870200" cy="4229100"/>
          </a:xfrm>
          <a:prstGeom prst="rect">
            <a:avLst/>
          </a:prstGeom>
          <a:solidFill>
            <a:srgbClr val="FFFFFF">
              <a:shade val="85000"/>
            </a:srgbClr>
          </a:solidFill>
          <a:ln w="9525">
            <a:noFill/>
            <a:miter lim="800000"/>
            <a:headEnd/>
            <a:tailEnd/>
          </a:ln>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52AA826-10ED-674B-9A03-15095448F4F4}"/>
              </a:ext>
            </a:extLst>
          </p:cNvPr>
          <p:cNvSpPr>
            <a:spLocks noChangeArrowheads="1"/>
          </p:cNvSpPr>
          <p:nvPr/>
        </p:nvSpPr>
        <p:spPr bwMode="auto">
          <a:xfrm>
            <a:off x="714739" y="1914160"/>
            <a:ext cx="4484687"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spcAft>
                <a:spcPts val="1200"/>
              </a:spcAft>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Planning a first meeting:</a:t>
            </a:r>
          </a:p>
          <a:p>
            <a:pPr marL="457200" indent="-457200" eaLnBrk="1" hangingPunct="1">
              <a:spcAft>
                <a:spcPts val="1200"/>
              </a:spcAft>
              <a:buFont typeface="Wingdings" pitchFamily="2" charset="2"/>
              <a:buChar char="Ø"/>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Speak to as many people as you can - invite them personally.</a:t>
            </a:r>
          </a:p>
          <a:p>
            <a:pPr marL="457200" indent="-457200" eaLnBrk="1" hangingPunct="1">
              <a:spcAft>
                <a:spcPts val="1200"/>
              </a:spcAft>
              <a:buFont typeface="Wingdings" pitchFamily="2" charset="2"/>
              <a:buChar char="Ø"/>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Create an attractive invitation to follow up the verbal invitation.</a:t>
            </a:r>
          </a:p>
        </p:txBody>
      </p:sp>
      <p:pic>
        <p:nvPicPr>
          <p:cNvPr id="57347" name="Picture 3">
            <a:extLst>
              <a:ext uri="{FF2B5EF4-FFF2-40B4-BE49-F238E27FC236}">
                <a16:creationId xmlns:a16="http://schemas.microsoft.com/office/drawing/2014/main" id="{6B532C04-4243-0543-880C-74C18C021D3F}"/>
              </a:ext>
            </a:extLst>
          </p:cNvPr>
          <p:cNvPicPr>
            <a:picLocks noChangeAspect="1" noChangeArrowheads="1"/>
          </p:cNvPicPr>
          <p:nvPr/>
        </p:nvPicPr>
        <p:blipFill>
          <a:blip r:embed="rId3"/>
          <a:srcRect/>
          <a:stretch>
            <a:fillRect/>
          </a:stretch>
        </p:blipFill>
        <p:spPr bwMode="auto">
          <a:xfrm>
            <a:off x="5772935" y="1736436"/>
            <a:ext cx="2625697" cy="3594024"/>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57348" name="Rectangle 4">
            <a:extLst>
              <a:ext uri="{FF2B5EF4-FFF2-40B4-BE49-F238E27FC236}">
                <a16:creationId xmlns:a16="http://schemas.microsoft.com/office/drawing/2014/main" id="{7013C2C0-C0A5-974B-8C8A-2579459B62A3}"/>
              </a:ext>
            </a:extLst>
          </p:cNvPr>
          <p:cNvSpPr>
            <a:spLocks noChangeArrowheads="1"/>
          </p:cNvSpPr>
          <p:nvPr/>
        </p:nvSpPr>
        <p:spPr bwMode="auto">
          <a:xfrm>
            <a:off x="2343150" y="765175"/>
            <a:ext cx="43733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AU" sz="3200" dirty="0">
                <a:solidFill>
                  <a:srgbClr val="7030A0"/>
                </a:solidFill>
                <a:latin typeface="Arial" panose="020B0604020202020204" pitchFamily="34" charset="0"/>
                <a:ea typeface="MS PGothic" panose="020B0600070205080204" pitchFamily="34" charset="-128"/>
                <a:cs typeface="Arial" panose="020B0604020202020204" pitchFamily="34" charset="0"/>
              </a:rPr>
              <a:t>Starting a new group.</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C00B7BFF-9165-1A4A-903D-975E4ADC23E6}"/>
              </a:ext>
            </a:extLst>
          </p:cNvPr>
          <p:cNvSpPr>
            <a:spLocks noChangeArrowheads="1"/>
          </p:cNvSpPr>
          <p:nvPr/>
        </p:nvSpPr>
        <p:spPr bwMode="auto">
          <a:xfrm>
            <a:off x="2771775" y="782122"/>
            <a:ext cx="6192838"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457200" indent="-457200" eaLnBrk="1" hangingPunct="1">
              <a:spcAft>
                <a:spcPts val="1200"/>
              </a:spcAft>
              <a:buFont typeface="Wingdings" pitchFamily="2" charset="2"/>
              <a:buChar char="Ø"/>
              <a:defRPr/>
            </a:pPr>
            <a:r>
              <a:rPr lang="en-AU" sz="2800" i="1"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Choose a date and time carefully</a:t>
            </a:r>
          </a:p>
          <a:p>
            <a:pPr marL="457200" indent="-457200" eaLnBrk="1" hangingPunct="1">
              <a:spcAft>
                <a:spcPts val="1200"/>
              </a:spcAft>
              <a:buFont typeface="Wingdings" pitchFamily="2" charset="2"/>
              <a:buChar char="Ø"/>
              <a:defRPr/>
            </a:pPr>
            <a:r>
              <a:rPr lang="en-AU" sz="2800" i="1"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Make sure that it does not clash with other events or activities that group members may wish to attend. </a:t>
            </a:r>
          </a:p>
          <a:p>
            <a:pPr marL="457200" indent="-457200" eaLnBrk="1" hangingPunct="1">
              <a:spcAft>
                <a:spcPts val="1200"/>
              </a:spcAft>
              <a:buFont typeface="Wingdings" pitchFamily="2" charset="2"/>
              <a:buChar char="Ø"/>
              <a:defRPr/>
            </a:pPr>
            <a:r>
              <a:rPr lang="en-AU" sz="2800" i="1"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If necessary organise transport for people. </a:t>
            </a:r>
          </a:p>
          <a:p>
            <a:pPr marL="457200" indent="-457200" eaLnBrk="1" hangingPunct="1">
              <a:spcAft>
                <a:spcPts val="1200"/>
              </a:spcAft>
              <a:buFont typeface="Wingdings" pitchFamily="2" charset="2"/>
              <a:buChar char="Ø"/>
              <a:defRPr/>
            </a:pPr>
            <a:r>
              <a:rPr lang="en-AU" sz="2800" i="1"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Make sure that there is child care and interpreters are available if needed</a:t>
            </a:r>
            <a:r>
              <a:rPr lang="en-AU" sz="2800" i="1" dirty="0">
                <a:solidFill>
                  <a:schemeClr val="accent2">
                    <a:lumMod val="50000"/>
                  </a:schemeClr>
                </a:solidFill>
                <a:effectLst>
                  <a:outerShdw blurRad="38100" dist="38100" dir="2700000" algn="tl">
                    <a:srgbClr val="C0C0C0"/>
                  </a:outerShdw>
                </a:effectLst>
                <a:latin typeface="Arial" panose="020B0604020202020204" pitchFamily="34" charset="0"/>
                <a:ea typeface="MS PGothic" panose="020B0600070205080204" pitchFamily="34" charset="-128"/>
                <a:cs typeface="Arial" panose="020B0604020202020204" pitchFamily="34" charset="0"/>
              </a:rPr>
              <a:t>. </a:t>
            </a:r>
          </a:p>
        </p:txBody>
      </p:sp>
      <p:pic>
        <p:nvPicPr>
          <p:cNvPr id="56323" name="Picture 3">
            <a:extLst>
              <a:ext uri="{FF2B5EF4-FFF2-40B4-BE49-F238E27FC236}">
                <a16:creationId xmlns:a16="http://schemas.microsoft.com/office/drawing/2014/main" id="{2DB0EB54-9DA6-D445-A7C4-64B0FC45E3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162175"/>
            <a:ext cx="211455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30A42E9-E96C-924E-AC6C-F4B09978ECA9}"/>
              </a:ext>
            </a:extLst>
          </p:cNvPr>
          <p:cNvSpPr>
            <a:spLocks noChangeArrowheads="1"/>
          </p:cNvSpPr>
          <p:nvPr/>
        </p:nvSpPr>
        <p:spPr bwMode="auto">
          <a:xfrm>
            <a:off x="1403350" y="736600"/>
            <a:ext cx="7885113" cy="270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457200" indent="-457200" eaLnBrk="1" hangingPunct="1">
              <a:spcAft>
                <a:spcPts val="1200"/>
              </a:spcAft>
              <a:buFont typeface="Wingdings" pitchFamily="2" charset="2"/>
              <a:buChar char="Ø"/>
              <a:defRPr/>
            </a:pPr>
            <a:r>
              <a:rPr lang="en-AU" sz="2800" dirty="0">
                <a:solidFill>
                  <a:schemeClr val="accent1"/>
                </a:solidFill>
                <a:latin typeface="Calibri" panose="020F0502020204030204" pitchFamily="34" charset="0"/>
                <a:ea typeface="ＭＳ Ｐゴシック" charset="0"/>
                <a:cs typeface="Calibri" panose="020F0502020204030204" pitchFamily="34" charset="0"/>
              </a:rPr>
              <a:t>A good guest speaker </a:t>
            </a:r>
          </a:p>
          <a:p>
            <a:pPr marL="457200" indent="-457200" eaLnBrk="1" hangingPunct="1">
              <a:spcAft>
                <a:spcPts val="1200"/>
              </a:spcAft>
              <a:buFont typeface="Wingdings" pitchFamily="2" charset="2"/>
              <a:buChar char="Ø"/>
              <a:defRPr/>
            </a:pPr>
            <a:r>
              <a:rPr lang="en-AU" sz="2800" dirty="0">
                <a:solidFill>
                  <a:schemeClr val="accent1"/>
                </a:solidFill>
                <a:latin typeface="Calibri" panose="020F0502020204030204" pitchFamily="34" charset="0"/>
                <a:ea typeface="ＭＳ Ｐゴシック" charset="0"/>
                <a:cs typeface="Calibri" panose="020F0502020204030204" pitchFamily="34" charset="0"/>
              </a:rPr>
              <a:t>A video </a:t>
            </a:r>
          </a:p>
          <a:p>
            <a:pPr marL="457200" indent="-457200" eaLnBrk="1" hangingPunct="1">
              <a:spcAft>
                <a:spcPts val="1200"/>
              </a:spcAft>
              <a:buFont typeface="Wingdings" pitchFamily="2" charset="2"/>
              <a:buChar char="Ø"/>
              <a:defRPr/>
            </a:pPr>
            <a:r>
              <a:rPr lang="en-AU" sz="2800" dirty="0">
                <a:solidFill>
                  <a:schemeClr val="accent1"/>
                </a:solidFill>
                <a:latin typeface="Calibri" panose="020F0502020204030204" pitchFamily="34" charset="0"/>
                <a:ea typeface="ＭＳ Ｐゴシック" charset="0"/>
                <a:cs typeface="Calibri" panose="020F0502020204030204" pitchFamily="34" charset="0"/>
              </a:rPr>
              <a:t>An activity that is culturally appropriate to the group. </a:t>
            </a:r>
          </a:p>
          <a:p>
            <a:pPr algn="ctr">
              <a:defRPr/>
            </a:pPr>
            <a:endParaRPr lang="en-AU" sz="2800" dirty="0">
              <a:solidFill>
                <a:schemeClr val="accent1"/>
              </a:solidFill>
              <a:latin typeface="Calibri" panose="020F0502020204030204" pitchFamily="34" charset="0"/>
              <a:ea typeface="ＭＳ Ｐゴシック" charset="0"/>
              <a:cs typeface="Calibri" panose="020F0502020204030204" pitchFamily="34" charset="0"/>
            </a:endParaRPr>
          </a:p>
        </p:txBody>
      </p:sp>
      <p:pic>
        <p:nvPicPr>
          <p:cNvPr id="82946" name="Picture 4" descr="Picture15">
            <a:extLst>
              <a:ext uri="{FF2B5EF4-FFF2-40B4-BE49-F238E27FC236}">
                <a16:creationId xmlns:a16="http://schemas.microsoft.com/office/drawing/2014/main" id="{9903A2A1-EC5E-0D41-B0F3-7FC0E4DC6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3181350"/>
            <a:ext cx="59817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F919B25C-4330-EB4C-97BB-51EC320D3E5D}"/>
              </a:ext>
            </a:extLst>
          </p:cNvPr>
          <p:cNvSpPr>
            <a:spLocks noChangeArrowheads="1"/>
          </p:cNvSpPr>
          <p:nvPr/>
        </p:nvSpPr>
        <p:spPr bwMode="auto">
          <a:xfrm>
            <a:off x="827088" y="334179"/>
            <a:ext cx="691356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defRPr/>
            </a:pPr>
            <a:r>
              <a:rPr lang="en-AU" sz="2800" dirty="0">
                <a:solidFill>
                  <a:srgbClr val="7030A0"/>
                </a:solidFill>
                <a:latin typeface="Arial" panose="020B0604020202020204" pitchFamily="34" charset="0"/>
                <a:ea typeface="ＭＳ Ｐゴシック" charset="0"/>
                <a:cs typeface="Arial" panose="020B0604020202020204" pitchFamily="34" charset="0"/>
              </a:rPr>
              <a:t>At the end of the first meeting, make some plan of action based on what people would like to do, collect names and addresses if the community members are willing to give them. </a:t>
            </a:r>
          </a:p>
          <a:p>
            <a:pPr eaLnBrk="1" hangingPunct="1">
              <a:defRPr/>
            </a:pPr>
            <a:endParaRPr lang="en-AU" sz="2800" dirty="0">
              <a:solidFill>
                <a:schemeClr val="accent2">
                  <a:lumMod val="50000"/>
                </a:schemeClr>
              </a:solidFill>
              <a:latin typeface="Arial" panose="020B0604020202020204" pitchFamily="34" charset="0"/>
              <a:ea typeface="ＭＳ Ｐゴシック" charset="0"/>
              <a:cs typeface="Arial" panose="020B0604020202020204" pitchFamily="34" charset="0"/>
            </a:endParaRPr>
          </a:p>
          <a:p>
            <a:pPr eaLnBrk="1" hangingPunct="1">
              <a:defRPr/>
            </a:pPr>
            <a:r>
              <a:rPr lang="en-AU" sz="2800" dirty="0">
                <a:solidFill>
                  <a:schemeClr val="accent2">
                    <a:lumMod val="50000"/>
                  </a:schemeClr>
                </a:solidFill>
                <a:latin typeface="Arial" panose="020B0604020202020204" pitchFamily="34" charset="0"/>
                <a:ea typeface="ＭＳ Ｐゴシック" charset="0"/>
                <a:cs typeface="Arial" panose="020B0604020202020204" pitchFamily="34" charset="0"/>
              </a:rPr>
              <a:t>Make a time and place for the next meeting. </a:t>
            </a:r>
          </a:p>
          <a:p>
            <a:pPr>
              <a:defRPr/>
            </a:pPr>
            <a:endParaRPr lang="en-AU" sz="2800" b="0" dirty="0">
              <a:solidFill>
                <a:srgbClr val="7030A0"/>
              </a:solidFill>
              <a:latin typeface="Arial" panose="020B0604020202020204" pitchFamily="34" charset="0"/>
              <a:ea typeface="ＭＳ Ｐゴシック" charset="0"/>
              <a:cs typeface="Arial" panose="020B0604020202020204" pitchFamily="34" charset="0"/>
            </a:endParaRPr>
          </a:p>
        </p:txBody>
      </p:sp>
      <p:pic>
        <p:nvPicPr>
          <p:cNvPr id="54276" name="Picture 4">
            <a:extLst>
              <a:ext uri="{FF2B5EF4-FFF2-40B4-BE49-F238E27FC236}">
                <a16:creationId xmlns:a16="http://schemas.microsoft.com/office/drawing/2014/main" id="{5B51F602-B296-9745-A268-B02C2DEC2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519" y="3626820"/>
            <a:ext cx="2806700"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B287737B-B0F1-9848-A23F-87D94E11E2B9}"/>
              </a:ext>
            </a:extLst>
          </p:cNvPr>
          <p:cNvSpPr>
            <a:spLocks noChangeArrowheads="1"/>
          </p:cNvSpPr>
          <p:nvPr/>
        </p:nvSpPr>
        <p:spPr bwMode="auto">
          <a:xfrm>
            <a:off x="468313" y="1113116"/>
            <a:ext cx="6480175"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spcAft>
                <a:spcPts val="1200"/>
              </a:spcAft>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Some community members will never have been consulted by service providers before.</a:t>
            </a:r>
          </a:p>
          <a:p>
            <a:pPr eaLnBrk="1" hangingPunct="1">
              <a:spcAft>
                <a:spcPts val="1200"/>
              </a:spcAft>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They will not understand at first what it is all about. </a:t>
            </a:r>
          </a:p>
          <a:p>
            <a:pPr eaLnBrk="1" hangingPunct="1">
              <a:spcAft>
                <a:spcPts val="1200"/>
              </a:spcAft>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Be prepared to take some time building confidence and trust. </a:t>
            </a:r>
          </a:p>
          <a:p>
            <a:pPr eaLnBrk="1" hangingPunct="1">
              <a:spcAft>
                <a:spcPts val="1200"/>
              </a:spcAft>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The time taken at the beginning of the project will be well and truly repaid by the successful functioning as it gets underway. </a:t>
            </a:r>
          </a:p>
        </p:txBody>
      </p:sp>
      <p:sp>
        <p:nvSpPr>
          <p:cNvPr id="72707" name="Rectangle 3">
            <a:extLst>
              <a:ext uri="{FF2B5EF4-FFF2-40B4-BE49-F238E27FC236}">
                <a16:creationId xmlns:a16="http://schemas.microsoft.com/office/drawing/2014/main" id="{195B6BDD-F9A4-494E-B3F0-D595AF29BE57}"/>
              </a:ext>
            </a:extLst>
          </p:cNvPr>
          <p:cNvSpPr>
            <a:spLocks noChangeArrowheads="1"/>
          </p:cNvSpPr>
          <p:nvPr/>
        </p:nvSpPr>
        <p:spPr bwMode="auto">
          <a:xfrm>
            <a:off x="1619250" y="388938"/>
            <a:ext cx="63738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AU" sz="3200" dirty="0">
                <a:solidFill>
                  <a:srgbClr val="7030A0"/>
                </a:solidFill>
                <a:latin typeface="Arial" panose="020B0604020202020204" pitchFamily="34" charset="0"/>
                <a:ea typeface="MS PGothic" panose="020B0600070205080204" pitchFamily="34" charset="-128"/>
                <a:cs typeface="Arial" panose="020B0604020202020204" pitchFamily="34" charset="0"/>
              </a:rPr>
              <a:t>What on earth is this all about? </a:t>
            </a:r>
          </a:p>
        </p:txBody>
      </p:sp>
      <p:pic>
        <p:nvPicPr>
          <p:cNvPr id="89091" name="Picture 5" descr="Questioning">
            <a:extLst>
              <a:ext uri="{FF2B5EF4-FFF2-40B4-BE49-F238E27FC236}">
                <a16:creationId xmlns:a16="http://schemas.microsoft.com/office/drawing/2014/main" id="{FC25EBA8-4EEB-B245-B4DC-415F0A359B5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1989138"/>
            <a:ext cx="1373188"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9AD67EB-1909-EC49-94B4-61C12F545865}"/>
              </a:ext>
            </a:extLst>
          </p:cNvPr>
          <p:cNvSpPr>
            <a:spLocks noChangeArrowheads="1"/>
          </p:cNvSpPr>
          <p:nvPr/>
        </p:nvSpPr>
        <p:spPr bwMode="auto">
          <a:xfrm>
            <a:off x="520700" y="116632"/>
            <a:ext cx="7921625" cy="380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nchor="ctr">
            <a:spAutoFit/>
          </a:bodyPr>
          <a:lstStyle/>
          <a:p>
            <a:pPr eaLnBrk="1" hangingPunct="1">
              <a:spcAft>
                <a:spcPts val="1200"/>
              </a:spcAft>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It means designing and running  programs which give people from the community power over the decisions which affect their lives.</a:t>
            </a:r>
          </a:p>
          <a:p>
            <a:pPr eaLnBrk="1" hangingPunct="1">
              <a:spcAft>
                <a:spcPts val="1200"/>
              </a:spcAft>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It gives them some control over of the services which they need to strengthen and enhance their capacity and the capacity of their communities.</a:t>
            </a:r>
          </a:p>
          <a:p>
            <a:pPr eaLnBrk="1" hangingPunct="1">
              <a:defRPr/>
            </a:pPr>
            <a:endPar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endParaRPr>
          </a:p>
        </p:txBody>
      </p:sp>
      <p:pic>
        <p:nvPicPr>
          <p:cNvPr id="13314" name="Picture 3" descr="slide 11">
            <a:extLst>
              <a:ext uri="{FF2B5EF4-FFF2-40B4-BE49-F238E27FC236}">
                <a16:creationId xmlns:a16="http://schemas.microsoft.com/office/drawing/2014/main" id="{8000C4A8-ADB8-FF43-B431-ECC13E649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2664" b="2"/>
          <a:stretch>
            <a:fillRect/>
          </a:stretch>
        </p:blipFill>
        <p:spPr bwMode="auto">
          <a:xfrm>
            <a:off x="526379" y="3573016"/>
            <a:ext cx="4297362"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a:extLst>
              <a:ext uri="{FF2B5EF4-FFF2-40B4-BE49-F238E27FC236}">
                <a16:creationId xmlns:a16="http://schemas.microsoft.com/office/drawing/2014/main" id="{E6724B86-21A5-F844-8BBA-F73661F8CB53}"/>
              </a:ext>
            </a:extLst>
          </p:cNvPr>
          <p:cNvSpPr>
            <a:spLocks noChangeArrowheads="1"/>
          </p:cNvSpPr>
          <p:nvPr/>
        </p:nvSpPr>
        <p:spPr bwMode="auto">
          <a:xfrm>
            <a:off x="5138738" y="3789363"/>
            <a:ext cx="348456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Aft>
                <a:spcPts val="1200"/>
              </a:spcAft>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It means working in REAL partnership with communities.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696503C4-52DD-5B4B-AE12-409E527D364F}"/>
              </a:ext>
            </a:extLst>
          </p:cNvPr>
          <p:cNvSpPr>
            <a:spLocks noChangeArrowheads="1"/>
          </p:cNvSpPr>
          <p:nvPr/>
        </p:nvSpPr>
        <p:spPr bwMode="auto">
          <a:xfrm>
            <a:off x="806450" y="1738373"/>
            <a:ext cx="4606925"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spcAft>
                <a:spcPts val="1200"/>
              </a:spcAft>
              <a:defRPr/>
            </a:pPr>
            <a:r>
              <a:rPr lang="en-AU" sz="2800" dirty="0">
                <a:solidFill>
                  <a:schemeClr val="accent2">
                    <a:lumMod val="50000"/>
                  </a:schemeClr>
                </a:solidFill>
                <a:latin typeface="Arial" panose="020B0604020202020204" pitchFamily="34" charset="0"/>
                <a:ea typeface="ＭＳ Ｐゴシック" charset="0"/>
                <a:cs typeface="Arial" panose="020B0604020202020204" pitchFamily="34" charset="0"/>
              </a:rPr>
              <a:t>Everyone can be involved.  Community members have skills, knowledge and experience. </a:t>
            </a:r>
          </a:p>
          <a:p>
            <a:pPr eaLnBrk="1" hangingPunct="1">
              <a:spcAft>
                <a:spcPts val="1200"/>
              </a:spcAft>
              <a:defRPr/>
            </a:pPr>
            <a:r>
              <a:rPr lang="en-AU" sz="2800" dirty="0">
                <a:solidFill>
                  <a:schemeClr val="accent2">
                    <a:lumMod val="50000"/>
                  </a:schemeClr>
                </a:solidFill>
                <a:latin typeface="Arial" panose="020B0604020202020204" pitchFamily="34" charset="0"/>
                <a:ea typeface="ＭＳ Ｐゴシック" charset="0"/>
                <a:cs typeface="Arial" panose="020B0604020202020204" pitchFamily="34" charset="0"/>
              </a:rPr>
              <a:t>They usually KNOW what they need, but often do not feel confident enough to express these needs </a:t>
            </a:r>
          </a:p>
        </p:txBody>
      </p:sp>
      <p:sp>
        <p:nvSpPr>
          <p:cNvPr id="71683" name="Rectangle 3">
            <a:extLst>
              <a:ext uri="{FF2B5EF4-FFF2-40B4-BE49-F238E27FC236}">
                <a16:creationId xmlns:a16="http://schemas.microsoft.com/office/drawing/2014/main" id="{E07B4FFA-C58A-8846-BE07-C275D935E97A}"/>
              </a:ext>
            </a:extLst>
          </p:cNvPr>
          <p:cNvSpPr>
            <a:spLocks noChangeArrowheads="1"/>
          </p:cNvSpPr>
          <p:nvPr/>
        </p:nvSpPr>
        <p:spPr bwMode="auto">
          <a:xfrm>
            <a:off x="971550" y="476250"/>
            <a:ext cx="7151688"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AU" sz="3200" dirty="0">
                <a:solidFill>
                  <a:srgbClr val="7030A0"/>
                </a:solidFill>
                <a:latin typeface="Arial" panose="020B0604020202020204" pitchFamily="34" charset="0"/>
                <a:ea typeface="MS PGothic" panose="020B0600070205080204" pitchFamily="34" charset="-128"/>
                <a:cs typeface="Arial" panose="020B0604020202020204" pitchFamily="34" charset="0"/>
              </a:rPr>
              <a:t>“How can I help? I am not educated. </a:t>
            </a:r>
          </a:p>
          <a:p>
            <a:pPr algn="ctr" eaLnBrk="1" hangingPunct="1">
              <a:defRPr/>
            </a:pPr>
            <a:r>
              <a:rPr lang="en-AU" sz="3200" dirty="0">
                <a:solidFill>
                  <a:srgbClr val="7030A0"/>
                </a:solidFill>
                <a:latin typeface="Arial" panose="020B0604020202020204" pitchFamily="34" charset="0"/>
                <a:ea typeface="MS PGothic" panose="020B0600070205080204" pitchFamily="34" charset="-128"/>
                <a:cs typeface="Arial" panose="020B0604020202020204" pitchFamily="34" charset="0"/>
              </a:rPr>
              <a:t>I don’</a:t>
            </a:r>
            <a:r>
              <a:rPr lang="en-AU" altLang="ja-JP" sz="3200" dirty="0">
                <a:solidFill>
                  <a:srgbClr val="7030A0"/>
                </a:solidFill>
                <a:latin typeface="Arial" panose="020B0604020202020204" pitchFamily="34" charset="0"/>
                <a:ea typeface="MS PGothic" panose="020B0600070205080204" pitchFamily="34" charset="-128"/>
                <a:cs typeface="Arial" panose="020B0604020202020204" pitchFamily="34" charset="0"/>
              </a:rPr>
              <a:t>t know what to do.”</a:t>
            </a:r>
            <a:endParaRPr lang="en-AU" sz="3200" dirty="0">
              <a:solidFill>
                <a:srgbClr val="7030A0"/>
              </a:solidFill>
              <a:latin typeface="Arial" panose="020B0604020202020204" pitchFamily="34" charset="0"/>
              <a:ea typeface="MS PGothic" panose="020B0600070205080204" pitchFamily="34" charset="-128"/>
              <a:cs typeface="Arial" panose="020B0604020202020204" pitchFamily="34" charset="0"/>
            </a:endParaRPr>
          </a:p>
        </p:txBody>
      </p:sp>
      <p:pic>
        <p:nvPicPr>
          <p:cNvPr id="91139" name="Picture 5" descr="Sri Lanka 010">
            <a:extLst>
              <a:ext uri="{FF2B5EF4-FFF2-40B4-BE49-F238E27FC236}">
                <a16:creationId xmlns:a16="http://schemas.microsoft.com/office/drawing/2014/main" id="{D7B1E936-F5DE-8C46-A1FA-D06F7B430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954213"/>
            <a:ext cx="2982912"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5CD6ABC-1E46-9540-B2ED-540AE79DA10D}"/>
              </a:ext>
            </a:extLst>
          </p:cNvPr>
          <p:cNvSpPr>
            <a:spLocks noChangeArrowheads="1"/>
          </p:cNvSpPr>
          <p:nvPr/>
        </p:nvSpPr>
        <p:spPr bwMode="auto">
          <a:xfrm>
            <a:off x="2484438" y="1757452"/>
            <a:ext cx="5838825"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spcAft>
                <a:spcPts val="1200"/>
              </a:spcAft>
              <a:defRPr/>
            </a:pPr>
            <a:r>
              <a:rPr lang="en-AU" sz="24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Community members must be given every opportunity to plan and manage projects which meet their special needs. </a:t>
            </a:r>
          </a:p>
          <a:p>
            <a:pPr eaLnBrk="1" hangingPunct="1">
              <a:spcAft>
                <a:spcPts val="1200"/>
              </a:spcAft>
              <a:defRPr/>
            </a:pPr>
            <a:r>
              <a:rPr lang="en-AU" sz="24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The process must be consultative and ‘</a:t>
            </a:r>
            <a:r>
              <a:rPr lang="en-AU" altLang="ja-JP" sz="24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transparent’. </a:t>
            </a:r>
          </a:p>
          <a:p>
            <a:pPr eaLnBrk="1" hangingPunct="1">
              <a:spcAft>
                <a:spcPts val="1200"/>
              </a:spcAft>
              <a:defRPr/>
            </a:pPr>
            <a:r>
              <a:rPr lang="en-AU" sz="24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All stakeholders must be invited to contribute their ideas and to participate.</a:t>
            </a:r>
          </a:p>
        </p:txBody>
      </p:sp>
      <p:sp>
        <p:nvSpPr>
          <p:cNvPr id="70659" name="Rectangle 3">
            <a:extLst>
              <a:ext uri="{FF2B5EF4-FFF2-40B4-BE49-F238E27FC236}">
                <a16:creationId xmlns:a16="http://schemas.microsoft.com/office/drawing/2014/main" id="{2BE33A04-D57B-B949-8A92-C6978AF9D6EB}"/>
              </a:ext>
            </a:extLst>
          </p:cNvPr>
          <p:cNvSpPr>
            <a:spLocks noChangeArrowheads="1"/>
          </p:cNvSpPr>
          <p:nvPr/>
        </p:nvSpPr>
        <p:spPr bwMode="auto">
          <a:xfrm>
            <a:off x="530225" y="476250"/>
            <a:ext cx="85058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AU" sz="2800" dirty="0">
                <a:solidFill>
                  <a:srgbClr val="7030A0"/>
                </a:solidFill>
                <a:latin typeface="Arial" panose="020B0604020202020204" pitchFamily="34" charset="0"/>
                <a:ea typeface="MS PGothic" panose="020B0600070205080204" pitchFamily="34" charset="-128"/>
                <a:cs typeface="Arial" panose="020B0604020202020204" pitchFamily="34" charset="0"/>
              </a:rPr>
              <a:t>OWNING A PROCESS THROUGH ACTIVE PARTICIPATION </a:t>
            </a:r>
          </a:p>
        </p:txBody>
      </p:sp>
      <p:pic>
        <p:nvPicPr>
          <p:cNvPr id="70660" name="Picture 4">
            <a:extLst>
              <a:ext uri="{FF2B5EF4-FFF2-40B4-BE49-F238E27FC236}">
                <a16:creationId xmlns:a16="http://schemas.microsoft.com/office/drawing/2014/main" id="{3796FB60-E2C3-A441-AAD7-6AA145B98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1692275"/>
            <a:ext cx="1223963" cy="391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905B8E1-F608-1048-906F-383745A429DB}"/>
              </a:ext>
            </a:extLst>
          </p:cNvPr>
          <p:cNvSpPr>
            <a:spLocks noChangeArrowheads="1"/>
          </p:cNvSpPr>
          <p:nvPr/>
        </p:nvSpPr>
        <p:spPr bwMode="auto">
          <a:xfrm>
            <a:off x="755650" y="405617"/>
            <a:ext cx="76327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defRPr/>
            </a:pPr>
            <a:r>
              <a:rPr lang="en-AU" sz="2800" dirty="0">
                <a:solidFill>
                  <a:srgbClr val="7030A0"/>
                </a:solidFill>
                <a:latin typeface="Arial" panose="020B0604020202020204" pitchFamily="34" charset="0"/>
                <a:ea typeface="ＭＳ Ｐゴシック" charset="0"/>
                <a:cs typeface="Arial" panose="020B0604020202020204" pitchFamily="34" charset="0"/>
              </a:rPr>
              <a:t>Ensuring that men and women from the community are supportive of the services and projects and not threatened by them:</a:t>
            </a:r>
          </a:p>
          <a:p>
            <a:pPr eaLnBrk="1" hangingPunct="1">
              <a:defRPr/>
            </a:pPr>
            <a:endParaRPr lang="en-AU" sz="2800" dirty="0">
              <a:solidFill>
                <a:srgbClr val="7030A0"/>
              </a:solidFill>
              <a:latin typeface="Arial" panose="020B0604020202020204" pitchFamily="34" charset="0"/>
              <a:ea typeface="ＭＳ Ｐゴシック" charset="0"/>
              <a:cs typeface="Arial" panose="020B0604020202020204" pitchFamily="34" charset="0"/>
            </a:endParaRPr>
          </a:p>
          <a:p>
            <a:pPr eaLnBrk="1" hangingPunct="1">
              <a:defRPr/>
            </a:pPr>
            <a:r>
              <a:rPr lang="en-AU" sz="2800" dirty="0">
                <a:solidFill>
                  <a:srgbClr val="7030A0"/>
                </a:solidFill>
                <a:latin typeface="Arial" panose="020B0604020202020204" pitchFamily="34" charset="0"/>
                <a:ea typeface="ＭＳ Ｐゴシック" charset="0"/>
                <a:cs typeface="Arial" panose="020B0604020202020204" pitchFamily="34" charset="0"/>
              </a:rPr>
              <a:t>How are you going to involve men so that they are </a:t>
            </a:r>
          </a:p>
          <a:p>
            <a:pPr eaLnBrk="1" hangingPunct="1">
              <a:defRPr/>
            </a:pPr>
            <a:r>
              <a:rPr lang="en-AU" sz="2800" dirty="0">
                <a:solidFill>
                  <a:srgbClr val="7030A0"/>
                </a:solidFill>
                <a:latin typeface="Arial" panose="020B0604020202020204" pitchFamily="34" charset="0"/>
                <a:ea typeface="ＭＳ Ｐゴシック" charset="0"/>
                <a:cs typeface="Arial" panose="020B0604020202020204" pitchFamily="34" charset="0"/>
              </a:rPr>
              <a:t>supportive of programs, without trying to take them over?</a:t>
            </a:r>
          </a:p>
          <a:p>
            <a:pPr>
              <a:defRPr/>
            </a:pPr>
            <a:endParaRPr lang="en-AU" sz="2800" dirty="0">
              <a:solidFill>
                <a:srgbClr val="7030A0"/>
              </a:solidFill>
              <a:latin typeface="Arial" panose="020B0604020202020204" pitchFamily="34" charset="0"/>
              <a:ea typeface="ＭＳ Ｐゴシック" charset="0"/>
              <a:cs typeface="Arial" panose="020B0604020202020204" pitchFamily="34" charset="0"/>
            </a:endParaRPr>
          </a:p>
        </p:txBody>
      </p:sp>
      <p:pic>
        <p:nvPicPr>
          <p:cNvPr id="95234" name="Picture 4" descr="Afraid">
            <a:extLst>
              <a:ext uri="{FF2B5EF4-FFF2-40B4-BE49-F238E27FC236}">
                <a16:creationId xmlns:a16="http://schemas.microsoft.com/office/drawing/2014/main" id="{ADA86B46-7AFB-A240-B66D-D647C45F327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3573463"/>
            <a:ext cx="2922588"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62307B01-BB80-1F40-85C1-3122885280A9}"/>
              </a:ext>
            </a:extLst>
          </p:cNvPr>
          <p:cNvSpPr>
            <a:spLocks noChangeArrowheads="1"/>
          </p:cNvSpPr>
          <p:nvPr/>
        </p:nvSpPr>
        <p:spPr bwMode="auto">
          <a:xfrm>
            <a:off x="3348038" y="1834397"/>
            <a:ext cx="5400675"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spcAft>
                <a:spcPts val="1200"/>
              </a:spcAft>
              <a:defRPr/>
            </a:pPr>
            <a:r>
              <a:rPr lang="en-AU" sz="24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Active listening means letting others express their opinions and feelings without interruption. This is not as easy as it sounds and often needs special training for the group. </a:t>
            </a:r>
          </a:p>
          <a:p>
            <a:pPr eaLnBrk="1" hangingPunct="1">
              <a:spcAft>
                <a:spcPts val="1200"/>
              </a:spcAft>
              <a:defRPr/>
            </a:pPr>
            <a:r>
              <a:rPr lang="en-AU" sz="24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This is something you may have to put into your work plan or be one of the services which you provide.</a:t>
            </a:r>
          </a:p>
        </p:txBody>
      </p:sp>
      <p:pic>
        <p:nvPicPr>
          <p:cNvPr id="97282" name="Picture 3" descr="Picture2">
            <a:extLst>
              <a:ext uri="{FF2B5EF4-FFF2-40B4-BE49-F238E27FC236}">
                <a16:creationId xmlns:a16="http://schemas.microsoft.com/office/drawing/2014/main" id="{86CEDEA0-C2A4-D946-8761-5B2BA6C84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641475"/>
            <a:ext cx="2339975"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4">
            <a:extLst>
              <a:ext uri="{FF2B5EF4-FFF2-40B4-BE49-F238E27FC236}">
                <a16:creationId xmlns:a16="http://schemas.microsoft.com/office/drawing/2014/main" id="{B6111FB4-BFE4-3F4B-A0F6-B078374D987A}"/>
              </a:ext>
            </a:extLst>
          </p:cNvPr>
          <p:cNvSpPr>
            <a:spLocks noChangeArrowheads="1"/>
          </p:cNvSpPr>
          <p:nvPr/>
        </p:nvSpPr>
        <p:spPr bwMode="auto">
          <a:xfrm>
            <a:off x="827088" y="292100"/>
            <a:ext cx="72739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AU" sz="2800" b="0" dirty="0">
                <a:solidFill>
                  <a:srgbClr val="7030A0"/>
                </a:solidFill>
                <a:latin typeface="Arial" panose="020B0604020202020204" pitchFamily="34" charset="0"/>
                <a:ea typeface="MS PGothic" panose="020B0600070205080204" pitchFamily="34" charset="-128"/>
                <a:cs typeface="Arial" panose="020B0604020202020204" pitchFamily="34" charset="0"/>
              </a:rPr>
              <a:t> </a:t>
            </a:r>
            <a:r>
              <a:rPr lang="en-AU" sz="2800" b="0" dirty="0">
                <a:solidFill>
                  <a:schemeClr val="accent1"/>
                </a:solidFill>
                <a:latin typeface="Arial" panose="020B0604020202020204" pitchFamily="34" charset="0"/>
                <a:ea typeface="MS PGothic" panose="020B0600070205080204" pitchFamily="34" charset="-128"/>
                <a:cs typeface="Arial" panose="020B0604020202020204" pitchFamily="34" charset="0"/>
              </a:rPr>
              <a:t>When people decide to work together as a group, they also want to understand each other.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CB287530-08D8-CF4F-9810-8756C7D21FD7}"/>
              </a:ext>
            </a:extLst>
          </p:cNvPr>
          <p:cNvSpPr>
            <a:spLocks noChangeArrowheads="1"/>
          </p:cNvSpPr>
          <p:nvPr/>
        </p:nvSpPr>
        <p:spPr bwMode="auto">
          <a:xfrm>
            <a:off x="985838" y="4760447"/>
            <a:ext cx="3834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r>
              <a:rPr lang="en-AU" sz="2800" b="0" dirty="0">
                <a:solidFill>
                  <a:srgbClr val="7030A0"/>
                </a:solidFill>
                <a:latin typeface="Arial" panose="020B0604020202020204" pitchFamily="34" charset="0"/>
                <a:ea typeface="MS PGothic" panose="020B0600070205080204" pitchFamily="34" charset="-128"/>
                <a:cs typeface="Arial" panose="020B0604020202020204" pitchFamily="34" charset="0"/>
              </a:rPr>
              <a:t>. </a:t>
            </a:r>
          </a:p>
        </p:txBody>
      </p:sp>
      <p:sp>
        <p:nvSpPr>
          <p:cNvPr id="64515" name="Rectangle 3">
            <a:extLst>
              <a:ext uri="{FF2B5EF4-FFF2-40B4-BE49-F238E27FC236}">
                <a16:creationId xmlns:a16="http://schemas.microsoft.com/office/drawing/2014/main" id="{911AFE77-024A-1640-AB2D-03278BC7D934}"/>
              </a:ext>
            </a:extLst>
          </p:cNvPr>
          <p:cNvSpPr>
            <a:spLocks noChangeArrowheads="1"/>
          </p:cNvSpPr>
          <p:nvPr/>
        </p:nvSpPr>
        <p:spPr bwMode="auto">
          <a:xfrm>
            <a:off x="2581275" y="1528664"/>
            <a:ext cx="5961063"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spcAft>
                <a:spcPts val="1200"/>
              </a:spcAft>
              <a:defRPr/>
            </a:pPr>
            <a:r>
              <a:rPr lang="en-AU" sz="24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Conflict always happens in groups and in itself is neither negative nor positive. </a:t>
            </a:r>
          </a:p>
          <a:p>
            <a:pPr eaLnBrk="1" hangingPunct="1">
              <a:spcAft>
                <a:spcPts val="1200"/>
              </a:spcAft>
              <a:defRPr/>
            </a:pPr>
            <a:r>
              <a:rPr lang="en-AU" sz="24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Dealing with conflict can be a positive experience and inevitably leads to change -often for the better. </a:t>
            </a:r>
          </a:p>
          <a:p>
            <a:pPr eaLnBrk="1" hangingPunct="1">
              <a:spcAft>
                <a:spcPts val="1200"/>
              </a:spcAft>
              <a:defRPr/>
            </a:pPr>
            <a:r>
              <a:rPr lang="en-AU" sz="24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If a conflict or a difference of opinion arises within a group it is important to talk about it openly.</a:t>
            </a:r>
          </a:p>
          <a:p>
            <a:pPr eaLnBrk="1" hangingPunct="1">
              <a:spcAft>
                <a:spcPts val="1200"/>
              </a:spcAft>
              <a:defRPr/>
            </a:pPr>
            <a:r>
              <a:rPr lang="en-AU" sz="24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This way people learn respect for each other. Everyone knows where they stand.</a:t>
            </a:r>
          </a:p>
        </p:txBody>
      </p:sp>
      <p:sp>
        <p:nvSpPr>
          <p:cNvPr id="64516" name="Rectangle 4">
            <a:extLst>
              <a:ext uri="{FF2B5EF4-FFF2-40B4-BE49-F238E27FC236}">
                <a16:creationId xmlns:a16="http://schemas.microsoft.com/office/drawing/2014/main" id="{83FB94D1-B2B4-9741-A80E-D9FFFCA6290F}"/>
              </a:ext>
            </a:extLst>
          </p:cNvPr>
          <p:cNvSpPr>
            <a:spLocks noChangeArrowheads="1"/>
          </p:cNvSpPr>
          <p:nvPr/>
        </p:nvSpPr>
        <p:spPr bwMode="auto">
          <a:xfrm>
            <a:off x="2112937" y="333375"/>
            <a:ext cx="50610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AU" sz="3200" dirty="0">
                <a:solidFill>
                  <a:srgbClr val="7030A0"/>
                </a:solidFill>
                <a:latin typeface="Arial" panose="020B0604020202020204" pitchFamily="34" charset="0"/>
                <a:ea typeface="MS PGothic" panose="020B0600070205080204" pitchFamily="34" charset="-128"/>
                <a:cs typeface="Arial" panose="020B0604020202020204" pitchFamily="34" charset="0"/>
              </a:rPr>
              <a:t>CONFLICT RESOLUTION</a:t>
            </a:r>
          </a:p>
        </p:txBody>
      </p:sp>
      <p:pic>
        <p:nvPicPr>
          <p:cNvPr id="81924" name="Picture 6" descr="Aggravated">
            <a:extLst>
              <a:ext uri="{FF2B5EF4-FFF2-40B4-BE49-F238E27FC236}">
                <a16:creationId xmlns:a16="http://schemas.microsoft.com/office/drawing/2014/main" id="{2E18F326-23FC-DB46-BC4A-38A049CCAC5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1300" y="1190625"/>
            <a:ext cx="2205038" cy="4338638"/>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A84CBCA0-278E-714D-8F72-C66884B01ADB}"/>
              </a:ext>
            </a:extLst>
          </p:cNvPr>
          <p:cNvSpPr>
            <a:spLocks noChangeArrowheads="1"/>
          </p:cNvSpPr>
          <p:nvPr/>
        </p:nvSpPr>
        <p:spPr bwMode="auto">
          <a:xfrm>
            <a:off x="1187624" y="1639813"/>
            <a:ext cx="6846887" cy="133882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bIns="0" anchor="ctr">
            <a:spAutoFit/>
          </a:bodyPr>
          <a:lstStyle/>
          <a:p>
            <a:pPr eaLnBrk="1" hangingPunct="1">
              <a:defRPr/>
            </a:pPr>
            <a:r>
              <a:rPr lang="en-AU" sz="28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Think of 'success' as a journey and adventure rather than a particular destination. </a:t>
            </a:r>
          </a:p>
        </p:txBody>
      </p:sp>
      <p:sp>
        <p:nvSpPr>
          <p:cNvPr id="163843" name="Rectangle 3">
            <a:extLst>
              <a:ext uri="{FF2B5EF4-FFF2-40B4-BE49-F238E27FC236}">
                <a16:creationId xmlns:a16="http://schemas.microsoft.com/office/drawing/2014/main" id="{0084759C-F15E-6F48-9255-12A19F2452FA}"/>
              </a:ext>
            </a:extLst>
          </p:cNvPr>
          <p:cNvSpPr>
            <a:spLocks noChangeArrowheads="1"/>
          </p:cNvSpPr>
          <p:nvPr/>
        </p:nvSpPr>
        <p:spPr bwMode="auto">
          <a:xfrm>
            <a:off x="3291345" y="804863"/>
            <a:ext cx="2170787" cy="5847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1" hangingPunct="1">
              <a:defRPr/>
            </a:pPr>
            <a:r>
              <a:rPr lang="en-AU" sz="3200" dirty="0">
                <a:solidFill>
                  <a:srgbClr val="7030A0"/>
                </a:solidFill>
                <a:latin typeface="Arial" panose="020B0604020202020204" pitchFamily="34" charset="0"/>
                <a:ea typeface="MS PGothic" panose="020B0600070205080204" pitchFamily="34" charset="-128"/>
                <a:cs typeface="Arial" panose="020B0604020202020204" pitchFamily="34" charset="0"/>
              </a:rPr>
              <a:t>SUCCESS</a:t>
            </a:r>
          </a:p>
        </p:txBody>
      </p:sp>
      <p:pic>
        <p:nvPicPr>
          <p:cNvPr id="163848" name="Picture 8">
            <a:extLst>
              <a:ext uri="{FF2B5EF4-FFF2-40B4-BE49-F238E27FC236}">
                <a16:creationId xmlns:a16="http://schemas.microsoft.com/office/drawing/2014/main" id="{14179F0E-2382-B245-ADD0-28C9EFBCB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217863"/>
            <a:ext cx="2706687" cy="323691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a:extLst>
              <a:ext uri="{FF2B5EF4-FFF2-40B4-BE49-F238E27FC236}">
                <a16:creationId xmlns:a16="http://schemas.microsoft.com/office/drawing/2014/main" id="{3ED613ED-CAFB-644C-ABA6-00DB9E7261D5}"/>
              </a:ext>
            </a:extLst>
          </p:cNvPr>
          <p:cNvSpPr>
            <a:spLocks noChangeArrowheads="1"/>
          </p:cNvSpPr>
          <p:nvPr/>
        </p:nvSpPr>
        <p:spPr bwMode="auto">
          <a:xfrm>
            <a:off x="341312" y="404664"/>
            <a:ext cx="8461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spcAft>
                <a:spcPts val="800"/>
              </a:spcAft>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spcAft>
                <a:spcPct val="0"/>
              </a:spcAft>
              <a:buClrTx/>
              <a:buSzTx/>
              <a:buFontTx/>
              <a:buNone/>
            </a:pPr>
            <a:r>
              <a:rPr lang="en-US" altLang="en-US" sz="3600">
                <a:solidFill>
                  <a:srgbClr val="7030A0"/>
                </a:solidFill>
                <a:latin typeface="Arial" panose="020B0604020202020204" pitchFamily="34" charset="0"/>
                <a:cs typeface="Arial" panose="020B0604020202020204" pitchFamily="34" charset="0"/>
              </a:rPr>
              <a:t>Partnership between refugee </a:t>
            </a:r>
            <a:br>
              <a:rPr lang="en-US" altLang="en-US" sz="3600">
                <a:solidFill>
                  <a:srgbClr val="7030A0"/>
                </a:solidFill>
                <a:latin typeface="Arial" panose="020B0604020202020204" pitchFamily="34" charset="0"/>
                <a:cs typeface="Arial" panose="020B0604020202020204" pitchFamily="34" charset="0"/>
              </a:rPr>
            </a:br>
            <a:r>
              <a:rPr lang="en-US" altLang="en-US" sz="3600">
                <a:solidFill>
                  <a:srgbClr val="7030A0"/>
                </a:solidFill>
                <a:latin typeface="Arial" panose="020B0604020202020204" pitchFamily="34" charset="0"/>
                <a:cs typeface="Arial" panose="020B0604020202020204" pitchFamily="34" charset="0"/>
              </a:rPr>
              <a:t>communities and Service Providers</a:t>
            </a:r>
            <a:endParaRPr lang="en-US" altLang="en-US" sz="3600" b="0">
              <a:solidFill>
                <a:schemeClr val="tx1"/>
              </a:solidFill>
              <a:latin typeface="Arial" panose="020B0604020202020204" pitchFamily="34" charset="0"/>
              <a:cs typeface="Arial" panose="020B0604020202020204" pitchFamily="34" charset="0"/>
            </a:endParaRPr>
          </a:p>
        </p:txBody>
      </p:sp>
      <p:sp>
        <p:nvSpPr>
          <p:cNvPr id="15362" name="Rectangle 1">
            <a:extLst>
              <a:ext uri="{FF2B5EF4-FFF2-40B4-BE49-F238E27FC236}">
                <a16:creationId xmlns:a16="http://schemas.microsoft.com/office/drawing/2014/main" id="{7A6128DE-9ED4-D84E-8776-9449AE57B22E}"/>
              </a:ext>
            </a:extLst>
          </p:cNvPr>
          <p:cNvSpPr>
            <a:spLocks noChangeArrowheads="1"/>
          </p:cNvSpPr>
          <p:nvPr/>
        </p:nvSpPr>
        <p:spPr bwMode="auto">
          <a:xfrm>
            <a:off x="539750" y="2133600"/>
            <a:ext cx="487838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spcAft>
                <a:spcPts val="800"/>
              </a:spcAft>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spcAft>
                <a:spcPct val="0"/>
              </a:spcAft>
              <a:buClrTx/>
              <a:buSzTx/>
              <a:buFontTx/>
              <a:buNone/>
            </a:pPr>
            <a:r>
              <a:rPr lang="en-US" altLang="en-US" sz="2800" dirty="0">
                <a:solidFill>
                  <a:schemeClr val="accent2">
                    <a:lumMod val="50000"/>
                  </a:schemeClr>
                </a:solidFill>
                <a:latin typeface="Arial" panose="020B0604020202020204" pitchFamily="34" charset="0"/>
                <a:cs typeface="Arial" panose="020B0604020202020204" pitchFamily="34" charset="0"/>
              </a:rPr>
              <a:t>What does ‘partnership’ mean in a human rights framework ?</a:t>
            </a:r>
          </a:p>
          <a:p>
            <a:pPr eaLnBrk="1" hangingPunct="1">
              <a:spcBef>
                <a:spcPct val="0"/>
              </a:spcBef>
              <a:spcAft>
                <a:spcPct val="0"/>
              </a:spcAft>
              <a:buClrTx/>
              <a:buSzTx/>
              <a:buFontTx/>
              <a:buNone/>
            </a:pPr>
            <a:endParaRPr lang="en-US" altLang="en-US" sz="2800" dirty="0">
              <a:solidFill>
                <a:schemeClr val="accent2">
                  <a:lumMod val="50000"/>
                </a:schemeClr>
              </a:solidFill>
              <a:latin typeface="Arial" panose="020B0604020202020204" pitchFamily="34" charset="0"/>
              <a:cs typeface="Arial" panose="020B0604020202020204" pitchFamily="34" charset="0"/>
            </a:endParaRPr>
          </a:p>
          <a:p>
            <a:pPr eaLnBrk="1" hangingPunct="1">
              <a:spcBef>
                <a:spcPct val="0"/>
              </a:spcBef>
              <a:spcAft>
                <a:spcPct val="0"/>
              </a:spcAft>
              <a:buClrTx/>
              <a:buSzTx/>
              <a:buFontTx/>
              <a:buNone/>
            </a:pPr>
            <a:r>
              <a:rPr lang="en-US" altLang="en-US" sz="2800" dirty="0">
                <a:solidFill>
                  <a:schemeClr val="accent2">
                    <a:lumMod val="50000"/>
                  </a:schemeClr>
                </a:solidFill>
                <a:latin typeface="Arial" panose="020B0604020202020204" pitchFamily="34" charset="0"/>
                <a:cs typeface="Arial" panose="020B0604020202020204" pitchFamily="34" charset="0"/>
              </a:rPr>
              <a:t>It involves </a:t>
            </a:r>
            <a:r>
              <a:rPr lang="en-US" altLang="en-US" sz="2800" dirty="0" err="1">
                <a:solidFill>
                  <a:schemeClr val="accent2">
                    <a:lumMod val="50000"/>
                  </a:schemeClr>
                </a:solidFill>
                <a:latin typeface="Arial" panose="020B0604020202020204" pitchFamily="34" charset="0"/>
                <a:cs typeface="Arial" panose="020B0604020202020204" pitchFamily="34" charset="0"/>
              </a:rPr>
              <a:t>recognising</a:t>
            </a:r>
            <a:r>
              <a:rPr lang="en-US" altLang="en-US" sz="2800" dirty="0">
                <a:solidFill>
                  <a:schemeClr val="accent2">
                    <a:lumMod val="50000"/>
                  </a:schemeClr>
                </a:solidFill>
                <a:latin typeface="Arial" panose="020B0604020202020204" pitchFamily="34" charset="0"/>
                <a:cs typeface="Arial" panose="020B0604020202020204" pitchFamily="34" charset="0"/>
              </a:rPr>
              <a:t> what each group brings to the relationship and working out together how best to use these resources. </a:t>
            </a:r>
          </a:p>
        </p:txBody>
      </p:sp>
      <p:pic>
        <p:nvPicPr>
          <p:cNvPr id="15363" name="Picture 2">
            <a:extLst>
              <a:ext uri="{FF2B5EF4-FFF2-40B4-BE49-F238E27FC236}">
                <a16:creationId xmlns:a16="http://schemas.microsoft.com/office/drawing/2014/main" id="{C60B7125-041F-FE4D-8777-62CEDB3BE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122488"/>
            <a:ext cx="252095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a:extLst>
              <a:ext uri="{FF2B5EF4-FFF2-40B4-BE49-F238E27FC236}">
                <a16:creationId xmlns:a16="http://schemas.microsoft.com/office/drawing/2014/main" id="{44DCC908-0793-2B4D-8A9C-C62072307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186" y="1916832"/>
            <a:ext cx="3290730"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220" name="Rectangle 4">
            <a:extLst>
              <a:ext uri="{FF2B5EF4-FFF2-40B4-BE49-F238E27FC236}">
                <a16:creationId xmlns:a16="http://schemas.microsoft.com/office/drawing/2014/main" id="{5B1930F4-754D-A149-9A99-D5EF38AE63A8}"/>
              </a:ext>
            </a:extLst>
          </p:cNvPr>
          <p:cNvSpPr>
            <a:spLocks noChangeArrowheads="1"/>
          </p:cNvSpPr>
          <p:nvPr/>
        </p:nvSpPr>
        <p:spPr bwMode="auto">
          <a:xfrm>
            <a:off x="827088" y="192088"/>
            <a:ext cx="7058025" cy="1076325"/>
          </a:xfrm>
          <a:prstGeom prst="rect">
            <a:avLst/>
          </a:prstGeom>
          <a:noFill/>
          <a:ln w="9525">
            <a:noFill/>
            <a:miter lim="800000"/>
            <a:headEnd/>
            <a:tailEnd/>
          </a:ln>
          <a:effectLst/>
        </p:spPr>
        <p:txBody>
          <a:bodyPr>
            <a:spAutoFit/>
          </a:bodyPr>
          <a:lstStyle/>
          <a:p>
            <a:pPr algn="ctr" eaLnBrk="1" hangingPunct="1">
              <a:defRPr/>
            </a:pPr>
            <a:r>
              <a:rPr lang="en-AU" sz="3200" dirty="0">
                <a:solidFill>
                  <a:srgbClr val="7030A0"/>
                </a:solidFill>
                <a:latin typeface="Arial" panose="020B0604020202020204" pitchFamily="34" charset="0"/>
                <a:ea typeface="MS PGothic" panose="020B0600070205080204" pitchFamily="34" charset="-128"/>
                <a:cs typeface="Arial" panose="020B0604020202020204" pitchFamily="34" charset="0"/>
              </a:rPr>
              <a:t>Some of the things individuals and communities bring include:</a:t>
            </a:r>
            <a:endParaRPr lang="en-AU" sz="3200" dirty="0">
              <a:solidFill>
                <a:srgbClr val="7030A0"/>
              </a:solidFill>
              <a:effectLst>
                <a:outerShdw blurRad="38100" dist="38100" dir="2700000" algn="tl">
                  <a:srgbClr val="C0C0C0"/>
                </a:outerShdw>
              </a:effectLst>
              <a:latin typeface="Arial" panose="020B0604020202020204" pitchFamily="34" charset="0"/>
              <a:ea typeface="MS PGothic" panose="020B0600070205080204" pitchFamily="34" charset="-128"/>
              <a:cs typeface="Arial" panose="020B0604020202020204" pitchFamily="34" charset="0"/>
            </a:endParaRPr>
          </a:p>
        </p:txBody>
      </p:sp>
      <p:sp>
        <p:nvSpPr>
          <p:cNvPr id="17411" name="Rectangle 1">
            <a:extLst>
              <a:ext uri="{FF2B5EF4-FFF2-40B4-BE49-F238E27FC236}">
                <a16:creationId xmlns:a16="http://schemas.microsoft.com/office/drawing/2014/main" id="{D9F9FC1E-1E8E-D442-ADDD-2C7127A2F542}"/>
              </a:ext>
            </a:extLst>
          </p:cNvPr>
          <p:cNvSpPr>
            <a:spLocks noChangeArrowheads="1"/>
          </p:cNvSpPr>
          <p:nvPr/>
        </p:nvSpPr>
        <p:spPr bwMode="auto">
          <a:xfrm>
            <a:off x="327467" y="1268413"/>
            <a:ext cx="5602288"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ts val="1000"/>
              </a:spcBef>
              <a:spcAft>
                <a:spcPts val="800"/>
              </a:spcAft>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spcAft>
                <a:spcPts val="1200"/>
              </a:spcAft>
              <a:buClrTx/>
              <a:buSzTx/>
              <a:buFont typeface="Wingdings" pitchFamily="2" charset="2"/>
              <a:buChar char="Ø"/>
            </a:pPr>
            <a:r>
              <a:rPr lang="en-AU" altLang="en-US" sz="2400" dirty="0">
                <a:solidFill>
                  <a:schemeClr val="accent2">
                    <a:lumMod val="50000"/>
                  </a:schemeClr>
                </a:solidFill>
                <a:latin typeface="Arial" panose="020B0604020202020204" pitchFamily="34" charset="0"/>
                <a:cs typeface="Arial" panose="020B0604020202020204" pitchFamily="34" charset="0"/>
              </a:rPr>
              <a:t>Resilience </a:t>
            </a:r>
          </a:p>
          <a:p>
            <a:pPr eaLnBrk="1" hangingPunct="1">
              <a:spcBef>
                <a:spcPct val="0"/>
              </a:spcBef>
              <a:spcAft>
                <a:spcPts val="1200"/>
              </a:spcAft>
              <a:buClrTx/>
              <a:buSzTx/>
              <a:buFont typeface="Wingdings" pitchFamily="2" charset="2"/>
              <a:buChar char="Ø"/>
            </a:pPr>
            <a:r>
              <a:rPr lang="en-AU" altLang="en-US" sz="2400" dirty="0">
                <a:solidFill>
                  <a:schemeClr val="accent2">
                    <a:lumMod val="50000"/>
                  </a:schemeClr>
                </a:solidFill>
                <a:latin typeface="Arial" panose="020B0604020202020204" pitchFamily="34" charset="0"/>
                <a:cs typeface="Arial" panose="020B0604020202020204" pitchFamily="34" charset="0"/>
              </a:rPr>
              <a:t>Determination to succeed</a:t>
            </a:r>
          </a:p>
          <a:p>
            <a:pPr eaLnBrk="1" hangingPunct="1">
              <a:spcBef>
                <a:spcPct val="0"/>
              </a:spcBef>
              <a:spcAft>
                <a:spcPts val="1200"/>
              </a:spcAft>
              <a:buClrTx/>
              <a:buSzTx/>
              <a:buFont typeface="Wingdings" pitchFamily="2" charset="2"/>
              <a:buChar char="Ø"/>
            </a:pPr>
            <a:r>
              <a:rPr lang="en-AU" altLang="en-US" sz="2400" dirty="0">
                <a:solidFill>
                  <a:schemeClr val="accent2">
                    <a:lumMod val="50000"/>
                  </a:schemeClr>
                </a:solidFill>
                <a:latin typeface="Arial" panose="020B0604020202020204" pitchFamily="34" charset="0"/>
                <a:cs typeface="Arial" panose="020B0604020202020204" pitchFamily="34" charset="0"/>
              </a:rPr>
              <a:t>Knowledge of what they need to succeed</a:t>
            </a:r>
          </a:p>
          <a:p>
            <a:pPr eaLnBrk="1" hangingPunct="1">
              <a:spcBef>
                <a:spcPct val="0"/>
              </a:spcBef>
              <a:spcAft>
                <a:spcPts val="1200"/>
              </a:spcAft>
              <a:buClrTx/>
              <a:buSzTx/>
              <a:buFont typeface="Wingdings" pitchFamily="2" charset="2"/>
              <a:buChar char="Ø"/>
            </a:pPr>
            <a:r>
              <a:rPr lang="en-AU" altLang="en-US" sz="2400" dirty="0">
                <a:solidFill>
                  <a:schemeClr val="accent2">
                    <a:lumMod val="50000"/>
                  </a:schemeClr>
                </a:solidFill>
                <a:latin typeface="Arial" panose="020B0604020202020204" pitchFamily="34" charset="0"/>
                <a:cs typeface="Arial" panose="020B0604020202020204" pitchFamily="34" charset="0"/>
              </a:rPr>
              <a:t>Effective cultural traditions and practice</a:t>
            </a:r>
          </a:p>
          <a:p>
            <a:pPr eaLnBrk="1" hangingPunct="1">
              <a:spcBef>
                <a:spcPct val="0"/>
              </a:spcBef>
              <a:spcAft>
                <a:spcPts val="1200"/>
              </a:spcAft>
              <a:buClrTx/>
              <a:buSzTx/>
              <a:buFont typeface="Wingdings" pitchFamily="2" charset="2"/>
              <a:buChar char="Ø"/>
            </a:pPr>
            <a:r>
              <a:rPr lang="en-AU" altLang="en-US" sz="2400" dirty="0">
                <a:solidFill>
                  <a:schemeClr val="accent2">
                    <a:lumMod val="50000"/>
                  </a:schemeClr>
                </a:solidFill>
                <a:latin typeface="Arial" panose="020B0604020202020204" pitchFamily="34" charset="0"/>
                <a:cs typeface="Arial" panose="020B0604020202020204" pitchFamily="34" charset="0"/>
              </a:rPr>
              <a:t>Previous qualifications and skills, both practical and professional</a:t>
            </a:r>
          </a:p>
          <a:p>
            <a:pPr eaLnBrk="1" hangingPunct="1">
              <a:spcBef>
                <a:spcPct val="0"/>
              </a:spcBef>
              <a:spcAft>
                <a:spcPts val="1200"/>
              </a:spcAft>
              <a:buClrTx/>
              <a:buSzTx/>
              <a:buFont typeface="Wingdings" pitchFamily="2" charset="2"/>
              <a:buChar char="Ø"/>
            </a:pPr>
            <a:r>
              <a:rPr lang="en-AU" altLang="en-US" sz="2400" dirty="0">
                <a:solidFill>
                  <a:schemeClr val="accent2">
                    <a:lumMod val="50000"/>
                  </a:schemeClr>
                </a:solidFill>
                <a:latin typeface="Arial" panose="020B0604020202020204" pitchFamily="34" charset="0"/>
                <a:cs typeface="Arial" panose="020B0604020202020204" pitchFamily="34" charset="0"/>
              </a:rPr>
              <a:t>Survival skills</a:t>
            </a:r>
          </a:p>
          <a:p>
            <a:pPr eaLnBrk="1" hangingPunct="1">
              <a:spcBef>
                <a:spcPct val="0"/>
              </a:spcBef>
              <a:spcAft>
                <a:spcPts val="1200"/>
              </a:spcAft>
              <a:buClrTx/>
              <a:buSzTx/>
              <a:buFont typeface="Wingdings" pitchFamily="2" charset="2"/>
              <a:buChar char="Ø"/>
            </a:pPr>
            <a:r>
              <a:rPr lang="en-AU" altLang="en-US" sz="2400" dirty="0">
                <a:solidFill>
                  <a:schemeClr val="accent2">
                    <a:lumMod val="50000"/>
                  </a:schemeClr>
                </a:solidFill>
                <a:latin typeface="Arial" panose="020B0604020202020204" pitchFamily="34" charset="0"/>
                <a:cs typeface="Arial" panose="020B0604020202020204" pitchFamily="34" charset="0"/>
              </a:rPr>
              <a:t>Prior knowledge and wisdoms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a:extLst>
              <a:ext uri="{FF2B5EF4-FFF2-40B4-BE49-F238E27FC236}">
                <a16:creationId xmlns:a16="http://schemas.microsoft.com/office/drawing/2014/main" id="{D0BA73BA-55A1-0D4B-8927-4775C88AB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3227388"/>
            <a:ext cx="3186112"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5">
            <a:extLst>
              <a:ext uri="{FF2B5EF4-FFF2-40B4-BE49-F238E27FC236}">
                <a16:creationId xmlns:a16="http://schemas.microsoft.com/office/drawing/2014/main" id="{7CDC00FC-B9EC-7942-B52E-E0C388E51B28}"/>
              </a:ext>
            </a:extLst>
          </p:cNvPr>
          <p:cNvSpPr>
            <a:spLocks noChangeArrowheads="1"/>
          </p:cNvSpPr>
          <p:nvPr/>
        </p:nvSpPr>
        <p:spPr bwMode="auto">
          <a:xfrm>
            <a:off x="395536" y="1628800"/>
            <a:ext cx="7777162"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ts val="1000"/>
              </a:spcBef>
              <a:spcAft>
                <a:spcPts val="800"/>
              </a:spcAft>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spcAft>
                <a:spcPts val="1200"/>
              </a:spcAft>
              <a:buClrTx/>
              <a:buSzTx/>
              <a:buFont typeface="Wingdings" pitchFamily="2" charset="2"/>
              <a:buChar char="Ø"/>
            </a:pPr>
            <a:r>
              <a:rPr lang="en-AU" altLang="en-US" sz="2400" dirty="0">
                <a:solidFill>
                  <a:schemeClr val="accent2">
                    <a:lumMod val="50000"/>
                  </a:schemeClr>
                </a:solidFill>
                <a:latin typeface="Arial" panose="020B0604020202020204" pitchFamily="34" charset="0"/>
                <a:cs typeface="Arial" panose="020B0604020202020204" pitchFamily="34" charset="0"/>
              </a:rPr>
              <a:t>Hopes and aspirations for themselves and their children</a:t>
            </a:r>
          </a:p>
          <a:p>
            <a:pPr eaLnBrk="1" hangingPunct="1">
              <a:spcBef>
                <a:spcPct val="0"/>
              </a:spcBef>
              <a:spcAft>
                <a:spcPts val="1200"/>
              </a:spcAft>
              <a:buClrTx/>
              <a:buSzTx/>
              <a:buFont typeface="Wingdings" pitchFamily="2" charset="2"/>
              <a:buChar char="Ø"/>
            </a:pPr>
            <a:r>
              <a:rPr lang="en-AU" altLang="en-US" sz="2400" dirty="0">
                <a:solidFill>
                  <a:schemeClr val="accent2">
                    <a:lumMod val="50000"/>
                  </a:schemeClr>
                </a:solidFill>
                <a:latin typeface="Arial" panose="020B0604020202020204" pitchFamily="34" charset="0"/>
                <a:cs typeface="Arial" panose="020B0604020202020204" pitchFamily="34" charset="0"/>
              </a:rPr>
              <a:t>Commitment to other community members</a:t>
            </a:r>
          </a:p>
          <a:p>
            <a:pPr eaLnBrk="1" hangingPunct="1">
              <a:spcBef>
                <a:spcPct val="0"/>
              </a:spcBef>
              <a:spcAft>
                <a:spcPts val="1200"/>
              </a:spcAft>
              <a:buClrTx/>
              <a:buSzTx/>
              <a:buFont typeface="Wingdings" pitchFamily="2" charset="2"/>
              <a:buChar char="Ø"/>
            </a:pPr>
            <a:r>
              <a:rPr lang="en-AU" altLang="en-US" sz="2400" dirty="0">
                <a:solidFill>
                  <a:schemeClr val="accent2">
                    <a:lumMod val="50000"/>
                  </a:schemeClr>
                </a:solidFill>
                <a:latin typeface="Arial" panose="020B0604020202020204" pitchFamily="34" charset="0"/>
                <a:cs typeface="Arial" panose="020B0604020202020204" pitchFamily="34" charset="0"/>
              </a:rPr>
              <a:t>Strong loyalty to extended family, and orphaned children</a:t>
            </a:r>
          </a:p>
          <a:p>
            <a:pPr eaLnBrk="1" hangingPunct="1">
              <a:spcBef>
                <a:spcPct val="0"/>
              </a:spcBef>
              <a:spcAft>
                <a:spcPts val="1200"/>
              </a:spcAft>
              <a:buClrTx/>
              <a:buSzTx/>
              <a:buFont typeface="Wingdings" pitchFamily="2" charset="2"/>
              <a:buChar char="Ø"/>
            </a:pPr>
            <a:r>
              <a:rPr lang="en-AU" altLang="en-US" sz="2400" dirty="0">
                <a:solidFill>
                  <a:schemeClr val="accent2">
                    <a:lumMod val="50000"/>
                  </a:schemeClr>
                </a:solidFill>
                <a:latin typeface="Arial" panose="020B0604020202020204" pitchFamily="34" charset="0"/>
                <a:cs typeface="Arial" panose="020B0604020202020204" pitchFamily="34" charset="0"/>
              </a:rPr>
              <a:t>The need to participate in society</a:t>
            </a:r>
          </a:p>
          <a:p>
            <a:pPr eaLnBrk="1" hangingPunct="1">
              <a:spcBef>
                <a:spcPct val="0"/>
              </a:spcBef>
              <a:spcAft>
                <a:spcPts val="1200"/>
              </a:spcAft>
              <a:buClrTx/>
              <a:buSzTx/>
              <a:buFont typeface="Wingdings" pitchFamily="2" charset="2"/>
              <a:buChar char="Ø"/>
            </a:pPr>
            <a:r>
              <a:rPr lang="en-AU" altLang="en-US" sz="2400" dirty="0">
                <a:solidFill>
                  <a:schemeClr val="accent2">
                    <a:lumMod val="50000"/>
                  </a:schemeClr>
                </a:solidFill>
                <a:latin typeface="Arial" panose="020B0604020202020204" pitchFamily="34" charset="0"/>
                <a:cs typeface="Arial" panose="020B0604020202020204" pitchFamily="34" charset="0"/>
              </a:rPr>
              <a:t>Community structures</a:t>
            </a:r>
          </a:p>
          <a:p>
            <a:pPr eaLnBrk="1" hangingPunct="1">
              <a:spcBef>
                <a:spcPct val="0"/>
              </a:spcBef>
              <a:spcAft>
                <a:spcPts val="1200"/>
              </a:spcAft>
              <a:buClrTx/>
              <a:buSzTx/>
              <a:buFont typeface="Wingdings" pitchFamily="2" charset="2"/>
              <a:buChar char="Ø"/>
            </a:pPr>
            <a:r>
              <a:rPr lang="en-AU" altLang="en-US" sz="2400" dirty="0">
                <a:solidFill>
                  <a:schemeClr val="accent2">
                    <a:lumMod val="50000"/>
                  </a:schemeClr>
                </a:solidFill>
                <a:latin typeface="Arial" panose="020B0604020202020204" pitchFamily="34" charset="0"/>
                <a:cs typeface="Arial" panose="020B0604020202020204" pitchFamily="34" charset="0"/>
              </a:rPr>
              <a:t>The desire to work</a:t>
            </a:r>
          </a:p>
          <a:p>
            <a:pPr eaLnBrk="1" hangingPunct="1">
              <a:spcBef>
                <a:spcPct val="0"/>
              </a:spcBef>
              <a:spcAft>
                <a:spcPts val="1200"/>
              </a:spcAft>
              <a:buClrTx/>
              <a:buSzTx/>
              <a:buFont typeface="Wingdings" pitchFamily="2" charset="2"/>
              <a:buChar char="Ø"/>
            </a:pPr>
            <a:r>
              <a:rPr lang="en-AU" altLang="en-US" sz="2400" dirty="0">
                <a:solidFill>
                  <a:schemeClr val="accent2">
                    <a:lumMod val="50000"/>
                  </a:schemeClr>
                </a:solidFill>
                <a:latin typeface="Arial" panose="020B0604020202020204" pitchFamily="34" charset="0"/>
                <a:cs typeface="Arial" panose="020B0604020202020204" pitchFamily="34" charset="0"/>
              </a:rPr>
              <a:t>Many other attributes</a:t>
            </a:r>
          </a:p>
        </p:txBody>
      </p:sp>
      <p:sp>
        <p:nvSpPr>
          <p:cNvPr id="5" name="Rectangle 4">
            <a:extLst>
              <a:ext uri="{FF2B5EF4-FFF2-40B4-BE49-F238E27FC236}">
                <a16:creationId xmlns:a16="http://schemas.microsoft.com/office/drawing/2014/main" id="{655541EF-768D-0D41-B1EC-A410ED92C2EE}"/>
              </a:ext>
            </a:extLst>
          </p:cNvPr>
          <p:cNvSpPr>
            <a:spLocks noChangeArrowheads="1"/>
          </p:cNvSpPr>
          <p:nvPr/>
        </p:nvSpPr>
        <p:spPr bwMode="auto">
          <a:xfrm>
            <a:off x="827088" y="192088"/>
            <a:ext cx="7058025" cy="1076325"/>
          </a:xfrm>
          <a:prstGeom prst="rect">
            <a:avLst/>
          </a:prstGeom>
          <a:noFill/>
          <a:ln w="9525">
            <a:noFill/>
            <a:miter lim="800000"/>
            <a:headEnd/>
            <a:tailEnd/>
          </a:ln>
          <a:effectLst/>
        </p:spPr>
        <p:txBody>
          <a:bodyPr>
            <a:spAutoFit/>
          </a:bodyPr>
          <a:lstStyle/>
          <a:p>
            <a:pPr algn="ctr" eaLnBrk="1" hangingPunct="1">
              <a:defRPr/>
            </a:pPr>
            <a:r>
              <a:rPr lang="en-AU" sz="3200" dirty="0">
                <a:solidFill>
                  <a:srgbClr val="7030A0"/>
                </a:solidFill>
                <a:latin typeface="Arial" panose="020B0604020202020204" pitchFamily="34" charset="0"/>
                <a:ea typeface="MS PGothic" panose="020B0600070205080204" pitchFamily="34" charset="-128"/>
                <a:cs typeface="Arial" panose="020B0604020202020204" pitchFamily="34" charset="0"/>
              </a:rPr>
              <a:t>Some of the things individuals and communities bring include:</a:t>
            </a:r>
            <a:endParaRPr lang="en-AU" sz="3200" dirty="0">
              <a:solidFill>
                <a:srgbClr val="7030A0"/>
              </a:solidFill>
              <a:effectLst>
                <a:outerShdw blurRad="38100" dist="38100" dir="2700000" algn="tl">
                  <a:srgbClr val="C0C0C0"/>
                </a:outerShdw>
              </a:effectLst>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a:extLst>
              <a:ext uri="{FF2B5EF4-FFF2-40B4-BE49-F238E27FC236}">
                <a16:creationId xmlns:a16="http://schemas.microsoft.com/office/drawing/2014/main" id="{B26A6BA6-1ADB-C14F-9BC1-7ECF8D2114CC}"/>
              </a:ext>
            </a:extLst>
          </p:cNvPr>
          <p:cNvSpPr>
            <a:spLocks noChangeArrowheads="1"/>
          </p:cNvSpPr>
          <p:nvPr/>
        </p:nvSpPr>
        <p:spPr bwMode="auto">
          <a:xfrm>
            <a:off x="1976438" y="625475"/>
            <a:ext cx="4822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spcAft>
                <a:spcPts val="800"/>
              </a:spcAft>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spcAft>
                <a:spcPct val="0"/>
              </a:spcAft>
              <a:buClrTx/>
              <a:buSzTx/>
              <a:buFontTx/>
              <a:buNone/>
            </a:pPr>
            <a:r>
              <a:rPr lang="en-AU" altLang="en-US" sz="3200" dirty="0">
                <a:solidFill>
                  <a:srgbClr val="7030A0"/>
                </a:solidFill>
                <a:latin typeface="Calibri" panose="020F0502020204030204" pitchFamily="34" charset="0"/>
              </a:rPr>
              <a:t>Service Providers can offer:</a:t>
            </a:r>
          </a:p>
        </p:txBody>
      </p:sp>
      <p:sp>
        <p:nvSpPr>
          <p:cNvPr id="21506" name="Rectangle 5">
            <a:extLst>
              <a:ext uri="{FF2B5EF4-FFF2-40B4-BE49-F238E27FC236}">
                <a16:creationId xmlns:a16="http://schemas.microsoft.com/office/drawing/2014/main" id="{266BCBFC-E8DD-CB42-B29F-AE1091AC5E1D}"/>
              </a:ext>
            </a:extLst>
          </p:cNvPr>
          <p:cNvSpPr>
            <a:spLocks noChangeArrowheads="1"/>
          </p:cNvSpPr>
          <p:nvPr/>
        </p:nvSpPr>
        <p:spPr bwMode="auto">
          <a:xfrm>
            <a:off x="827088" y="1535113"/>
            <a:ext cx="7991475"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ts val="1000"/>
              </a:spcBef>
              <a:spcAft>
                <a:spcPts val="800"/>
              </a:spcAft>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spcAft>
                <a:spcPts val="1200"/>
              </a:spcAft>
              <a:buClrTx/>
              <a:buSzTx/>
              <a:buFont typeface="Wingdings" pitchFamily="2" charset="2"/>
              <a:buChar char="Ø"/>
            </a:pPr>
            <a:r>
              <a:rPr lang="en-AU" altLang="en-US" sz="2400" dirty="0">
                <a:solidFill>
                  <a:schemeClr val="accent2">
                    <a:lumMod val="50000"/>
                  </a:schemeClr>
                </a:solidFill>
                <a:latin typeface="Arial" panose="020B0604020202020204" pitchFamily="34" charset="0"/>
                <a:cs typeface="Arial" panose="020B0604020202020204" pitchFamily="34" charset="0"/>
              </a:rPr>
              <a:t>Support and friendship</a:t>
            </a:r>
          </a:p>
          <a:p>
            <a:pPr eaLnBrk="1" hangingPunct="1">
              <a:spcBef>
                <a:spcPct val="0"/>
              </a:spcBef>
              <a:spcAft>
                <a:spcPts val="1200"/>
              </a:spcAft>
              <a:buClrTx/>
              <a:buSzTx/>
              <a:buFont typeface="Wingdings" pitchFamily="2" charset="2"/>
              <a:buChar char="Ø"/>
            </a:pPr>
            <a:r>
              <a:rPr lang="en-AU" altLang="en-US" sz="2400" dirty="0">
                <a:solidFill>
                  <a:schemeClr val="accent2">
                    <a:lumMod val="50000"/>
                  </a:schemeClr>
                </a:solidFill>
                <a:latin typeface="Arial" panose="020B0604020202020204" pitchFamily="34" charset="0"/>
                <a:cs typeface="Arial" panose="020B0604020202020204" pitchFamily="34" charset="0"/>
              </a:rPr>
              <a:t>Access to a broad range of social services</a:t>
            </a:r>
          </a:p>
          <a:p>
            <a:pPr eaLnBrk="1" hangingPunct="1">
              <a:spcBef>
                <a:spcPct val="0"/>
              </a:spcBef>
              <a:spcAft>
                <a:spcPts val="1200"/>
              </a:spcAft>
              <a:buClrTx/>
              <a:buSzTx/>
              <a:buFont typeface="Wingdings" pitchFamily="2" charset="2"/>
              <a:buChar char="Ø"/>
            </a:pPr>
            <a:r>
              <a:rPr lang="en-AU" altLang="en-US" sz="2400" dirty="0">
                <a:solidFill>
                  <a:schemeClr val="accent2">
                    <a:lumMod val="50000"/>
                  </a:schemeClr>
                </a:solidFill>
                <a:latin typeface="Arial" panose="020B0604020202020204" pitchFamily="34" charset="0"/>
                <a:cs typeface="Arial" panose="020B0604020202020204" pitchFamily="34" charset="0"/>
              </a:rPr>
              <a:t>Advice and guidance during periods of change, or when facing problems</a:t>
            </a:r>
          </a:p>
          <a:p>
            <a:pPr eaLnBrk="1" hangingPunct="1">
              <a:spcBef>
                <a:spcPct val="0"/>
              </a:spcBef>
              <a:spcAft>
                <a:spcPts val="1200"/>
              </a:spcAft>
              <a:buClrTx/>
              <a:buSzTx/>
              <a:buFont typeface="Wingdings" pitchFamily="2" charset="2"/>
              <a:buChar char="Ø"/>
            </a:pPr>
            <a:r>
              <a:rPr lang="en-AU" altLang="en-US" sz="2400" dirty="0">
                <a:solidFill>
                  <a:schemeClr val="accent2">
                    <a:lumMod val="50000"/>
                  </a:schemeClr>
                </a:solidFill>
                <a:latin typeface="Arial" panose="020B0604020202020204" pitchFamily="34" charset="0"/>
                <a:cs typeface="Arial" panose="020B0604020202020204" pitchFamily="34" charset="0"/>
              </a:rPr>
              <a:t>Some assistance with funding for community meetings and projects </a:t>
            </a:r>
          </a:p>
          <a:p>
            <a:pPr eaLnBrk="1" hangingPunct="1">
              <a:spcBef>
                <a:spcPct val="0"/>
              </a:spcBef>
              <a:spcAft>
                <a:spcPts val="1200"/>
              </a:spcAft>
              <a:buClrTx/>
              <a:buSzTx/>
              <a:buFont typeface="Wingdings" pitchFamily="2" charset="2"/>
              <a:buChar char="Ø"/>
            </a:pPr>
            <a:r>
              <a:rPr lang="en-AU" altLang="en-US" sz="2400" dirty="0">
                <a:solidFill>
                  <a:schemeClr val="accent2">
                    <a:lumMod val="50000"/>
                  </a:schemeClr>
                </a:solidFill>
                <a:latin typeface="Arial" panose="020B0604020202020204" pitchFamily="34" charset="0"/>
                <a:cs typeface="Arial" panose="020B0604020202020204" pitchFamily="34" charset="0"/>
              </a:rPr>
              <a:t>Information and training</a:t>
            </a:r>
          </a:p>
          <a:p>
            <a:pPr eaLnBrk="1" hangingPunct="1">
              <a:spcBef>
                <a:spcPct val="0"/>
              </a:spcBef>
              <a:spcAft>
                <a:spcPts val="1200"/>
              </a:spcAft>
              <a:buClrTx/>
              <a:buSzTx/>
              <a:buFont typeface="Wingdings" pitchFamily="2" charset="2"/>
              <a:buChar char="Ø"/>
            </a:pPr>
            <a:r>
              <a:rPr lang="en-AU" altLang="en-US" sz="2400" dirty="0">
                <a:solidFill>
                  <a:schemeClr val="accent2">
                    <a:lumMod val="50000"/>
                  </a:schemeClr>
                </a:solidFill>
                <a:latin typeface="Arial" panose="020B0604020202020204" pitchFamily="34" charset="0"/>
                <a:cs typeface="Arial" panose="020B0604020202020204" pitchFamily="34" charset="0"/>
              </a:rPr>
              <a:t>Explanations about wider cultural and social expectations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5">
            <a:extLst>
              <a:ext uri="{FF2B5EF4-FFF2-40B4-BE49-F238E27FC236}">
                <a16:creationId xmlns:a16="http://schemas.microsoft.com/office/drawing/2014/main" id="{BB8BE994-E77C-5149-97A5-620CB86E13BE}"/>
              </a:ext>
            </a:extLst>
          </p:cNvPr>
          <p:cNvSpPr>
            <a:spLocks noChangeArrowheads="1"/>
          </p:cNvSpPr>
          <p:nvPr/>
        </p:nvSpPr>
        <p:spPr bwMode="auto">
          <a:xfrm>
            <a:off x="755650" y="1228725"/>
            <a:ext cx="8101013"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ts val="1000"/>
              </a:spcBef>
              <a:spcAft>
                <a:spcPts val="800"/>
              </a:spcAft>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ts val="1200"/>
              </a:spcBef>
              <a:spcAft>
                <a:spcPct val="0"/>
              </a:spcAft>
              <a:buClrTx/>
              <a:buSzTx/>
              <a:buFont typeface="Wingdings" pitchFamily="2" charset="2"/>
              <a:buChar char="Ø"/>
            </a:pPr>
            <a:r>
              <a:rPr lang="en-AU" altLang="en-US" sz="2800" dirty="0">
                <a:solidFill>
                  <a:schemeClr val="accent2">
                    <a:lumMod val="50000"/>
                  </a:schemeClr>
                </a:solidFill>
                <a:latin typeface="Arial" panose="020B0604020202020204" pitchFamily="34" charset="0"/>
                <a:cs typeface="Arial" panose="020B0604020202020204" pitchFamily="34" charset="0"/>
              </a:rPr>
              <a:t>Legal information and advice</a:t>
            </a:r>
          </a:p>
          <a:p>
            <a:pPr eaLnBrk="1" hangingPunct="1">
              <a:spcBef>
                <a:spcPts val="1200"/>
              </a:spcBef>
              <a:spcAft>
                <a:spcPct val="0"/>
              </a:spcAft>
              <a:buClrTx/>
              <a:buSzTx/>
              <a:buFont typeface="Wingdings" pitchFamily="2" charset="2"/>
              <a:buChar char="Ø"/>
            </a:pPr>
            <a:r>
              <a:rPr lang="en-AU" altLang="en-US" sz="2800" dirty="0">
                <a:solidFill>
                  <a:schemeClr val="accent2">
                    <a:lumMod val="50000"/>
                  </a:schemeClr>
                </a:solidFill>
                <a:latin typeface="Arial" panose="020B0604020202020204" pitchFamily="34" charset="0"/>
                <a:cs typeface="Arial" panose="020B0604020202020204" pitchFamily="34" charset="0"/>
              </a:rPr>
              <a:t>Facilitating community development and advocacy</a:t>
            </a:r>
          </a:p>
          <a:p>
            <a:pPr eaLnBrk="1" hangingPunct="1">
              <a:spcBef>
                <a:spcPts val="1200"/>
              </a:spcBef>
              <a:spcAft>
                <a:spcPct val="0"/>
              </a:spcAft>
              <a:buClrTx/>
              <a:buSzTx/>
              <a:buFont typeface="Wingdings" pitchFamily="2" charset="2"/>
              <a:buChar char="Ø"/>
            </a:pPr>
            <a:r>
              <a:rPr lang="en-AU" altLang="en-US" sz="2800" dirty="0">
                <a:solidFill>
                  <a:schemeClr val="accent2">
                    <a:lumMod val="50000"/>
                  </a:schemeClr>
                </a:solidFill>
                <a:latin typeface="Arial" panose="020B0604020202020204" pitchFamily="34" charset="0"/>
                <a:cs typeface="Arial" panose="020B0604020202020204" pitchFamily="34" charset="0"/>
              </a:rPr>
              <a:t>Assisting communities to have their voices heard by those in power</a:t>
            </a:r>
          </a:p>
          <a:p>
            <a:pPr eaLnBrk="1" hangingPunct="1">
              <a:spcBef>
                <a:spcPts val="1200"/>
              </a:spcBef>
              <a:spcAft>
                <a:spcPct val="0"/>
              </a:spcAft>
              <a:buClrTx/>
              <a:buSzTx/>
              <a:buFont typeface="Wingdings" pitchFamily="2" charset="2"/>
              <a:buChar char="Ø"/>
            </a:pPr>
            <a:r>
              <a:rPr lang="en-AU" altLang="en-US" sz="2800" dirty="0">
                <a:solidFill>
                  <a:schemeClr val="accent2">
                    <a:lumMod val="50000"/>
                  </a:schemeClr>
                </a:solidFill>
                <a:latin typeface="Arial" panose="020B0604020202020204" pitchFamily="34" charset="0"/>
                <a:cs typeface="Arial" panose="020B0604020202020204" pitchFamily="34" charset="0"/>
              </a:rPr>
              <a:t>Responding to problems which may emerge respect and recognition of community capacity and capabilities</a:t>
            </a:r>
          </a:p>
          <a:p>
            <a:pPr eaLnBrk="1" hangingPunct="1">
              <a:spcBef>
                <a:spcPts val="1200"/>
              </a:spcBef>
              <a:spcAft>
                <a:spcPct val="0"/>
              </a:spcAft>
              <a:buClrTx/>
              <a:buSzTx/>
              <a:buFont typeface="Wingdings" pitchFamily="2" charset="2"/>
              <a:buChar char="Ø"/>
            </a:pPr>
            <a:r>
              <a:rPr lang="en-AU" altLang="en-US" sz="2800" dirty="0">
                <a:solidFill>
                  <a:schemeClr val="accent2">
                    <a:lumMod val="50000"/>
                  </a:schemeClr>
                </a:solidFill>
                <a:latin typeface="Arial" panose="020B0604020202020204" pitchFamily="34" charset="0"/>
                <a:cs typeface="Arial" panose="020B0604020202020204" pitchFamily="34" charset="0"/>
              </a:rPr>
              <a:t>The opportunity for individuals and communities to contribute to their society</a:t>
            </a:r>
          </a:p>
        </p:txBody>
      </p:sp>
      <p:sp>
        <p:nvSpPr>
          <p:cNvPr id="23554" name="Rectangle 4">
            <a:extLst>
              <a:ext uri="{FF2B5EF4-FFF2-40B4-BE49-F238E27FC236}">
                <a16:creationId xmlns:a16="http://schemas.microsoft.com/office/drawing/2014/main" id="{D4D299C9-4ECD-014A-B95E-C34BD98D3250}"/>
              </a:ext>
            </a:extLst>
          </p:cNvPr>
          <p:cNvSpPr>
            <a:spLocks noChangeArrowheads="1"/>
          </p:cNvSpPr>
          <p:nvPr/>
        </p:nvSpPr>
        <p:spPr bwMode="auto">
          <a:xfrm>
            <a:off x="1504562" y="450850"/>
            <a:ext cx="56284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spcAft>
                <a:spcPts val="800"/>
              </a:spcAft>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spcAft>
                <a:spcPct val="0"/>
              </a:spcAft>
              <a:buClrTx/>
              <a:buSzTx/>
              <a:buFontTx/>
              <a:buNone/>
            </a:pPr>
            <a:r>
              <a:rPr lang="en-AU" altLang="en-US" sz="3200" dirty="0">
                <a:solidFill>
                  <a:srgbClr val="7030A0"/>
                </a:solidFill>
                <a:latin typeface="Arial" panose="020B0604020202020204" pitchFamily="34" charset="0"/>
                <a:cs typeface="Arial" panose="020B0604020202020204" pitchFamily="34" charset="0"/>
              </a:rPr>
              <a:t>Service Providers can offer: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80AC3-2F29-6961-56AC-21DD3937315C}"/>
              </a:ext>
            </a:extLst>
          </p:cNvPr>
          <p:cNvSpPr>
            <a:spLocks noGrp="1"/>
          </p:cNvSpPr>
          <p:nvPr>
            <p:ph type="title"/>
          </p:nvPr>
        </p:nvSpPr>
        <p:spPr/>
        <p:txBody>
          <a:bodyPr/>
          <a:lstStyle/>
          <a:p>
            <a:r>
              <a:rPr lang="en-AU" dirty="0"/>
              <a:t>Good Consultations lead to Empowerment</a:t>
            </a:r>
          </a:p>
        </p:txBody>
      </p:sp>
      <p:sp>
        <p:nvSpPr>
          <p:cNvPr id="3" name="Content Placeholder 2">
            <a:extLst>
              <a:ext uri="{FF2B5EF4-FFF2-40B4-BE49-F238E27FC236}">
                <a16:creationId xmlns:a16="http://schemas.microsoft.com/office/drawing/2014/main" id="{D6B4819F-44DB-FCD3-35B2-1CD65AD785EC}"/>
              </a:ext>
            </a:extLst>
          </p:cNvPr>
          <p:cNvSpPr>
            <a:spLocks noGrp="1"/>
          </p:cNvSpPr>
          <p:nvPr>
            <p:ph idx="1"/>
          </p:nvPr>
        </p:nvSpPr>
        <p:spPr/>
        <p:txBody>
          <a:bodyPr/>
          <a:lstStyle/>
          <a:p>
            <a:endParaRPr lang="en-AU" dirty="0"/>
          </a:p>
          <a:p>
            <a:r>
              <a:rPr lang="en-AU" b="1" dirty="0">
                <a:solidFill>
                  <a:schemeClr val="accent2">
                    <a:lumMod val="50000"/>
                  </a:schemeClr>
                </a:solidFill>
              </a:rPr>
              <a:t>Community members feel as if they have ben listened to and their issues heard.</a:t>
            </a:r>
          </a:p>
          <a:p>
            <a:endParaRPr lang="en-AU" b="1" dirty="0">
              <a:solidFill>
                <a:schemeClr val="accent2">
                  <a:lumMod val="50000"/>
                </a:schemeClr>
              </a:solidFill>
            </a:endParaRPr>
          </a:p>
          <a:p>
            <a:endParaRPr lang="en-AU" b="1" dirty="0">
              <a:solidFill>
                <a:schemeClr val="accent2">
                  <a:lumMod val="50000"/>
                </a:schemeClr>
              </a:solidFill>
            </a:endParaRPr>
          </a:p>
        </p:txBody>
      </p:sp>
      <p:pic>
        <p:nvPicPr>
          <p:cNvPr id="5" name="Picture 4">
            <a:extLst>
              <a:ext uri="{FF2B5EF4-FFF2-40B4-BE49-F238E27FC236}">
                <a16:creationId xmlns:a16="http://schemas.microsoft.com/office/drawing/2014/main" id="{D0710651-9A9F-0A39-866E-87467E2CB14E}"/>
              </a:ext>
            </a:extLst>
          </p:cNvPr>
          <p:cNvPicPr>
            <a:picLocks noChangeAspect="1"/>
          </p:cNvPicPr>
          <p:nvPr/>
        </p:nvPicPr>
        <p:blipFill>
          <a:blip r:embed="rId3"/>
          <a:stretch>
            <a:fillRect/>
          </a:stretch>
        </p:blipFill>
        <p:spPr>
          <a:xfrm>
            <a:off x="2483768" y="3393706"/>
            <a:ext cx="2356005" cy="2808800"/>
          </a:xfrm>
          <a:prstGeom prst="rect">
            <a:avLst/>
          </a:prstGeom>
        </p:spPr>
      </p:pic>
    </p:spTree>
    <p:extLst>
      <p:ext uri="{BB962C8B-B14F-4D97-AF65-F5344CB8AC3E}">
        <p14:creationId xmlns:p14="http://schemas.microsoft.com/office/powerpoint/2010/main" val="953815146"/>
      </p:ext>
    </p:extLst>
  </p:cSld>
  <p:clrMapOvr>
    <a:masterClrMapping/>
  </p:clrMapOvr>
</p:sld>
</file>

<file path=ppt/theme/theme1.xml><?xml version="1.0" encoding="utf-8"?>
<a:theme xmlns:a="http://schemas.openxmlformats.org/drawingml/2006/main" name="GCR project master">
  <a:themeElements>
    <a:clrScheme name="Custom 7">
      <a:dk1>
        <a:srgbClr val="000000"/>
      </a:dk1>
      <a:lt1>
        <a:srgbClr val="FFFFFF"/>
      </a:lt1>
      <a:dk2>
        <a:srgbClr val="2C3C43"/>
      </a:dk2>
      <a:lt2>
        <a:srgbClr val="EBEBEB"/>
      </a:lt2>
      <a:accent1>
        <a:srgbClr val="632C90"/>
      </a:accent1>
      <a:accent2>
        <a:srgbClr val="00FF00"/>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GCR project master" id="{FAAF83C6-FF45-EA4E-BC0F-FFE4D9E8E5FF}" vid="{E0FA262B-95AE-B54F-9931-A07ACB65789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1965</TotalTime>
  <Words>2309</Words>
  <Application>Microsoft Office PowerPoint</Application>
  <PresentationFormat>On-screen Show (4:3)</PresentationFormat>
  <Paragraphs>261</Paragraphs>
  <Slides>35</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ＭＳ Ｐゴシック</vt:lpstr>
      <vt:lpstr>ＭＳ Ｐゴシック</vt:lpstr>
      <vt:lpstr>Arial</vt:lpstr>
      <vt:lpstr>Calibri</vt:lpstr>
      <vt:lpstr>Trebuchet MS</vt:lpstr>
      <vt:lpstr>Verdana</vt:lpstr>
      <vt:lpstr>Wingdings</vt:lpstr>
      <vt:lpstr>Wingdings 3</vt:lpstr>
      <vt:lpstr>GCR project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Consultations lead to Empowerment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Visual Futures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JudI Tucker</dc:creator>
  <cp:lastModifiedBy>Linda Bartolomei</cp:lastModifiedBy>
  <cp:revision>92</cp:revision>
  <dcterms:created xsi:type="dcterms:W3CDTF">2006-01-11T06:16:05Z</dcterms:created>
  <dcterms:modified xsi:type="dcterms:W3CDTF">2024-07-10T07:40:51Z</dcterms:modified>
</cp:coreProperties>
</file>