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82" r:id="rId2"/>
  </p:sldMasterIdLst>
  <p:notesMasterIdLst>
    <p:notesMasterId r:id="rId13"/>
  </p:notesMasterIdLst>
  <p:handoutMasterIdLst>
    <p:handoutMasterId r:id="rId14"/>
  </p:handoutMasterIdLst>
  <p:sldIdLst>
    <p:sldId id="322" r:id="rId3"/>
    <p:sldId id="1148" r:id="rId4"/>
    <p:sldId id="1153" r:id="rId5"/>
    <p:sldId id="1151" r:id="rId6"/>
    <p:sldId id="1154" r:id="rId7"/>
    <p:sldId id="1149" r:id="rId8"/>
    <p:sldId id="1150" r:id="rId9"/>
    <p:sldId id="1155" r:id="rId10"/>
    <p:sldId id="1152" r:id="rId11"/>
    <p:sldId id="1156" r:id="rId12"/>
  </p:sldIdLst>
  <p:sldSz cx="9144000" cy="6858000" type="screen4x3"/>
  <p:notesSz cx="6792913" cy="9925050"/>
  <p:defaultTextStyle>
    <a:defPPr>
      <a:defRPr lang="en-US"/>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152" autoAdjust="0"/>
    <p:restoredTop sz="93792" autoAdjust="0"/>
  </p:normalViewPr>
  <p:slideViewPr>
    <p:cSldViewPr snapToGrid="0" snapToObjects="1">
      <p:cViewPr varScale="1">
        <p:scale>
          <a:sx n="70" d="100"/>
          <a:sy n="70" d="100"/>
        </p:scale>
        <p:origin x="1191" y="39"/>
      </p:cViewPr>
      <p:guideLst/>
    </p:cSldViewPr>
  </p:slideViewPr>
  <p:notesTextViewPr>
    <p:cViewPr>
      <p:scale>
        <a:sx n="400" d="100"/>
        <a:sy n="400" d="100"/>
      </p:scale>
      <p:origin x="0" y="0"/>
    </p:cViewPr>
  </p:notesTextViewPr>
  <p:sorterViewPr>
    <p:cViewPr varScale="1">
      <p:scale>
        <a:sx n="1" d="1"/>
        <a:sy n="1" d="1"/>
      </p:scale>
      <p:origin x="0" y="-4164"/>
    </p:cViewPr>
  </p:sorterViewPr>
  <p:notesViewPr>
    <p:cSldViewPr snapToGrid="0" snapToObjects="1">
      <p:cViewPr varScale="1">
        <p:scale>
          <a:sx n="49" d="100"/>
          <a:sy n="49" d="100"/>
        </p:scale>
        <p:origin x="274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EBEB0-B8DE-37D1-15B7-446F9F6EE98C}"/>
              </a:ext>
            </a:extLst>
          </p:cNvPr>
          <p:cNvSpPr>
            <a:spLocks noGrp="1"/>
          </p:cNvSpPr>
          <p:nvPr>
            <p:ph type="hdr" sz="quarter"/>
          </p:nvPr>
        </p:nvSpPr>
        <p:spPr>
          <a:xfrm>
            <a:off x="0" y="0"/>
            <a:ext cx="2943225" cy="496888"/>
          </a:xfrm>
          <a:prstGeom prst="rect">
            <a:avLst/>
          </a:prstGeom>
        </p:spPr>
        <p:txBody>
          <a:bodyPr vert="horz" lIns="90959" tIns="45479" rIns="90959" bIns="45479" rtlCol="0"/>
          <a:lstStyle>
            <a:lvl1pPr algn="l">
              <a:defRPr sz="1200">
                <a:latin typeface="Trebuchet MS" panose="020B0703020202090204" pitchFamily="34" charset="0"/>
              </a:defRPr>
            </a:lvl1pPr>
          </a:lstStyle>
          <a:p>
            <a:pPr>
              <a:defRPr/>
            </a:pPr>
            <a:endParaRPr lang="en-US"/>
          </a:p>
        </p:txBody>
      </p:sp>
      <p:sp>
        <p:nvSpPr>
          <p:cNvPr id="3" name="Date Placeholder 2">
            <a:extLst>
              <a:ext uri="{FF2B5EF4-FFF2-40B4-BE49-F238E27FC236}">
                <a16:creationId xmlns:a16="http://schemas.microsoft.com/office/drawing/2014/main" id="{C09F0495-2945-F0F6-FBF0-9E220BC490B0}"/>
              </a:ext>
            </a:extLst>
          </p:cNvPr>
          <p:cNvSpPr>
            <a:spLocks noGrp="1"/>
          </p:cNvSpPr>
          <p:nvPr>
            <p:ph type="dt" sz="quarter" idx="1"/>
          </p:nvPr>
        </p:nvSpPr>
        <p:spPr>
          <a:xfrm>
            <a:off x="3848100" y="0"/>
            <a:ext cx="2943225" cy="496888"/>
          </a:xfrm>
          <a:prstGeom prst="rect">
            <a:avLst/>
          </a:prstGeom>
        </p:spPr>
        <p:txBody>
          <a:bodyPr vert="horz" lIns="90959" tIns="45479" rIns="90959" bIns="45479" rtlCol="0"/>
          <a:lstStyle>
            <a:lvl1pPr algn="r">
              <a:defRPr sz="1200">
                <a:latin typeface="Trebuchet MS" panose="020B0703020202090204" pitchFamily="34" charset="0"/>
              </a:defRPr>
            </a:lvl1pPr>
          </a:lstStyle>
          <a:p>
            <a:pPr>
              <a:defRPr/>
            </a:pPr>
            <a:fld id="{79CD6E56-0F0A-4D4A-B6ED-88C6EF56C89D}" type="datetimeFigureOut">
              <a:rPr lang="en-US"/>
              <a:pPr>
                <a:defRPr/>
              </a:pPr>
              <a:t>7/11/2024</a:t>
            </a:fld>
            <a:endParaRPr lang="en-US" dirty="0"/>
          </a:p>
        </p:txBody>
      </p:sp>
      <p:sp>
        <p:nvSpPr>
          <p:cNvPr id="4" name="Footer Placeholder 3">
            <a:extLst>
              <a:ext uri="{FF2B5EF4-FFF2-40B4-BE49-F238E27FC236}">
                <a16:creationId xmlns:a16="http://schemas.microsoft.com/office/drawing/2014/main" id="{6771CCFE-3952-AC26-6209-4ED03DDF2E48}"/>
              </a:ext>
            </a:extLst>
          </p:cNvPr>
          <p:cNvSpPr>
            <a:spLocks noGrp="1"/>
          </p:cNvSpPr>
          <p:nvPr>
            <p:ph type="ftr" sz="quarter" idx="2"/>
          </p:nvPr>
        </p:nvSpPr>
        <p:spPr>
          <a:xfrm>
            <a:off x="0" y="9428163"/>
            <a:ext cx="2943225" cy="496887"/>
          </a:xfrm>
          <a:prstGeom prst="rect">
            <a:avLst/>
          </a:prstGeom>
        </p:spPr>
        <p:txBody>
          <a:bodyPr vert="horz" lIns="90959" tIns="45479" rIns="90959" bIns="45479" rtlCol="0" anchor="b"/>
          <a:lstStyle>
            <a:lvl1pPr algn="l">
              <a:defRPr sz="1200">
                <a:latin typeface="Trebuchet MS" panose="020B070302020209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730966E0-3ECF-2B89-D4DC-588F51B4D2BC}"/>
              </a:ext>
            </a:extLst>
          </p:cNvPr>
          <p:cNvSpPr>
            <a:spLocks noGrp="1"/>
          </p:cNvSpPr>
          <p:nvPr>
            <p:ph type="sldNum" sz="quarter" idx="3"/>
          </p:nvPr>
        </p:nvSpPr>
        <p:spPr>
          <a:xfrm>
            <a:off x="3848100" y="9428163"/>
            <a:ext cx="2943225" cy="496887"/>
          </a:xfrm>
          <a:prstGeom prst="rect">
            <a:avLst/>
          </a:prstGeom>
        </p:spPr>
        <p:txBody>
          <a:bodyPr vert="horz" lIns="90959" tIns="45479" rIns="90959" bIns="45479" rtlCol="0" anchor="b"/>
          <a:lstStyle>
            <a:lvl1pPr algn="r">
              <a:defRPr sz="1200">
                <a:latin typeface="Trebuchet MS" panose="020B0703020202090204" pitchFamily="34" charset="0"/>
              </a:defRPr>
            </a:lvl1pPr>
          </a:lstStyle>
          <a:p>
            <a:pPr>
              <a:defRPr/>
            </a:pPr>
            <a:fld id="{F5B27E06-B42E-4336-AFC1-EAFC128A7EDE}"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B41A5D-9B0A-5D2A-AA0E-3DC22AE2132F}"/>
              </a:ext>
            </a:extLst>
          </p:cNvPr>
          <p:cNvSpPr>
            <a:spLocks noGrp="1"/>
          </p:cNvSpPr>
          <p:nvPr>
            <p:ph type="hdr" sz="quarter"/>
          </p:nvPr>
        </p:nvSpPr>
        <p:spPr>
          <a:xfrm>
            <a:off x="0" y="0"/>
            <a:ext cx="2943225" cy="496888"/>
          </a:xfrm>
          <a:prstGeom prst="rect">
            <a:avLst/>
          </a:prstGeom>
        </p:spPr>
        <p:txBody>
          <a:bodyPr vert="horz" lIns="90959" tIns="45479" rIns="90959" bIns="45479" rtlCol="0"/>
          <a:lstStyle>
            <a:lvl1pPr algn="l">
              <a:defRPr sz="1200">
                <a:latin typeface="Trebuchet MS" panose="020B0703020202090204" pitchFamily="34" charset="0"/>
              </a:defRPr>
            </a:lvl1pPr>
          </a:lstStyle>
          <a:p>
            <a:pPr>
              <a:defRPr/>
            </a:pPr>
            <a:endParaRPr lang="en-US"/>
          </a:p>
        </p:txBody>
      </p:sp>
      <p:sp>
        <p:nvSpPr>
          <p:cNvPr id="3" name="Date Placeholder 2">
            <a:extLst>
              <a:ext uri="{FF2B5EF4-FFF2-40B4-BE49-F238E27FC236}">
                <a16:creationId xmlns:a16="http://schemas.microsoft.com/office/drawing/2014/main" id="{B6737E8B-19CE-DA53-DB64-85E532A33FF6}"/>
              </a:ext>
            </a:extLst>
          </p:cNvPr>
          <p:cNvSpPr>
            <a:spLocks noGrp="1"/>
          </p:cNvSpPr>
          <p:nvPr>
            <p:ph type="dt" idx="1"/>
          </p:nvPr>
        </p:nvSpPr>
        <p:spPr>
          <a:xfrm>
            <a:off x="3848100" y="0"/>
            <a:ext cx="2943225" cy="496888"/>
          </a:xfrm>
          <a:prstGeom prst="rect">
            <a:avLst/>
          </a:prstGeom>
        </p:spPr>
        <p:txBody>
          <a:bodyPr vert="horz" lIns="90959" tIns="45479" rIns="90959" bIns="45479" rtlCol="0"/>
          <a:lstStyle>
            <a:lvl1pPr algn="r">
              <a:defRPr sz="1200">
                <a:latin typeface="Trebuchet MS" panose="020B0703020202090204" pitchFamily="34" charset="0"/>
              </a:defRPr>
            </a:lvl1pPr>
          </a:lstStyle>
          <a:p>
            <a:pPr>
              <a:defRPr/>
            </a:pPr>
            <a:fld id="{149948B4-70C2-446F-96FC-AF8F343F8C35}" type="datetimeFigureOut">
              <a:rPr lang="en-US"/>
              <a:pPr>
                <a:defRPr/>
              </a:pPr>
              <a:t>7/11/2024</a:t>
            </a:fld>
            <a:endParaRPr lang="en-US" dirty="0"/>
          </a:p>
        </p:txBody>
      </p:sp>
      <p:sp>
        <p:nvSpPr>
          <p:cNvPr id="4" name="Slide Image Placeholder 3">
            <a:extLst>
              <a:ext uri="{FF2B5EF4-FFF2-40B4-BE49-F238E27FC236}">
                <a16:creationId xmlns:a16="http://schemas.microsoft.com/office/drawing/2014/main" id="{269271A0-39A7-853E-8D94-890A898B0E74}"/>
              </a:ext>
            </a:extLst>
          </p:cNvPr>
          <p:cNvSpPr>
            <a:spLocks noGrp="1" noRot="1" noChangeAspect="1"/>
          </p:cNvSpPr>
          <p:nvPr>
            <p:ph type="sldImg" idx="2"/>
          </p:nvPr>
        </p:nvSpPr>
        <p:spPr>
          <a:xfrm>
            <a:off x="1163638" y="1239838"/>
            <a:ext cx="4465637" cy="3349625"/>
          </a:xfrm>
          <a:prstGeom prst="rect">
            <a:avLst/>
          </a:prstGeom>
          <a:noFill/>
          <a:ln w="12700">
            <a:solidFill>
              <a:prstClr val="black"/>
            </a:solidFill>
          </a:ln>
        </p:spPr>
        <p:txBody>
          <a:bodyPr vert="horz" lIns="90959" tIns="45479" rIns="90959" bIns="45479" rtlCol="0" anchor="ctr"/>
          <a:lstStyle/>
          <a:p>
            <a:pPr lvl="0"/>
            <a:endParaRPr lang="en-US" noProof="0" dirty="0"/>
          </a:p>
        </p:txBody>
      </p:sp>
      <p:sp>
        <p:nvSpPr>
          <p:cNvPr id="5" name="Notes Placeholder 4">
            <a:extLst>
              <a:ext uri="{FF2B5EF4-FFF2-40B4-BE49-F238E27FC236}">
                <a16:creationId xmlns:a16="http://schemas.microsoft.com/office/drawing/2014/main" id="{EEAFCA42-4D46-AE74-2BB7-012E86BB3B22}"/>
              </a:ext>
            </a:extLst>
          </p:cNvPr>
          <p:cNvSpPr>
            <a:spLocks noGrp="1"/>
          </p:cNvSpPr>
          <p:nvPr>
            <p:ph type="body" sz="quarter" idx="3"/>
          </p:nvPr>
        </p:nvSpPr>
        <p:spPr>
          <a:xfrm>
            <a:off x="679450" y="4776788"/>
            <a:ext cx="5434013" cy="3908425"/>
          </a:xfrm>
          <a:prstGeom prst="rect">
            <a:avLst/>
          </a:prstGeom>
        </p:spPr>
        <p:txBody>
          <a:bodyPr vert="horz" lIns="90959" tIns="45479" rIns="90959" bIns="4547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F9DE1EF-CB93-1C77-462D-CD751490BB0D}"/>
              </a:ext>
            </a:extLst>
          </p:cNvPr>
          <p:cNvSpPr>
            <a:spLocks noGrp="1"/>
          </p:cNvSpPr>
          <p:nvPr>
            <p:ph type="ftr" sz="quarter" idx="4"/>
          </p:nvPr>
        </p:nvSpPr>
        <p:spPr>
          <a:xfrm>
            <a:off x="0" y="9428163"/>
            <a:ext cx="2943225" cy="496887"/>
          </a:xfrm>
          <a:prstGeom prst="rect">
            <a:avLst/>
          </a:prstGeom>
        </p:spPr>
        <p:txBody>
          <a:bodyPr vert="horz" lIns="90959" tIns="45479" rIns="90959" bIns="45479" rtlCol="0" anchor="b"/>
          <a:lstStyle>
            <a:lvl1pPr algn="l">
              <a:defRPr sz="1200">
                <a:latin typeface="Trebuchet MS" panose="020B070302020209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3B72AA7-D922-121D-DFE8-7B89520F8DB9}"/>
              </a:ext>
            </a:extLst>
          </p:cNvPr>
          <p:cNvSpPr>
            <a:spLocks noGrp="1"/>
          </p:cNvSpPr>
          <p:nvPr>
            <p:ph type="sldNum" sz="quarter" idx="5"/>
          </p:nvPr>
        </p:nvSpPr>
        <p:spPr>
          <a:xfrm>
            <a:off x="3848100" y="9428163"/>
            <a:ext cx="2943225" cy="496887"/>
          </a:xfrm>
          <a:prstGeom prst="rect">
            <a:avLst/>
          </a:prstGeom>
        </p:spPr>
        <p:txBody>
          <a:bodyPr vert="horz" lIns="90959" tIns="45479" rIns="90959" bIns="45479" rtlCol="0" anchor="b"/>
          <a:lstStyle>
            <a:lvl1pPr algn="r">
              <a:defRPr sz="1200">
                <a:latin typeface="Trebuchet MS" panose="020B0703020202090204" pitchFamily="34" charset="0"/>
              </a:defRPr>
            </a:lvl1pPr>
          </a:lstStyle>
          <a:p>
            <a:pPr>
              <a:defRPr/>
            </a:pPr>
            <a:fld id="{F59E8D6C-F3C4-4043-BE73-2890F8A4AD85}"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7FBEDEF-70CC-32FD-9CDC-68E34E6D96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48FE17E-CB35-78D0-6106-CD60185A95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Arial" panose="020B0604020202020204" pitchFamily="34" charset="0"/>
                <a:cs typeface="Arial" panose="020B0604020202020204" pitchFamily="34" charset="0"/>
              </a:rPr>
              <a:t>Facilitators Notes</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If you are not familiar with this area of work, please read the Background reading before conducting this session. </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In all of the consultations we did as part of the research project on which this Kit is based, the importance of including men as part of the solution was mentioned by all the various stakeholders.</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However, few actually discussed the fact that refugee men and boys also face their own  specific problems and barriers.</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Gender Equality  means that the specific needs of both men and boys, women and girls are addressed.  Please see Module 2 Gender Equality</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In the module, we have presented materials to address both sides of this coin.</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7172" name="Slide Number Placeholder 3">
            <a:extLst>
              <a:ext uri="{FF2B5EF4-FFF2-40B4-BE49-F238E27FC236}">
                <a16:creationId xmlns:a16="http://schemas.microsoft.com/office/drawing/2014/main" id="{B9CAB11E-A84F-DF5F-0B10-6FEC27B442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38188" indent="-284163">
              <a:defRPr>
                <a:solidFill>
                  <a:schemeClr val="tx1"/>
                </a:solidFill>
                <a:latin typeface="Trebuchet MS" panose="020B0603020202020204" pitchFamily="34" charset="0"/>
              </a:defRPr>
            </a:lvl2pPr>
            <a:lvl3pPr marL="1136650" indent="-227013">
              <a:defRPr>
                <a:solidFill>
                  <a:schemeClr val="tx1"/>
                </a:solidFill>
                <a:latin typeface="Trebuchet MS" panose="020B0603020202020204" pitchFamily="34" charset="0"/>
              </a:defRPr>
            </a:lvl3pPr>
            <a:lvl4pPr marL="1590675" indent="-227013">
              <a:defRPr>
                <a:solidFill>
                  <a:schemeClr val="tx1"/>
                </a:solidFill>
                <a:latin typeface="Trebuchet MS" panose="020B0603020202020204" pitchFamily="34" charset="0"/>
              </a:defRPr>
            </a:lvl4pPr>
            <a:lvl5pPr marL="2046288" indent="-227013">
              <a:defRPr>
                <a:solidFill>
                  <a:schemeClr val="tx1"/>
                </a:solidFill>
                <a:latin typeface="Trebuchet MS" panose="020B0603020202020204" pitchFamily="34" charset="0"/>
              </a:defRPr>
            </a:lvl5pPr>
            <a:lvl6pPr marL="2503488" indent="-227013" eaLnBrk="0" fontAlgn="base" hangingPunct="0">
              <a:spcBef>
                <a:spcPct val="0"/>
              </a:spcBef>
              <a:spcAft>
                <a:spcPct val="0"/>
              </a:spcAft>
              <a:defRPr>
                <a:solidFill>
                  <a:schemeClr val="tx1"/>
                </a:solidFill>
                <a:latin typeface="Trebuchet MS" panose="020B0603020202020204" pitchFamily="34" charset="0"/>
              </a:defRPr>
            </a:lvl6pPr>
            <a:lvl7pPr marL="2960688" indent="-227013" eaLnBrk="0" fontAlgn="base" hangingPunct="0">
              <a:spcBef>
                <a:spcPct val="0"/>
              </a:spcBef>
              <a:spcAft>
                <a:spcPct val="0"/>
              </a:spcAft>
              <a:defRPr>
                <a:solidFill>
                  <a:schemeClr val="tx1"/>
                </a:solidFill>
                <a:latin typeface="Trebuchet MS" panose="020B0603020202020204" pitchFamily="34" charset="0"/>
              </a:defRPr>
            </a:lvl7pPr>
            <a:lvl8pPr marL="3417888" indent="-227013" eaLnBrk="0" fontAlgn="base" hangingPunct="0">
              <a:spcBef>
                <a:spcPct val="0"/>
              </a:spcBef>
              <a:spcAft>
                <a:spcPct val="0"/>
              </a:spcAft>
              <a:defRPr>
                <a:solidFill>
                  <a:schemeClr val="tx1"/>
                </a:solidFill>
                <a:latin typeface="Trebuchet MS" panose="020B0603020202020204" pitchFamily="34" charset="0"/>
              </a:defRPr>
            </a:lvl8pPr>
            <a:lvl9pPr marL="3875088" indent="-227013" eaLnBrk="0" fontAlgn="base" hangingPunct="0">
              <a:spcBef>
                <a:spcPct val="0"/>
              </a:spcBef>
              <a:spcAft>
                <a:spcPct val="0"/>
              </a:spcAft>
              <a:defRPr>
                <a:solidFill>
                  <a:schemeClr val="tx1"/>
                </a:solidFill>
                <a:latin typeface="Trebuchet MS" panose="020B0603020202020204" pitchFamily="34" charset="0"/>
              </a:defRPr>
            </a:lvl9pPr>
          </a:lstStyle>
          <a:p>
            <a:fld id="{42DF138C-E971-4E65-BC01-7402B24C9898}"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This is an excellent way to explore ways in which to foster men's participation in the fight for gender equality.</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If you have not completed the storyboarding exercise, Please see Reciprocal Research, </a:t>
            </a:r>
            <a:r>
              <a:rPr lang="en-AU">
                <a:latin typeface="Arial" panose="020B0604020202020204" pitchFamily="34" charset="0"/>
                <a:cs typeface="Arial" panose="020B0604020202020204" pitchFamily="34" charset="0"/>
              </a:rPr>
              <a:t>Session 6 </a:t>
            </a:r>
            <a:r>
              <a:rPr lang="en-AU" dirty="0">
                <a:latin typeface="Arial" panose="020B0604020202020204" pitchFamily="34" charset="0"/>
                <a:cs typeface="Arial" panose="020B0604020202020204" pitchFamily="34" charset="0"/>
              </a:rPr>
              <a:t>in Additional Resources</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10</a:t>
            </a:fld>
            <a:endParaRPr lang="en-US" dirty="0"/>
          </a:p>
        </p:txBody>
      </p:sp>
    </p:spTree>
    <p:extLst>
      <p:ext uri="{BB962C8B-B14F-4D97-AF65-F5344CB8AC3E}">
        <p14:creationId xmlns:p14="http://schemas.microsoft.com/office/powerpoint/2010/main" val="413842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2</a:t>
            </a:fld>
            <a:endParaRPr lang="en-US" dirty="0"/>
          </a:p>
        </p:txBody>
      </p:sp>
      <p:sp>
        <p:nvSpPr>
          <p:cNvPr id="8" name="TextBox 7">
            <a:extLst>
              <a:ext uri="{FF2B5EF4-FFF2-40B4-BE49-F238E27FC236}">
                <a16:creationId xmlns:a16="http://schemas.microsoft.com/office/drawing/2014/main" id="{7FAB6494-6F57-711C-6E6C-6D30EACE2AFD}"/>
              </a:ext>
            </a:extLst>
          </p:cNvPr>
          <p:cNvSpPr txBox="1"/>
          <p:nvPr/>
        </p:nvSpPr>
        <p:spPr>
          <a:xfrm>
            <a:off x="807334" y="4988688"/>
            <a:ext cx="5014731" cy="1066126"/>
          </a:xfrm>
          <a:prstGeom prst="rect">
            <a:avLst/>
          </a:prstGeom>
          <a:noFill/>
        </p:spPr>
        <p:txBody>
          <a:bodyPr wrap="square">
            <a:spAutoFit/>
          </a:bodyPr>
          <a:lstStyle/>
          <a:p>
            <a:pPr>
              <a:lnSpc>
                <a:spcPct val="107000"/>
              </a:lnSpc>
              <a:defRPr/>
            </a:pPr>
            <a:r>
              <a:rPr lang="en-AU" sz="1200" kern="100" dirty="0">
                <a:latin typeface="Arial" panose="020B0604020202020204" pitchFamily="34" charset="0"/>
                <a:ea typeface="Aptos" panose="020B0004020202020204" pitchFamily="34" charset="0"/>
                <a:cs typeface="Arial" panose="020B0604020202020204" pitchFamily="34" charset="0"/>
              </a:rPr>
              <a:t>Suggested time needed to run the full module. The material can be introduced in a presentation of one hour, with an additional two hours for participants to complete the Matrix exercise</a:t>
            </a:r>
          </a:p>
          <a:p>
            <a:pPr>
              <a:lnSpc>
                <a:spcPct val="107000"/>
              </a:lnSpc>
              <a:defRPr/>
            </a:pPr>
            <a:endParaRPr lang="en-AU" sz="1200" kern="100" dirty="0">
              <a:latin typeface="Arial" panose="020B0604020202020204" pitchFamily="34" charset="0"/>
              <a:ea typeface="Aptos" panose="020B0004020202020204" pitchFamily="34" charset="0"/>
              <a:cs typeface="Arial" panose="020B0604020202020204" pitchFamily="34" charset="0"/>
            </a:endParaRPr>
          </a:p>
          <a:p>
            <a:pPr>
              <a:lnSpc>
                <a:spcPct val="107000"/>
              </a:lnSpc>
              <a:defRPr/>
            </a:pPr>
            <a:r>
              <a:rPr lang="en-AU" sz="1200" kern="100" dirty="0">
                <a:latin typeface="Arial" panose="020B0604020202020204" pitchFamily="34" charset="0"/>
                <a:ea typeface="Aptos" panose="020B0004020202020204" pitchFamily="34" charset="0"/>
                <a:cs typeface="Arial" panose="020B0604020202020204" pitchFamily="34" charset="0"/>
              </a:rPr>
              <a:t>Storyboarding will take an additional 3 hours </a:t>
            </a:r>
          </a:p>
        </p:txBody>
      </p:sp>
    </p:spTree>
    <p:extLst>
      <p:ext uri="{BB962C8B-B14F-4D97-AF65-F5344CB8AC3E}">
        <p14:creationId xmlns:p14="http://schemas.microsoft.com/office/powerpoint/2010/main" val="2961834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If you have completed Gender -  Social Barriers Module 4, you might have already completed this exercise.  If not, divide participants into small groups </a:t>
            </a:r>
          </a:p>
          <a:p>
            <a:r>
              <a:rPr lang="en-AU" sz="1200" dirty="0">
                <a:latin typeface="Arial" panose="020B0604020202020204" pitchFamily="34" charset="0"/>
                <a:cs typeface="Arial" panose="020B0604020202020204" pitchFamily="34" charset="0"/>
              </a:rPr>
              <a:t>to discuss:</a:t>
            </a:r>
          </a:p>
          <a:p>
            <a:endParaRPr lang="en-AU"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200" dirty="0">
                <a:latin typeface="Arial" panose="020B0604020202020204" pitchFamily="34" charset="0"/>
                <a:cs typeface="Arial" panose="020B0604020202020204" pitchFamily="34" charset="0"/>
              </a:rPr>
              <a:t>Specific </a:t>
            </a:r>
            <a:r>
              <a:rPr lang="en-AU" dirty="0">
                <a:latin typeface="Arial" panose="020B0604020202020204" pitchFamily="34" charset="0"/>
                <a:cs typeface="Arial" panose="020B0604020202020204" pitchFamily="34" charset="0"/>
              </a:rPr>
              <a:t>d</a:t>
            </a:r>
            <a:r>
              <a:rPr lang="en-AU" sz="1200" dirty="0">
                <a:latin typeface="Arial" panose="020B0604020202020204" pitchFamily="34" charset="0"/>
                <a:cs typeface="Arial" panose="020B0604020202020204" pitchFamily="34" charset="0"/>
              </a:rPr>
              <a:t>angers for men and boys</a:t>
            </a:r>
          </a:p>
          <a:p>
            <a:pPr marL="171450" indent="-171450">
              <a:buFont typeface="Arial" panose="020B0604020202020204" pitchFamily="34" charset="0"/>
              <a:buChar char="•"/>
            </a:pPr>
            <a:r>
              <a:rPr lang="en-AU" sz="1200" dirty="0">
                <a:latin typeface="Arial" panose="020B0604020202020204" pitchFamily="34" charset="0"/>
                <a:cs typeface="Arial" panose="020B0604020202020204" pitchFamily="34" charset="0"/>
              </a:rPr>
              <a:t>Specific dangers for women and girls</a:t>
            </a:r>
          </a:p>
          <a:p>
            <a:pPr marL="171450" indent="-171450">
              <a:buFont typeface="Arial" panose="020B0604020202020204" pitchFamily="34" charset="0"/>
              <a:buChar char="•"/>
            </a:pPr>
            <a:r>
              <a:rPr lang="en-AU" sz="1200" dirty="0">
                <a:latin typeface="Arial" panose="020B0604020202020204" pitchFamily="34" charset="0"/>
                <a:cs typeface="Arial" panose="020B0604020202020204" pitchFamily="34" charset="0"/>
              </a:rPr>
              <a:t>Shared dangers</a:t>
            </a:r>
          </a:p>
          <a:p>
            <a:pPr marL="171450" indent="-171450">
              <a:buFont typeface="Arial" panose="020B0604020202020204" pitchFamily="34" charset="0"/>
              <a:buChar char="•"/>
            </a:pPr>
            <a:r>
              <a:rPr lang="en-AU" sz="1200" dirty="0">
                <a:latin typeface="Arial" panose="020B0604020202020204" pitchFamily="34" charset="0"/>
                <a:cs typeface="Arial" panose="020B0604020202020204" pitchFamily="34" charset="0"/>
              </a:rPr>
              <a:t>Shared needs</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As part of your feedback to the group work pose the question</a:t>
            </a:r>
          </a:p>
          <a:p>
            <a:r>
              <a:rPr lang="en-AU" sz="1200" dirty="0">
                <a:latin typeface="Arial" panose="020B0604020202020204" pitchFamily="34" charset="0"/>
                <a:cs typeface="Arial" panose="020B0604020202020204" pitchFamily="34" charset="0"/>
              </a:rPr>
              <a:t>“ Do men and women have equal access to shared needs and resources?”</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If there is not time for a small group exercise, do a brainstorm.</a:t>
            </a: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3</a:t>
            </a:fld>
            <a:endParaRPr lang="en-US" dirty="0"/>
          </a:p>
        </p:txBody>
      </p:sp>
    </p:spTree>
    <p:extLst>
      <p:ext uri="{BB962C8B-B14F-4D97-AF65-F5344CB8AC3E}">
        <p14:creationId xmlns:p14="http://schemas.microsoft.com/office/powerpoint/2010/main" val="32024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Depending on the time available,  either get the group to workshop these questions, or do a large group brainstorm.</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Ask the group to take their answers forward into the following exercises.</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4</a:t>
            </a:fld>
            <a:endParaRPr lang="en-US" dirty="0"/>
          </a:p>
        </p:txBody>
      </p:sp>
    </p:spTree>
    <p:extLst>
      <p:ext uri="{BB962C8B-B14F-4D97-AF65-F5344CB8AC3E}">
        <p14:creationId xmlns:p14="http://schemas.microsoft.com/office/powerpoint/2010/main" val="3999839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Does the group have other examples of issues which particularly impact on refugee men.</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How do you think young men might feel, seeing their mothers and sisters   treated so badly?</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5</a:t>
            </a:fld>
            <a:endParaRPr lang="en-US" dirty="0"/>
          </a:p>
        </p:txBody>
      </p:sp>
    </p:spTree>
    <p:extLst>
      <p:ext uri="{BB962C8B-B14F-4D97-AF65-F5344CB8AC3E}">
        <p14:creationId xmlns:p14="http://schemas.microsoft.com/office/powerpoint/2010/main" val="194344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a:p>
            <a:r>
              <a:rPr lang="en-GB" kern="100" dirty="0">
                <a:effectLst/>
                <a:latin typeface="Arial" panose="020B0604020202020204" pitchFamily="34" charset="0"/>
                <a:ea typeface="Aptos" panose="020B0004020202020204" pitchFamily="34" charset="0"/>
                <a:cs typeface="Arial" panose="020B0604020202020204" pitchFamily="34" charset="0"/>
              </a:rPr>
              <a:t>Power and Privilege, Module 10,  is also extremely useful for exploring Male Privilege</a:t>
            </a:r>
          </a:p>
          <a:p>
            <a:endParaRPr lang="en-AU" b="1" kern="100" dirty="0">
              <a:effectLst/>
              <a:latin typeface="Arial" panose="020B0604020202020204" pitchFamily="34" charset="0"/>
              <a:ea typeface="Aptos" panose="020B00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6</a:t>
            </a:fld>
            <a:endParaRPr lang="en-US" dirty="0"/>
          </a:p>
        </p:txBody>
      </p:sp>
    </p:spTree>
    <p:extLst>
      <p:ext uri="{BB962C8B-B14F-4D97-AF65-F5344CB8AC3E}">
        <p14:creationId xmlns:p14="http://schemas.microsoft.com/office/powerpoint/2010/main" val="3988019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If you have not yet used the Matrix, please see The AGD Matrix Exercise Reciprocal Research Session in Additional resources</a:t>
            </a:r>
          </a:p>
          <a:p>
            <a:endParaRPr lang="en-AU" dirty="0">
              <a:highlight>
                <a:srgbClr val="FFFF00"/>
              </a:highlight>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If you have already used the matrix exercise focusing on diverse groups of women, it is very useful to compare and discuss the answers in the men's and women’s versions.</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7</a:t>
            </a:fld>
            <a:endParaRPr lang="en-US" dirty="0"/>
          </a:p>
        </p:txBody>
      </p:sp>
    </p:spTree>
    <p:extLst>
      <p:ext uri="{BB962C8B-B14F-4D97-AF65-F5344CB8AC3E}">
        <p14:creationId xmlns:p14="http://schemas.microsoft.com/office/powerpoint/2010/main" val="182661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6788"/>
            <a:ext cx="5514873" cy="3908425"/>
          </a:xfrm>
        </p:spPr>
        <p:txBody>
          <a:bodyPr>
            <a:noAutofit/>
          </a:bodyPr>
          <a:lstStyle/>
          <a:p>
            <a:r>
              <a:rPr lang="en-AU" dirty="0">
                <a:latin typeface="Arial" panose="020B0604020202020204" pitchFamily="34" charset="0"/>
                <a:cs typeface="Arial" panose="020B0604020202020204" pitchFamily="34" charset="0"/>
              </a:rPr>
              <a:t>This is one of my favourite gender exercises, which challenges cultural gender stereotypes.</a:t>
            </a:r>
          </a:p>
          <a:p>
            <a:r>
              <a:rPr lang="en-AU" dirty="0">
                <a:latin typeface="Arial" panose="020B0604020202020204" pitchFamily="34" charset="0"/>
                <a:cs typeface="Arial" panose="020B0604020202020204" pitchFamily="34" charset="0"/>
              </a:rPr>
              <a:t>It is very simple.</a:t>
            </a:r>
          </a:p>
          <a:p>
            <a:r>
              <a:rPr lang="en-AU" dirty="0">
                <a:latin typeface="Arial" panose="020B0604020202020204" pitchFamily="34" charset="0"/>
                <a:cs typeface="Arial" panose="020B0604020202020204" pitchFamily="34" charset="0"/>
              </a:rPr>
              <a:t>It works best if you begin by sharing the story of your family if you are prepared to do this.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For example, I was born in England in 1947.  My Grandmother was a live-in servant in a big house and left school at 12. </a:t>
            </a:r>
          </a:p>
          <a:p>
            <a:r>
              <a:rPr lang="en-AU" dirty="0">
                <a:latin typeface="Arial" panose="020B0604020202020204" pitchFamily="34" charset="0"/>
                <a:cs typeface="Arial" panose="020B0604020202020204" pitchFamily="34" charset="0"/>
              </a:rPr>
              <a:t>She was determined that her children would be educated, and get good jobs.</a:t>
            </a:r>
          </a:p>
          <a:p>
            <a:r>
              <a:rPr lang="en-AU" dirty="0">
                <a:latin typeface="Arial" panose="020B0604020202020204" pitchFamily="34" charset="0"/>
                <a:cs typeface="Arial" panose="020B0604020202020204" pitchFamily="34" charset="0"/>
              </a:rPr>
              <a:t>My mother won a scholarship and got a good job, but was made to leave work when she married my father.</a:t>
            </a:r>
          </a:p>
          <a:p>
            <a:r>
              <a:rPr lang="en-AU" dirty="0">
                <a:latin typeface="Arial" panose="020B0604020202020204" pitchFamily="34" charset="0"/>
                <a:cs typeface="Arial" panose="020B0604020202020204" pitchFamily="34" charset="0"/>
              </a:rPr>
              <a:t>I also won a scholarship, but my father would not allow me to leave home to go to university.  I did all my study as an adult, part time.</a:t>
            </a:r>
          </a:p>
          <a:p>
            <a:r>
              <a:rPr lang="en-AU" dirty="0">
                <a:latin typeface="Arial" panose="020B0604020202020204" pitchFamily="34" charset="0"/>
                <a:cs typeface="Arial" panose="020B0604020202020204" pitchFamily="34" charset="0"/>
              </a:rPr>
              <a:t>My daughter went straight to University after school and has the freedom to do what she chooses with her life – yet we all come from the same culture!</a:t>
            </a:r>
          </a:p>
          <a:p>
            <a:r>
              <a:rPr lang="en-AU" dirty="0">
                <a:latin typeface="Arial" panose="020B0604020202020204" pitchFamily="34" charset="0"/>
                <a:cs typeface="Arial" panose="020B0604020202020204" pitchFamily="34" charset="0"/>
              </a:rPr>
              <a:t>Give the men a sheet of paper divided into four and ask them to list the answers to the questions on the slide.</a:t>
            </a:r>
          </a:p>
          <a:p>
            <a:r>
              <a:rPr lang="en-AU" dirty="0">
                <a:latin typeface="Arial" panose="020B0604020202020204" pitchFamily="34" charset="0"/>
                <a:cs typeface="Arial" panose="020B0604020202020204" pitchFamily="34" charset="0"/>
              </a:rPr>
              <a:t>In over twenty years I have never worked with a group who did not want a better life for their daughters than their grandmothers had. </a:t>
            </a:r>
          </a:p>
          <a:p>
            <a:r>
              <a:rPr lang="en-AU" dirty="0">
                <a:latin typeface="Arial" panose="020B0604020202020204" pitchFamily="34" charset="0"/>
                <a:cs typeface="Arial" panose="020B0604020202020204" pitchFamily="34" charset="0"/>
              </a:rPr>
              <a:t>To complete the exercise, discuss what needs to change.</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8</a:t>
            </a:fld>
            <a:endParaRPr lang="en-US" dirty="0"/>
          </a:p>
        </p:txBody>
      </p:sp>
    </p:spTree>
    <p:extLst>
      <p:ext uri="{BB962C8B-B14F-4D97-AF65-F5344CB8AC3E}">
        <p14:creationId xmlns:p14="http://schemas.microsoft.com/office/powerpoint/2010/main" val="315415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If time permits, use these questions as a large group brainstorming exercise.</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9</a:t>
            </a:fld>
            <a:endParaRPr lang="en-US" dirty="0"/>
          </a:p>
        </p:txBody>
      </p:sp>
    </p:spTree>
    <p:extLst>
      <p:ext uri="{BB962C8B-B14F-4D97-AF65-F5344CB8AC3E}">
        <p14:creationId xmlns:p14="http://schemas.microsoft.com/office/powerpoint/2010/main" val="664932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BCFFB7C1-770A-5C2B-02CB-F989E697D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7213"/>
            <a:ext cx="23431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a:extLst>
              <a:ext uri="{FF2B5EF4-FFF2-40B4-BE49-F238E27FC236}">
                <a16:creationId xmlns:a16="http://schemas.microsoft.com/office/drawing/2014/main" id="{E43D12EE-5656-C0C8-C0D5-A2AACA125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5063"/>
            <a:ext cx="27400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0">
            <a:extLst>
              <a:ext uri="{FF2B5EF4-FFF2-40B4-BE49-F238E27FC236}">
                <a16:creationId xmlns:a16="http://schemas.microsoft.com/office/drawing/2014/main" id="{582172B2-5943-617E-8E8D-BEE0C974E289}"/>
              </a:ext>
            </a:extLst>
          </p:cNvPr>
          <p:cNvGrpSpPr>
            <a:grpSpLocks/>
          </p:cNvGrpSpPr>
          <p:nvPr/>
        </p:nvGrpSpPr>
        <p:grpSpPr bwMode="auto">
          <a:xfrm>
            <a:off x="5113338" y="0"/>
            <a:ext cx="4030662" cy="6875463"/>
            <a:chOff x="5130830" y="-8468"/>
            <a:chExt cx="4030508" cy="6874935"/>
          </a:xfrm>
        </p:grpSpPr>
        <p:cxnSp>
          <p:nvCxnSpPr>
            <p:cNvPr id="7" name="Straight Connector 6">
              <a:extLst>
                <a:ext uri="{FF2B5EF4-FFF2-40B4-BE49-F238E27FC236}">
                  <a16:creationId xmlns:a16="http://schemas.microsoft.com/office/drawing/2014/main" id="{EAB7F12A-340E-DDB6-3F87-528F37072BA9}"/>
                </a:ext>
              </a:extLst>
            </p:cNvPr>
            <p:cNvCxnSpPr/>
            <p:nvPr/>
          </p:nvCxnSpPr>
          <p:spPr>
            <a:xfrm flipV="1">
              <a:off x="5130830" y="4175861"/>
              <a:ext cx="4022571" cy="2682669"/>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076C510-8193-25CB-9ED2-14DED3E98A61}"/>
                </a:ext>
              </a:extLst>
            </p:cNvPr>
            <p:cNvCxnSpPr/>
            <p:nvPr/>
          </p:nvCxnSpPr>
          <p:spPr>
            <a:xfrm>
              <a:off x="7042107" y="-531"/>
              <a:ext cx="1219153" cy="685906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Freeform 9">
              <a:extLst>
                <a:ext uri="{FF2B5EF4-FFF2-40B4-BE49-F238E27FC236}">
                  <a16:creationId xmlns:a16="http://schemas.microsoft.com/office/drawing/2014/main" id="{17CBBD9D-2BB9-C837-A774-99E782AA4543}"/>
                </a:ext>
              </a:extLst>
            </p:cNvPr>
            <p:cNvSpPr/>
            <p:nvPr/>
          </p:nvSpPr>
          <p:spPr>
            <a:xfrm>
              <a:off x="6891300" y="-531"/>
              <a:ext cx="2270038" cy="6866998"/>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10">
              <a:extLst>
                <a:ext uri="{FF2B5EF4-FFF2-40B4-BE49-F238E27FC236}">
                  <a16:creationId xmlns:a16="http://schemas.microsoft.com/office/drawing/2014/main" id="{B74DE5D8-42EF-B660-EB76-6250792AFF1E}"/>
                </a:ext>
              </a:extLst>
            </p:cNvPr>
            <p:cNvSpPr/>
            <p:nvPr/>
          </p:nvSpPr>
          <p:spPr>
            <a:xfrm>
              <a:off x="7205613" y="-8468"/>
              <a:ext cx="1947789" cy="6866998"/>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1">
              <a:extLst>
                <a:ext uri="{FF2B5EF4-FFF2-40B4-BE49-F238E27FC236}">
                  <a16:creationId xmlns:a16="http://schemas.microsoft.com/office/drawing/2014/main" id="{C70B45DD-6623-773F-94EE-59E6B7DFA32E}"/>
                </a:ext>
              </a:extLst>
            </p:cNvPr>
            <p:cNvSpPr/>
            <p:nvPr/>
          </p:nvSpPr>
          <p:spPr>
            <a:xfrm>
              <a:off x="6637309" y="3920293"/>
              <a:ext cx="2514504" cy="2938236"/>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2">
              <a:extLst>
                <a:ext uri="{FF2B5EF4-FFF2-40B4-BE49-F238E27FC236}">
                  <a16:creationId xmlns:a16="http://schemas.microsoft.com/office/drawing/2014/main" id="{E2075647-9BE7-64F8-0907-C732BA3C8D31}"/>
                </a:ext>
              </a:extLst>
            </p:cNvPr>
            <p:cNvSpPr/>
            <p:nvPr/>
          </p:nvSpPr>
          <p:spPr>
            <a:xfrm>
              <a:off x="7010358" y="-8468"/>
              <a:ext cx="2143043" cy="6866998"/>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id="{47773BD8-7D1B-C3AA-6269-839540197266}"/>
                </a:ext>
              </a:extLst>
            </p:cNvPr>
            <p:cNvSpPr/>
            <p:nvPr/>
          </p:nvSpPr>
          <p:spPr>
            <a:xfrm>
              <a:off x="8296184" y="-8468"/>
              <a:ext cx="857217" cy="6866998"/>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4">
              <a:extLst>
                <a:ext uri="{FF2B5EF4-FFF2-40B4-BE49-F238E27FC236}">
                  <a16:creationId xmlns:a16="http://schemas.microsoft.com/office/drawing/2014/main" id="{AF34A63A-AD09-C5E1-CA0C-3924040CE48D}"/>
                </a:ext>
              </a:extLst>
            </p:cNvPr>
            <p:cNvSpPr/>
            <p:nvPr/>
          </p:nvSpPr>
          <p:spPr>
            <a:xfrm>
              <a:off x="8077117" y="-8468"/>
              <a:ext cx="1066759" cy="6866998"/>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5">
              <a:extLst>
                <a:ext uri="{FF2B5EF4-FFF2-40B4-BE49-F238E27FC236}">
                  <a16:creationId xmlns:a16="http://schemas.microsoft.com/office/drawing/2014/main" id="{ED2A3B7E-FE3B-765F-99F7-1E131D0B5A93}"/>
                </a:ext>
              </a:extLst>
            </p:cNvPr>
            <p:cNvSpPr/>
            <p:nvPr/>
          </p:nvSpPr>
          <p:spPr>
            <a:xfrm>
              <a:off x="8059655" y="4893356"/>
              <a:ext cx="1095333" cy="1965174"/>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428596" y="2678281"/>
            <a:ext cx="4528718" cy="1646302"/>
          </a:xfrm>
        </p:spPr>
        <p:txBody>
          <a:bodyPr anchor="b">
            <a:noAutofit/>
          </a:bodyPr>
          <a:lstStyle>
            <a:lvl1pPr algn="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428596" y="4419904"/>
            <a:ext cx="4528718" cy="1096899"/>
          </a:xfrm>
        </p:spPr>
        <p:txBody>
          <a:bodyPr/>
          <a:lstStyle>
            <a:lvl1pPr marL="0" indent="0" algn="r">
              <a:buNone/>
              <a:defRPr>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4415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7494-86DC-1C89-2AEC-4754020BEBF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99F81B4-CBD0-B362-1D4B-DC901D0A304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A18E18B-1857-BF1D-BC1F-83C6D558AB4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17C99-CFD0-DA37-DBC5-6AF80DD68BB2}"/>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6" name="Footer Placeholder 5">
            <a:extLst>
              <a:ext uri="{FF2B5EF4-FFF2-40B4-BE49-F238E27FC236}">
                <a16:creationId xmlns:a16="http://schemas.microsoft.com/office/drawing/2014/main" id="{18E82AFD-2416-22A6-5140-A78929C812B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E0FEDE1-26F3-62E2-4374-7DB1FBC15DFC}"/>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142254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46AE-62B0-D9D4-0525-D5B931FB384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D0B82E0-8D3C-1962-64C1-A06A7E3EBB7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2836333-A56F-A501-7186-A4A76CF9AE1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7457E-EB25-60C9-69C0-FF114469DAB3}"/>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6" name="Footer Placeholder 5">
            <a:extLst>
              <a:ext uri="{FF2B5EF4-FFF2-40B4-BE49-F238E27FC236}">
                <a16:creationId xmlns:a16="http://schemas.microsoft.com/office/drawing/2014/main" id="{EAEA5528-B289-0B61-F1D9-98193374CF6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BFA651A-4FBE-F6B1-256E-CD7EC39D8132}"/>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102344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B210-F4DC-C007-3011-86FA9A01F4D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7434372-686D-0EA4-1FA9-9672C83C18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553319A-7C0E-74D0-77AA-E67A72710D7F}"/>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5" name="Footer Placeholder 4">
            <a:extLst>
              <a:ext uri="{FF2B5EF4-FFF2-40B4-BE49-F238E27FC236}">
                <a16:creationId xmlns:a16="http://schemas.microsoft.com/office/drawing/2014/main" id="{7F60BAB2-1A8D-552C-280E-14363F6A68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D08C29E-973F-7253-A074-C9DF210882B1}"/>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475079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F059F-6431-D0B4-4F7B-B5F606951F7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A7CBFF9-A2ED-A633-46A4-5359DEC33772}"/>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DB6D0AB-FE3E-A6FB-04A7-12497426156A}"/>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5" name="Footer Placeholder 4">
            <a:extLst>
              <a:ext uri="{FF2B5EF4-FFF2-40B4-BE49-F238E27FC236}">
                <a16:creationId xmlns:a16="http://schemas.microsoft.com/office/drawing/2014/main" id="{C0AEAD46-292C-D928-2019-ACDA694AC1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2BF813-E8EF-62BB-41C6-BD86CBC258A8}"/>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4131086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8">
            <a:extLst>
              <a:ext uri="{FF2B5EF4-FFF2-40B4-BE49-F238E27FC236}">
                <a16:creationId xmlns:a16="http://schemas.microsoft.com/office/drawing/2014/main" id="{5A665E7C-2A49-1680-5F87-CB434BDD2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5891213"/>
            <a:ext cx="1535112"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10">
            <a:extLst>
              <a:ext uri="{FF2B5EF4-FFF2-40B4-BE49-F238E27FC236}">
                <a16:creationId xmlns:a16="http://schemas.microsoft.com/office/drawing/2014/main" id="{30D099BF-8E04-5C10-D981-936E22E0A864}"/>
              </a:ext>
            </a:extLst>
          </p:cNvPr>
          <p:cNvSpPr/>
          <p:nvPr/>
        </p:nvSpPr>
        <p:spPr bwMode="auto">
          <a:xfrm>
            <a:off x="-7938" y="4013200"/>
            <a:ext cx="457201"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7" name="TextBox 6">
            <a:extLst>
              <a:ext uri="{FF2B5EF4-FFF2-40B4-BE49-F238E27FC236}">
                <a16:creationId xmlns:a16="http://schemas.microsoft.com/office/drawing/2014/main" id="{1412380C-4CBF-FF82-DF3B-098741E9176B}"/>
              </a:ext>
            </a:extLst>
          </p:cNvPr>
          <p:cNvSpPr txBox="1">
            <a:spLocks noChangeArrowheads="1"/>
          </p:cNvSpPr>
          <p:nvPr/>
        </p:nvSpPr>
        <p:spPr bwMode="auto">
          <a:xfrm>
            <a:off x="874713" y="6619875"/>
            <a:ext cx="5307012" cy="214313"/>
          </a:xfrm>
          <a:prstGeom prst="rect">
            <a:avLst/>
          </a:prstGeom>
          <a:noFill/>
          <a:ln>
            <a:noFill/>
          </a:ln>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a:defRPr/>
            </a:pPr>
            <a:r>
              <a:rPr lang="en-US" altLang="en-US" sz="800" i="1" dirty="0"/>
              <a:t>Intellectual property of E Pittaway and L. Bartolomei; Reuse is permitted with author attribution </a:t>
            </a:r>
          </a:p>
        </p:txBody>
      </p:sp>
      <p:sp>
        <p:nvSpPr>
          <p:cNvPr id="2" name="Title 1"/>
          <p:cNvSpPr>
            <a:spLocks noGrp="1"/>
          </p:cNvSpPr>
          <p:nvPr>
            <p:ph type="title"/>
          </p:nvPr>
        </p:nvSpPr>
        <p:spPr>
          <a:xfrm>
            <a:off x="689110" y="245477"/>
            <a:ext cx="7793256" cy="635633"/>
          </a:xfrm>
        </p:spPr>
        <p:txBody>
          <a:bodyPr/>
          <a:lstStyle>
            <a:lvl1pPr algn="ct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738807" y="1289518"/>
            <a:ext cx="7793256" cy="4475178"/>
          </a:xfrm>
        </p:spPr>
        <p:txBody>
          <a:bodyPr/>
          <a:lstStyle>
            <a:lvl1pPr marL="0" indent="0">
              <a:spcAft>
                <a:spcPts val="800"/>
              </a:spcAft>
              <a:buNone/>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0352357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74E05-26FF-44B7-D69D-936755ACFB7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3A8603E-7BBB-AE0A-64EA-169AA944648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2B334A7-AFF6-08E8-CEC0-0D0A63C4A915}"/>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5" name="Footer Placeholder 4">
            <a:extLst>
              <a:ext uri="{FF2B5EF4-FFF2-40B4-BE49-F238E27FC236}">
                <a16:creationId xmlns:a16="http://schemas.microsoft.com/office/drawing/2014/main" id="{978E2DA8-1FAE-DFD3-E434-09BF4BCB627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C5EC5C-7248-8893-519E-90002B89249F}"/>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45292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03CB-954F-EFDA-D366-A1487249398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FB77C96-1E03-3FD2-32B3-A08B981F3C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6FAEBC2-2089-9413-C750-8AF917DFB19F}"/>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5" name="Footer Placeholder 4">
            <a:extLst>
              <a:ext uri="{FF2B5EF4-FFF2-40B4-BE49-F238E27FC236}">
                <a16:creationId xmlns:a16="http://schemas.microsoft.com/office/drawing/2014/main" id="{A0E6048E-96F5-F23C-9DAF-A4F7008BDA6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F901FB4-236F-E6B9-4CD7-6EBD6BBF9260}"/>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62437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24D62-D596-070B-E044-FCE0BE98818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7105401-B573-413F-5E68-F5F6D18A8B5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21A49B-767E-FE77-1F87-D19C4F106FA0}"/>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5" name="Footer Placeholder 4">
            <a:extLst>
              <a:ext uri="{FF2B5EF4-FFF2-40B4-BE49-F238E27FC236}">
                <a16:creationId xmlns:a16="http://schemas.microsoft.com/office/drawing/2014/main" id="{259C1FE7-234B-9052-7258-AF7E233CFC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16A03A-1FC9-8EF8-FD9C-0B82FD2BC6E5}"/>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3349260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2086B-7609-2A06-0CA9-0FE11DFC198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EB35A2D-DC12-C4D0-7D7B-0DF934889524}"/>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C58A467-340E-986F-7BD3-FE3C261A06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846345F-741B-445F-0071-A0B3951B42AA}"/>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6" name="Footer Placeholder 5">
            <a:extLst>
              <a:ext uri="{FF2B5EF4-FFF2-40B4-BE49-F238E27FC236}">
                <a16:creationId xmlns:a16="http://schemas.microsoft.com/office/drawing/2014/main" id="{43C7BA7C-9C1B-C059-C728-B416F0D0266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FB641D9-2EBE-827B-FD50-C348580FA9D9}"/>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322697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DA06-81CE-B789-85E8-F2F67AFAA488}"/>
              </a:ext>
            </a:extLst>
          </p:cNvPr>
          <p:cNvSpPr>
            <a:spLocks noGrp="1"/>
          </p:cNvSpPr>
          <p:nvPr>
            <p:ph type="title"/>
          </p:nvPr>
        </p:nvSpPr>
        <p:spPr>
          <a:xfrm>
            <a:off x="630238" y="365125"/>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DADBDD-EC3D-477A-A265-24A6E30EA93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AB4FF-73DD-7C64-7E6D-5001518C77D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3707E63-141D-6A7F-93BD-C3C5796132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821513-7C93-7C4B-47D6-A3F4EE4FA6F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ACB21C0-E726-7792-4EE7-6075CEAC6073}"/>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8" name="Footer Placeholder 7">
            <a:extLst>
              <a:ext uri="{FF2B5EF4-FFF2-40B4-BE49-F238E27FC236}">
                <a16:creationId xmlns:a16="http://schemas.microsoft.com/office/drawing/2014/main" id="{5BBFFE55-BBA3-117B-CFFE-6D20206793E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3BC940C-738F-30E9-82EC-40E31B8389C1}"/>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327243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1968-88E9-AAB5-41FD-4D7010726BC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C665BED-8D14-7BB4-FC32-94264D37B453}"/>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4" name="Footer Placeholder 3">
            <a:extLst>
              <a:ext uri="{FF2B5EF4-FFF2-40B4-BE49-F238E27FC236}">
                <a16:creationId xmlns:a16="http://schemas.microsoft.com/office/drawing/2014/main" id="{9399C368-FB34-01A5-7037-8366F757F11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CF08E1F-18E3-00E5-5DBF-C33585FB2E8B}"/>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23119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A7C9D-E342-A692-4D9E-5C7CB5FA2FD1}"/>
              </a:ext>
            </a:extLst>
          </p:cNvPr>
          <p:cNvSpPr>
            <a:spLocks noGrp="1"/>
          </p:cNvSpPr>
          <p:nvPr>
            <p:ph type="dt" sz="half" idx="10"/>
          </p:nvPr>
        </p:nvSpPr>
        <p:spPr/>
        <p:txBody>
          <a:bodyPr/>
          <a:lstStyle/>
          <a:p>
            <a:fld id="{B10651FC-488F-42A9-97D0-03E1CB8DCE3C}" type="datetimeFigureOut">
              <a:rPr lang="en-AU" smtClean="0"/>
              <a:t>11/07/2024</a:t>
            </a:fld>
            <a:endParaRPr lang="en-AU"/>
          </a:p>
        </p:txBody>
      </p:sp>
      <p:sp>
        <p:nvSpPr>
          <p:cNvPr id="3" name="Footer Placeholder 2">
            <a:extLst>
              <a:ext uri="{FF2B5EF4-FFF2-40B4-BE49-F238E27FC236}">
                <a16:creationId xmlns:a16="http://schemas.microsoft.com/office/drawing/2014/main" id="{87B1A981-E63F-AC5A-077E-197DF3BB1D1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6557C85-55B3-8D72-FD15-267B56363AE0}"/>
              </a:ext>
            </a:extLst>
          </p:cNvPr>
          <p:cNvSpPr>
            <a:spLocks noGrp="1"/>
          </p:cNvSpPr>
          <p:nvPr>
            <p:ph type="sldNum" sz="quarter" idx="12"/>
          </p:nvPr>
        </p:nvSpPr>
        <p:spPr/>
        <p:txBody>
          <a:bodyPr/>
          <a:lstStyle/>
          <a:p>
            <a:fld id="{DAC90F85-8D5F-495A-A80C-673DC35534E2}" type="slidenum">
              <a:rPr lang="en-AU" smtClean="0"/>
              <a:t>‹#›</a:t>
            </a:fld>
            <a:endParaRPr lang="en-AU"/>
          </a:p>
        </p:txBody>
      </p:sp>
    </p:spTree>
    <p:extLst>
      <p:ext uri="{BB962C8B-B14F-4D97-AF65-F5344CB8AC3E}">
        <p14:creationId xmlns:p14="http://schemas.microsoft.com/office/powerpoint/2010/main" val="15843160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0AD61F1-AC26-7F49-889B-6CA862529696}"/>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5D7FFFC-4097-4C96-0ECA-C4731EC0BB6B}"/>
              </a:ext>
            </a:extLst>
          </p:cNvPr>
          <p:cNvSpPr>
            <a:spLocks noGrp="1" noChangeArrowheads="1"/>
          </p:cNvSpPr>
          <p:nvPr>
            <p:ph type="body" idx="1"/>
          </p:nvPr>
        </p:nvSpPr>
        <p:spPr bwMode="auto">
          <a:xfrm>
            <a:off x="604838" y="2160588"/>
            <a:ext cx="63484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8BE8EEE-3CAF-DAD0-F345-8B9485ED40EC}"/>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2411D17F-7764-4157-B5D4-11ADA6A8B28A}" type="datetimeFigureOut">
              <a:rPr lang="en-US"/>
              <a:pPr>
                <a:defRPr/>
              </a:pPr>
              <a:t>7/11/2024</a:t>
            </a:fld>
            <a:endParaRPr lang="en-US" dirty="0"/>
          </a:p>
        </p:txBody>
      </p:sp>
      <p:sp>
        <p:nvSpPr>
          <p:cNvPr id="5" name="Footer Placeholder 4">
            <a:extLst>
              <a:ext uri="{FF2B5EF4-FFF2-40B4-BE49-F238E27FC236}">
                <a16:creationId xmlns:a16="http://schemas.microsoft.com/office/drawing/2014/main" id="{4FE04E98-A836-30AB-4B25-4F975CBB4FC3}"/>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D8F5F30-E980-967D-C9AD-E56978262762}"/>
              </a:ext>
            </a:extLst>
          </p:cNvPr>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0AA69D00-70B3-4065-8946-6B232D58C91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ctr" defTabSz="457200" rtl="0" eaLnBrk="0" fontAlgn="base" hangingPunct="0">
        <a:spcBef>
          <a:spcPct val="0"/>
        </a:spcBef>
        <a:spcAft>
          <a:spcPct val="0"/>
        </a:spcAft>
        <a:defRPr sz="3600" b="1" kern="1200">
          <a:solidFill>
            <a:schemeClr val="tx1"/>
          </a:solidFill>
          <a:latin typeface="+mj-lt"/>
          <a:ea typeface="+mj-ea"/>
          <a:cs typeface="+mj-cs"/>
        </a:defRPr>
      </a:lvl1pPr>
      <a:lvl2pPr algn="ctr" defTabSz="457200" rtl="0" eaLnBrk="0" fontAlgn="base" hangingPunct="0">
        <a:spcBef>
          <a:spcPct val="0"/>
        </a:spcBef>
        <a:spcAft>
          <a:spcPct val="0"/>
        </a:spcAft>
        <a:defRPr sz="3600" b="1">
          <a:solidFill>
            <a:schemeClr val="tx1"/>
          </a:solidFill>
          <a:latin typeface="Trebuchet MS" panose="020B0703020202090204" pitchFamily="34" charset="0"/>
        </a:defRPr>
      </a:lvl2pPr>
      <a:lvl3pPr algn="ctr" defTabSz="457200" rtl="0" eaLnBrk="0" fontAlgn="base" hangingPunct="0">
        <a:spcBef>
          <a:spcPct val="0"/>
        </a:spcBef>
        <a:spcAft>
          <a:spcPct val="0"/>
        </a:spcAft>
        <a:defRPr sz="3600" b="1">
          <a:solidFill>
            <a:schemeClr val="tx1"/>
          </a:solidFill>
          <a:latin typeface="Trebuchet MS" panose="020B0703020202090204" pitchFamily="34" charset="0"/>
        </a:defRPr>
      </a:lvl3pPr>
      <a:lvl4pPr algn="ctr" defTabSz="457200" rtl="0" eaLnBrk="0" fontAlgn="base" hangingPunct="0">
        <a:spcBef>
          <a:spcPct val="0"/>
        </a:spcBef>
        <a:spcAft>
          <a:spcPct val="0"/>
        </a:spcAft>
        <a:defRPr sz="3600" b="1">
          <a:solidFill>
            <a:schemeClr val="tx1"/>
          </a:solidFill>
          <a:latin typeface="Trebuchet MS" panose="020B0703020202090204" pitchFamily="34" charset="0"/>
        </a:defRPr>
      </a:lvl4pPr>
      <a:lvl5pPr algn="ctr" defTabSz="457200" rtl="0" eaLnBrk="0" fontAlgn="base" hangingPunct="0">
        <a:spcBef>
          <a:spcPct val="0"/>
        </a:spcBef>
        <a:spcAft>
          <a:spcPct val="0"/>
        </a:spcAft>
        <a:defRPr sz="3600" b="1">
          <a:solidFill>
            <a:schemeClr val="tx1"/>
          </a:solidFill>
          <a:latin typeface="Trebuchet MS" panose="020B070302020209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ts val="80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45BD03-26C1-9506-8E11-19C2B288489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51EC7A0-8CF1-8335-953A-7F00C2D455A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990F9BC-A8ED-C861-992C-9A99E257D79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0651FC-488F-42A9-97D0-03E1CB8DCE3C}" type="datetimeFigureOut">
              <a:rPr lang="en-AU" smtClean="0"/>
              <a:t>11/07/2024</a:t>
            </a:fld>
            <a:endParaRPr lang="en-AU"/>
          </a:p>
        </p:txBody>
      </p:sp>
      <p:sp>
        <p:nvSpPr>
          <p:cNvPr id="5" name="Footer Placeholder 4">
            <a:extLst>
              <a:ext uri="{FF2B5EF4-FFF2-40B4-BE49-F238E27FC236}">
                <a16:creationId xmlns:a16="http://schemas.microsoft.com/office/drawing/2014/main" id="{CC868831-2809-FC22-7D50-55F15690E07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840D7293-CE58-D0DB-7690-AEDF9F208F1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C90F85-8D5F-495A-A80C-673DC35534E2}" type="slidenum">
              <a:rPr lang="en-AU" smtClean="0"/>
              <a:t>‹#›</a:t>
            </a:fld>
            <a:endParaRPr lang="en-AU"/>
          </a:p>
        </p:txBody>
      </p:sp>
    </p:spTree>
    <p:extLst>
      <p:ext uri="{BB962C8B-B14F-4D97-AF65-F5344CB8AC3E}">
        <p14:creationId xmlns:p14="http://schemas.microsoft.com/office/powerpoint/2010/main" val="370782396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E5BAAB6-9613-04DD-60D3-1EF069E60A52}"/>
              </a:ext>
            </a:extLst>
          </p:cNvPr>
          <p:cNvSpPr>
            <a:spLocks noGrp="1" noChangeArrowheads="1"/>
          </p:cNvSpPr>
          <p:nvPr>
            <p:ph type="ctrTitle"/>
          </p:nvPr>
        </p:nvSpPr>
        <p:spPr>
          <a:xfrm>
            <a:off x="2375346" y="1110947"/>
            <a:ext cx="5041900" cy="4139147"/>
          </a:xfrm>
        </p:spPr>
        <p:txBody>
          <a:bodyPr/>
          <a:lstStyle/>
          <a:p>
            <a:pPr algn="ctr">
              <a:defRPr/>
            </a:pPr>
            <a:r>
              <a:rPr lang="en-US" altLang="en-US" sz="3600" dirty="0">
                <a:solidFill>
                  <a:srgbClr val="7030A0"/>
                </a:solidFill>
                <a:ea typeface="Cambria" panose="02040503050406030204" pitchFamily="18" charset="0"/>
              </a:rPr>
              <a:t>Session 7</a:t>
            </a:r>
            <a:br>
              <a:rPr lang="en-US" altLang="en-US" sz="3600" dirty="0">
                <a:solidFill>
                  <a:srgbClr val="7030A0"/>
                </a:solidFill>
                <a:ea typeface="Cambria" panose="02040503050406030204" pitchFamily="18" charset="0"/>
              </a:rPr>
            </a:br>
            <a:br>
              <a:rPr lang="en-US" altLang="en-US" sz="3600" dirty="0">
                <a:solidFill>
                  <a:srgbClr val="7030A0"/>
                </a:solidFill>
                <a:ea typeface="Cambria" panose="02040503050406030204" pitchFamily="18" charset="0"/>
              </a:rPr>
            </a:br>
            <a:r>
              <a:rPr lang="en-US" altLang="en-US" sz="3600" dirty="0">
                <a:solidFill>
                  <a:srgbClr val="7030A0"/>
                </a:solidFill>
                <a:ea typeface="Cambria" panose="02040503050406030204" pitchFamily="18" charset="0"/>
              </a:rPr>
              <a:t>Working with men as Partners in Gender Equality</a:t>
            </a:r>
            <a:br>
              <a:rPr lang="en-US" altLang="en-US" sz="3600" dirty="0">
                <a:solidFill>
                  <a:srgbClr val="7030A0"/>
                </a:solidFill>
                <a:ea typeface="Cambria" panose="02040503050406030204" pitchFamily="18" charset="0"/>
              </a:rPr>
            </a:br>
            <a:br>
              <a:rPr lang="en-US" altLang="en-US" sz="3200" dirty="0">
                <a:solidFill>
                  <a:srgbClr val="7030A0"/>
                </a:solidFill>
                <a:ea typeface="Cambria" panose="02040503050406030204" pitchFamily="18" charset="0"/>
              </a:rPr>
            </a:br>
            <a:br>
              <a:rPr lang="en-US" altLang="en-US" sz="3200" dirty="0">
                <a:solidFill>
                  <a:srgbClr val="7030A0"/>
                </a:solidFill>
                <a:ea typeface="Cambria" panose="02040503050406030204" pitchFamily="18" charset="0"/>
              </a:rPr>
            </a:br>
            <a:br>
              <a:rPr lang="en-US" altLang="en-US" sz="3200" dirty="0">
                <a:solidFill>
                  <a:srgbClr val="7030A0"/>
                </a:solidFill>
                <a:ea typeface="Cambria" panose="02040503050406030204" pitchFamily="18" charset="0"/>
              </a:rPr>
            </a:br>
            <a:endParaRPr lang="en-US" altLang="en-US" sz="3200" dirty="0">
              <a:solidFill>
                <a:srgbClr val="7030A0"/>
              </a:solidFill>
              <a:ea typeface="Cambria" panose="02040503050406030204" pitchFamily="18" charset="0"/>
            </a:endParaRPr>
          </a:p>
        </p:txBody>
      </p:sp>
      <p:sp>
        <p:nvSpPr>
          <p:cNvPr id="7171" name="TextBox 2">
            <a:extLst>
              <a:ext uri="{FF2B5EF4-FFF2-40B4-BE49-F238E27FC236}">
                <a16:creationId xmlns:a16="http://schemas.microsoft.com/office/drawing/2014/main" id="{FB0C4C50-5871-86A4-F44F-93129DBFCD69}"/>
              </a:ext>
            </a:extLst>
          </p:cNvPr>
          <p:cNvSpPr txBox="1">
            <a:spLocks noChangeArrowheads="1"/>
          </p:cNvSpPr>
          <p:nvPr/>
        </p:nvSpPr>
        <p:spPr bwMode="auto">
          <a:xfrm>
            <a:off x="209550" y="6034088"/>
            <a:ext cx="5483225" cy="954087"/>
          </a:xfrm>
          <a:prstGeom prst="rect">
            <a:avLst/>
          </a:prstGeom>
          <a:noFill/>
          <a:ln>
            <a:noFill/>
          </a:ln>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defRPr/>
            </a:pPr>
            <a:r>
              <a:rPr lang="en-AU" sz="1400" b="1" kern="0" dirty="0">
                <a:solidFill>
                  <a:schemeClr val="accent1"/>
                </a:solidFill>
                <a:latin typeface="Arial" panose="020B0604020202020204" pitchFamily="34" charset="0"/>
                <a:ea typeface="Calibri" panose="020F0502020204030204" pitchFamily="34" charset="0"/>
                <a:cs typeface="Arial" panose="020B0604020202020204" pitchFamily="34" charset="0"/>
              </a:rPr>
              <a:t>Presented by Dr Linda Bartolomei and </a:t>
            </a:r>
          </a:p>
          <a:p>
            <a:pPr>
              <a:spcBef>
                <a:spcPct val="0"/>
              </a:spcBef>
              <a:spcAft>
                <a:spcPct val="0"/>
              </a:spcAft>
              <a:buClrTx/>
              <a:buSzTx/>
              <a:buFontTx/>
              <a:buNone/>
              <a:defRPr/>
            </a:pPr>
            <a:r>
              <a:rPr lang="en-AU" sz="1400" b="1" kern="0" dirty="0">
                <a:solidFill>
                  <a:schemeClr val="accent1"/>
                </a:solidFill>
                <a:latin typeface="Arial" panose="020B0604020202020204" pitchFamily="34" charset="0"/>
                <a:ea typeface="Calibri" panose="020F0502020204030204" pitchFamily="34" charset="0"/>
                <a:cs typeface="Arial" panose="020B0604020202020204" pitchFamily="34" charset="0"/>
              </a:rPr>
              <a:t>Adjunct Professor Eileen Pittaway</a:t>
            </a:r>
            <a:br>
              <a:rPr lang="en-AU" sz="1400" b="1" kern="0" dirty="0">
                <a:solidFill>
                  <a:schemeClr val="accent1"/>
                </a:solidFill>
                <a:latin typeface="Arial" panose="020B0604020202020204" pitchFamily="34" charset="0"/>
                <a:ea typeface="Calibri" panose="020F0502020204030204" pitchFamily="34" charset="0"/>
                <a:cs typeface="Arial" panose="020B0604020202020204" pitchFamily="34" charset="0"/>
              </a:rPr>
            </a:br>
            <a:r>
              <a:rPr lang="en-AU" sz="1400" b="1" kern="0" dirty="0">
                <a:solidFill>
                  <a:schemeClr val="accent1"/>
                </a:solidFill>
                <a:latin typeface="Arial" panose="020B0604020202020204" pitchFamily="34" charset="0"/>
                <a:ea typeface="Calibri" panose="020F0502020204030204" pitchFamily="34" charset="0"/>
                <a:cs typeface="Arial" panose="020B0604020202020204" pitchFamily="34" charset="0"/>
              </a:rPr>
              <a:t>Forced Migration Research Network UNSW</a:t>
            </a:r>
            <a:br>
              <a:rPr lang="en-AU" sz="1400" b="1" kern="100" dirty="0">
                <a:solidFill>
                  <a:schemeClr val="accent1"/>
                </a:solidFill>
                <a:latin typeface="Arial" panose="020B0604020202020204" pitchFamily="34" charset="0"/>
                <a:ea typeface="Calibri" panose="020F0502020204030204" pitchFamily="34" charset="0"/>
                <a:cs typeface="Arial" panose="020B0604020202020204" pitchFamily="34" charset="0"/>
              </a:rPr>
            </a:br>
            <a:endParaRPr lang="en-AU" altLang="en-US" sz="1400" dirty="0">
              <a:solidFill>
                <a:schemeClr val="tx1"/>
              </a:solidFill>
              <a:latin typeface="Arial" panose="020B0604020202020204" pitchFamily="34" charset="0"/>
              <a:cs typeface="Arial" panose="020B0604020202020204" pitchFamily="34" charset="0"/>
            </a:endParaRPr>
          </a:p>
        </p:txBody>
      </p:sp>
      <p:pic>
        <p:nvPicPr>
          <p:cNvPr id="4" name="Picture 3" descr="A person standing in front of a group of people&#10;&#10;Description automatically generated">
            <a:extLst>
              <a:ext uri="{FF2B5EF4-FFF2-40B4-BE49-F238E27FC236}">
                <a16:creationId xmlns:a16="http://schemas.microsoft.com/office/drawing/2014/main" id="{83F27805-F2EC-7B6A-20F0-ADFDED293B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6551" y="3351591"/>
            <a:ext cx="3370897" cy="26824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6BC0-54C0-B981-8F65-71792925E8F3}"/>
              </a:ext>
            </a:extLst>
          </p:cNvPr>
          <p:cNvSpPr>
            <a:spLocks noGrp="1"/>
          </p:cNvSpPr>
          <p:nvPr>
            <p:ph type="title"/>
          </p:nvPr>
        </p:nvSpPr>
        <p:spPr>
          <a:xfrm>
            <a:off x="298383" y="245477"/>
            <a:ext cx="8501617" cy="635633"/>
          </a:xfrm>
        </p:spPr>
        <p:txBody>
          <a:bodyPr/>
          <a:lstStyle/>
          <a:p>
            <a:r>
              <a:rPr lang="en-AU" sz="2800" b="1" kern="100" dirty="0">
                <a:solidFill>
                  <a:srgbClr val="7030A0"/>
                </a:solidFill>
                <a:effectLst/>
                <a:ea typeface="Aptos" panose="020B0004020202020204" pitchFamily="34" charset="0"/>
              </a:rPr>
              <a:t>Suggested storyboard questions </a:t>
            </a:r>
            <a:br>
              <a:rPr lang="en-AU" sz="2800" b="1" kern="100" dirty="0">
                <a:solidFill>
                  <a:srgbClr val="7030A0"/>
                </a:solidFill>
                <a:effectLst/>
                <a:ea typeface="Aptos" panose="020B0004020202020204" pitchFamily="34" charset="0"/>
              </a:rPr>
            </a:br>
            <a:r>
              <a:rPr lang="en-AU" sz="2800" b="1" kern="100" dirty="0">
                <a:solidFill>
                  <a:srgbClr val="7030A0"/>
                </a:solidFill>
                <a:effectLst/>
                <a:ea typeface="Aptos" panose="020B0004020202020204" pitchFamily="34" charset="0"/>
              </a:rPr>
              <a:t>to use with men</a:t>
            </a:r>
            <a:br>
              <a:rPr lang="en-AU" sz="2800" kern="100" dirty="0">
                <a:solidFill>
                  <a:srgbClr val="7030A0"/>
                </a:solidFill>
                <a:effectLst/>
                <a:ea typeface="Aptos" panose="020B0004020202020204" pitchFamily="34" charset="0"/>
              </a:rPr>
            </a:br>
            <a:endParaRPr lang="en-AU" sz="2800" dirty="0">
              <a:solidFill>
                <a:srgbClr val="7030A0"/>
              </a:solidFill>
            </a:endParaRPr>
          </a:p>
        </p:txBody>
      </p:sp>
      <p:sp>
        <p:nvSpPr>
          <p:cNvPr id="3" name="Content Placeholder 2">
            <a:extLst>
              <a:ext uri="{FF2B5EF4-FFF2-40B4-BE49-F238E27FC236}">
                <a16:creationId xmlns:a16="http://schemas.microsoft.com/office/drawing/2014/main" id="{AC034229-767D-8432-2088-279E18566A31}"/>
              </a:ext>
            </a:extLst>
          </p:cNvPr>
          <p:cNvSpPr>
            <a:spLocks noGrp="1"/>
          </p:cNvSpPr>
          <p:nvPr>
            <p:ph idx="1"/>
          </p:nvPr>
        </p:nvSpPr>
        <p:spPr>
          <a:xfrm>
            <a:off x="417028" y="1191411"/>
            <a:ext cx="6087844" cy="4475178"/>
          </a:xfrm>
        </p:spPr>
        <p:txBody>
          <a:bodyPr/>
          <a:lstStyle/>
          <a:p>
            <a:pPr algn="just">
              <a:spcBef>
                <a:spcPts val="600"/>
              </a:spcBef>
              <a:spcAft>
                <a:spcPts val="600"/>
              </a:spcAft>
            </a:pPr>
            <a:r>
              <a:rPr lang="en-AU" sz="1800" b="1" kern="100" dirty="0">
                <a:solidFill>
                  <a:srgbClr val="3A7C22"/>
                </a:solidFill>
                <a:effectLst/>
                <a:ea typeface="Aptos" panose="020B0004020202020204" pitchFamily="34" charset="0"/>
              </a:rPr>
              <a:t>What are some of the barriers experienced by refugee men and boys in having their voices heard?</a:t>
            </a:r>
            <a:endParaRPr lang="en-AU" sz="1800" b="1" kern="100" dirty="0">
              <a:effectLst/>
              <a:ea typeface="Aptos" panose="020B0004020202020204" pitchFamily="34" charset="0"/>
            </a:endParaRPr>
          </a:p>
          <a:p>
            <a:pPr marL="342900" lvl="0" indent="-342900">
              <a:buFont typeface="Symbol" panose="05050102010706020507" pitchFamily="18" charset="2"/>
              <a:buChar char=""/>
              <a:tabLst>
                <a:tab pos="457200" algn="l"/>
              </a:tabLst>
            </a:pPr>
            <a:r>
              <a:rPr lang="en-AU" sz="1800" b="1" kern="100" dirty="0">
                <a:solidFill>
                  <a:srgbClr val="3A7C22"/>
                </a:solidFill>
                <a:effectLst/>
                <a:ea typeface="Aptos" panose="020B0004020202020204" pitchFamily="34" charset="0"/>
              </a:rPr>
              <a:t>How does this make them feel?</a:t>
            </a:r>
            <a:endParaRPr lang="en-AU" sz="1800" b="1" kern="100" dirty="0">
              <a:effectLst/>
              <a:ea typeface="Aptos" panose="020B0004020202020204" pitchFamily="34" charset="0"/>
            </a:endParaRPr>
          </a:p>
          <a:p>
            <a:pPr marL="342900" lvl="0" indent="-342900">
              <a:buFont typeface="Symbol" panose="05050102010706020507" pitchFamily="18" charset="2"/>
              <a:buChar char=""/>
              <a:tabLst>
                <a:tab pos="457200" algn="l"/>
              </a:tabLst>
            </a:pPr>
            <a:r>
              <a:rPr lang="en-AU" sz="1800" b="1" kern="100" dirty="0">
                <a:solidFill>
                  <a:srgbClr val="3A7C22"/>
                </a:solidFill>
                <a:effectLst/>
                <a:ea typeface="Aptos" panose="020B0004020202020204" pitchFamily="34" charset="0"/>
              </a:rPr>
              <a:t>What is the impact of them not sharing their knowledge and experience?</a:t>
            </a:r>
            <a:endParaRPr lang="en-AU" sz="1800" b="1" kern="100" dirty="0">
              <a:effectLst/>
              <a:ea typeface="Aptos" panose="020B0004020202020204" pitchFamily="34" charset="0"/>
            </a:endParaRPr>
          </a:p>
          <a:p>
            <a:pPr marL="342900" lvl="0" indent="-342900">
              <a:buFont typeface="Symbol" panose="05050102010706020507" pitchFamily="18" charset="2"/>
              <a:buChar char=""/>
              <a:tabLst>
                <a:tab pos="457200" algn="l"/>
              </a:tabLst>
            </a:pPr>
            <a:r>
              <a:rPr lang="en-AU" sz="1800" b="1" kern="100" dirty="0">
                <a:solidFill>
                  <a:srgbClr val="3A7C22"/>
                </a:solidFill>
                <a:effectLst/>
                <a:ea typeface="Aptos" panose="020B0004020202020204" pitchFamily="34" charset="0"/>
              </a:rPr>
              <a:t>What needs to be done to address these barriers, </a:t>
            </a:r>
          </a:p>
          <a:p>
            <a:pPr marL="342900" lvl="0" indent="-342900">
              <a:buFont typeface="Symbol" panose="05050102010706020507" pitchFamily="18" charset="2"/>
              <a:buChar char=""/>
              <a:tabLst>
                <a:tab pos="457200" algn="l"/>
              </a:tabLst>
            </a:pPr>
            <a:r>
              <a:rPr lang="en-AU" sz="1800" b="1" kern="100" dirty="0">
                <a:solidFill>
                  <a:srgbClr val="3A7C22"/>
                </a:solidFill>
                <a:effectLst/>
                <a:ea typeface="Aptos" panose="020B0004020202020204" pitchFamily="34" charset="0"/>
              </a:rPr>
              <a:t>What support, and resources would the groups need to feel confident to speak out</a:t>
            </a:r>
            <a:r>
              <a:rPr lang="en-AU" sz="1800" b="1" kern="100" dirty="0">
                <a:solidFill>
                  <a:srgbClr val="3A7C22"/>
                </a:solidFill>
                <a:ea typeface="Aptos" panose="020B0004020202020204" pitchFamily="34" charset="0"/>
              </a:rPr>
              <a:t>?</a:t>
            </a:r>
            <a:endParaRPr lang="en-AU" sz="1800" b="1" kern="100" dirty="0">
              <a:effectLst/>
              <a:ea typeface="Aptos" panose="020B0004020202020204" pitchFamily="34" charset="0"/>
            </a:endParaRPr>
          </a:p>
        </p:txBody>
      </p:sp>
      <p:pic>
        <p:nvPicPr>
          <p:cNvPr id="5" name="Picture 4" descr="A person pointing at a poster&#10;&#10;Description automatically generated">
            <a:extLst>
              <a:ext uri="{FF2B5EF4-FFF2-40B4-BE49-F238E27FC236}">
                <a16:creationId xmlns:a16="http://schemas.microsoft.com/office/drawing/2014/main" id="{889695E9-7E26-D62E-8E25-4A87EDF35870}"/>
              </a:ext>
            </a:extLst>
          </p:cNvPr>
          <p:cNvPicPr>
            <a:picLocks noChangeAspect="1"/>
          </p:cNvPicPr>
          <p:nvPr/>
        </p:nvPicPr>
        <p:blipFill>
          <a:blip r:embed="rId3"/>
          <a:stretch>
            <a:fillRect/>
          </a:stretch>
        </p:blipFill>
        <p:spPr>
          <a:xfrm>
            <a:off x="6504872" y="2794901"/>
            <a:ext cx="2290265" cy="1526842"/>
          </a:xfrm>
          <a:prstGeom prst="rect">
            <a:avLst/>
          </a:prstGeom>
        </p:spPr>
      </p:pic>
      <p:sp>
        <p:nvSpPr>
          <p:cNvPr id="6" name="TextBox 5">
            <a:extLst>
              <a:ext uri="{FF2B5EF4-FFF2-40B4-BE49-F238E27FC236}">
                <a16:creationId xmlns:a16="http://schemas.microsoft.com/office/drawing/2014/main" id="{16E0F1FD-EB54-891C-3631-DC603DD19F6B}"/>
              </a:ext>
            </a:extLst>
          </p:cNvPr>
          <p:cNvSpPr txBox="1"/>
          <p:nvPr/>
        </p:nvSpPr>
        <p:spPr>
          <a:xfrm>
            <a:off x="533442" y="4591914"/>
            <a:ext cx="5014762" cy="1554272"/>
          </a:xfrm>
          <a:prstGeom prst="rect">
            <a:avLst/>
          </a:prstGeom>
          <a:noFill/>
        </p:spPr>
        <p:txBody>
          <a:bodyPr wrap="square" rtlCol="0">
            <a:spAutoFit/>
          </a:bodyPr>
          <a:lstStyle/>
          <a:p>
            <a:pPr marL="342900" lvl="0" indent="-342900">
              <a:buFont typeface="Symbol" panose="05050102010706020507" pitchFamily="18" charset="2"/>
              <a:buChar char=""/>
              <a:tabLst>
                <a:tab pos="457200" algn="l"/>
              </a:tabLst>
            </a:pPr>
            <a:r>
              <a:rPr lang="en-AU" b="1" kern="100" dirty="0">
                <a:solidFill>
                  <a:srgbClr val="3A7C22"/>
                </a:solidFill>
                <a:effectLst/>
                <a:latin typeface="Arial" panose="020B0604020202020204" pitchFamily="34" charset="0"/>
                <a:ea typeface="Aptos" panose="020B0004020202020204" pitchFamily="34" charset="0"/>
                <a:cs typeface="Arial" panose="020B0604020202020204" pitchFamily="34" charset="0"/>
              </a:rPr>
              <a:t>Who can help with this?</a:t>
            </a:r>
          </a:p>
          <a:p>
            <a:pPr marL="342900" lvl="0" indent="-342900">
              <a:buFont typeface="Symbol" panose="05050102010706020507" pitchFamily="18" charset="2"/>
              <a:buChar char=""/>
              <a:tabLst>
                <a:tab pos="457200" algn="l"/>
              </a:tabLst>
            </a:pPr>
            <a:endParaRPr lang="en-AU" b="1"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spcAft>
                <a:spcPts val="600"/>
              </a:spcAft>
              <a:buFont typeface="Symbol" panose="05050102010706020507" pitchFamily="18" charset="2"/>
              <a:buChar char=""/>
              <a:tabLst>
                <a:tab pos="457200" algn="l"/>
              </a:tabLst>
            </a:pPr>
            <a:r>
              <a:rPr lang="en-AU" b="1" kern="100" dirty="0">
                <a:solidFill>
                  <a:srgbClr val="3A7C22"/>
                </a:solidFill>
                <a:effectLst/>
                <a:latin typeface="Arial" panose="020B0604020202020204" pitchFamily="34" charset="0"/>
                <a:ea typeface="Aptos" panose="020B0004020202020204" pitchFamily="34" charset="0"/>
                <a:cs typeface="Arial" panose="020B0604020202020204" pitchFamily="34" charset="0"/>
              </a:rPr>
              <a:t>What would be the positive outcomes of this happening?</a:t>
            </a:r>
            <a:endParaRPr lang="en-AU" b="1" kern="100" dirty="0">
              <a:effectLst/>
              <a:latin typeface="Arial" panose="020B0604020202020204" pitchFamily="34" charset="0"/>
              <a:ea typeface="Aptos" panose="020B00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80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F0D-6F8E-BB3E-4FFA-267C897C2F8E}"/>
              </a:ext>
            </a:extLst>
          </p:cNvPr>
          <p:cNvSpPr>
            <a:spLocks noGrp="1"/>
          </p:cNvSpPr>
          <p:nvPr>
            <p:ph type="title"/>
          </p:nvPr>
        </p:nvSpPr>
        <p:spPr/>
        <p:txBody>
          <a:bodyPr/>
          <a:lstStyle/>
          <a:p>
            <a:r>
              <a:rPr lang="en-AU" altLang="en-US" dirty="0">
                <a:ea typeface="Cambria" panose="02040503050406030204" pitchFamily="18" charset="0"/>
              </a:rPr>
              <a:t>The Aim of the Session</a:t>
            </a:r>
            <a:endParaRPr lang="en-AU" dirty="0"/>
          </a:p>
        </p:txBody>
      </p:sp>
      <p:sp>
        <p:nvSpPr>
          <p:cNvPr id="8" name="TextBox 7">
            <a:extLst>
              <a:ext uri="{FF2B5EF4-FFF2-40B4-BE49-F238E27FC236}">
                <a16:creationId xmlns:a16="http://schemas.microsoft.com/office/drawing/2014/main" id="{51056ED8-9108-8068-2041-F0824AF6DAC1}"/>
              </a:ext>
            </a:extLst>
          </p:cNvPr>
          <p:cNvSpPr txBox="1"/>
          <p:nvPr/>
        </p:nvSpPr>
        <p:spPr>
          <a:xfrm>
            <a:off x="577767" y="1163047"/>
            <a:ext cx="7988465" cy="1384995"/>
          </a:xfrm>
          <a:prstGeom prst="rect">
            <a:avLst/>
          </a:prstGeom>
          <a:noFill/>
        </p:spPr>
        <p:txBody>
          <a:bodyPr wrap="square" rtlCol="0">
            <a:spAutoFit/>
          </a:bodyPr>
          <a:lstStyle/>
          <a:p>
            <a:r>
              <a:rPr lang="en-AU" sz="28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To identify all ways in which to include the specific needs of male refugees, and to foster male champions for gender equality.</a:t>
            </a:r>
          </a:p>
        </p:txBody>
      </p:sp>
      <p:pic>
        <p:nvPicPr>
          <p:cNvPr id="10" name="Content Placeholder 9" descr="A group of people standing in front of a white wall&#10;&#10;Description automatically generated">
            <a:extLst>
              <a:ext uri="{FF2B5EF4-FFF2-40B4-BE49-F238E27FC236}">
                <a16:creationId xmlns:a16="http://schemas.microsoft.com/office/drawing/2014/main" id="{CFCD10DB-BCAC-B285-11FA-7352DC390D24}"/>
              </a:ext>
            </a:extLst>
          </p:cNvPr>
          <p:cNvPicPr>
            <a:picLocks noGrp="1" noChangeAspect="1"/>
          </p:cNvPicPr>
          <p:nvPr>
            <p:ph idx="1"/>
          </p:nvPr>
        </p:nvPicPr>
        <p:blipFill>
          <a:blip r:embed="rId3"/>
          <a:stretch>
            <a:fillRect/>
          </a:stretch>
        </p:blipFill>
        <p:spPr>
          <a:xfrm>
            <a:off x="1504801" y="2829979"/>
            <a:ext cx="5363523" cy="3336112"/>
          </a:xfrm>
        </p:spPr>
      </p:pic>
    </p:spTree>
    <p:extLst>
      <p:ext uri="{BB962C8B-B14F-4D97-AF65-F5344CB8AC3E}">
        <p14:creationId xmlns:p14="http://schemas.microsoft.com/office/powerpoint/2010/main" val="4068423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F7DA-7EB1-0289-2F7D-3E6D70136B40}"/>
              </a:ext>
            </a:extLst>
          </p:cNvPr>
          <p:cNvSpPr>
            <a:spLocks noGrp="1"/>
          </p:cNvSpPr>
          <p:nvPr>
            <p:ph type="title"/>
          </p:nvPr>
        </p:nvSpPr>
        <p:spPr/>
        <p:txBody>
          <a:bodyPr/>
          <a:lstStyle/>
          <a:p>
            <a:r>
              <a:rPr lang="en-AU" dirty="0"/>
              <a:t>An exercise to identify different needs</a:t>
            </a:r>
          </a:p>
        </p:txBody>
      </p:sp>
      <p:pic>
        <p:nvPicPr>
          <p:cNvPr id="4" name="Graphic 1">
            <a:extLst>
              <a:ext uri="{FF2B5EF4-FFF2-40B4-BE49-F238E27FC236}">
                <a16:creationId xmlns:a16="http://schemas.microsoft.com/office/drawing/2014/main" id="{D6673624-724A-BB95-B874-B241474FB7A9}"/>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687" y="1555774"/>
            <a:ext cx="7794625" cy="4075005"/>
          </a:xfrm>
          <a:prstGeom prst="rect">
            <a:avLst/>
          </a:prstGeom>
        </p:spPr>
      </p:pic>
    </p:spTree>
    <p:extLst>
      <p:ext uri="{BB962C8B-B14F-4D97-AF65-F5344CB8AC3E}">
        <p14:creationId xmlns:p14="http://schemas.microsoft.com/office/powerpoint/2010/main" val="11226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1BC6-3850-0FE4-04A8-137053A14A06}"/>
              </a:ext>
            </a:extLst>
          </p:cNvPr>
          <p:cNvSpPr>
            <a:spLocks noGrp="1"/>
          </p:cNvSpPr>
          <p:nvPr>
            <p:ph type="title"/>
          </p:nvPr>
        </p:nvSpPr>
        <p:spPr>
          <a:xfrm>
            <a:off x="624269" y="88882"/>
            <a:ext cx="8175757" cy="635633"/>
          </a:xfrm>
        </p:spPr>
        <p:txBody>
          <a:bodyPr/>
          <a:lstStyle/>
          <a:p>
            <a:r>
              <a:rPr lang="en-AU" dirty="0"/>
              <a:t>The specific need of male refugees</a:t>
            </a:r>
          </a:p>
        </p:txBody>
      </p:sp>
      <p:sp>
        <p:nvSpPr>
          <p:cNvPr id="3" name="Content Placeholder 2">
            <a:extLst>
              <a:ext uri="{FF2B5EF4-FFF2-40B4-BE49-F238E27FC236}">
                <a16:creationId xmlns:a16="http://schemas.microsoft.com/office/drawing/2014/main" id="{7C82A4F4-4AF2-C9E1-C625-44EE2175A690}"/>
              </a:ext>
            </a:extLst>
          </p:cNvPr>
          <p:cNvSpPr>
            <a:spLocks noGrp="1"/>
          </p:cNvSpPr>
          <p:nvPr>
            <p:ph idx="1"/>
          </p:nvPr>
        </p:nvSpPr>
        <p:spPr>
          <a:xfrm>
            <a:off x="493489" y="1063292"/>
            <a:ext cx="6997221" cy="447517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AU" altLang="en-US" sz="2400" b="1" i="0" u="none" strike="noStrike" cap="none" normalizeH="0" baseline="0" dirty="0">
                <a:ln>
                  <a:noFill/>
                </a:ln>
                <a:solidFill>
                  <a:schemeClr val="accent2">
                    <a:lumMod val="50000"/>
                  </a:schemeClr>
                </a:solidFill>
                <a:effectLst/>
                <a:ea typeface="Aptos" panose="020B0004020202020204" pitchFamily="34" charset="0"/>
              </a:rPr>
              <a:t>What are some of the barriers experienced by men and boys in having their voices heard in refugee situations?</a:t>
            </a:r>
            <a:endParaRPr kumimoji="0" lang="en-AU" altLang="en-US" sz="2400" b="1" i="0" u="none" strike="noStrike" cap="none" normalizeH="0" baseline="0" dirty="0">
              <a:ln>
                <a:noFill/>
              </a:ln>
              <a:solidFill>
                <a:schemeClr val="accent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altLang="en-US" sz="2400" b="1" i="0" u="none" strike="noStrike" cap="none" normalizeH="0" baseline="0" dirty="0">
                <a:ln>
                  <a:noFill/>
                </a:ln>
                <a:solidFill>
                  <a:schemeClr val="accent2">
                    <a:lumMod val="50000"/>
                  </a:schemeClr>
                </a:solidFill>
                <a:effectLst/>
                <a:ea typeface="Aptos" panose="020B0004020202020204" pitchFamily="34" charset="0"/>
              </a:rPr>
              <a:t>How does this make them feel?</a:t>
            </a:r>
            <a:endParaRPr kumimoji="0" lang="en-AU" altLang="en-US" sz="2400" b="1" i="0" u="none" strike="noStrike" cap="none" normalizeH="0" baseline="0" dirty="0">
              <a:ln>
                <a:noFill/>
              </a:ln>
              <a:solidFill>
                <a:schemeClr val="accent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altLang="en-US" sz="2400" b="1" i="0" u="none" strike="noStrike" cap="none" normalizeH="0" baseline="0" dirty="0">
                <a:ln>
                  <a:noFill/>
                </a:ln>
                <a:solidFill>
                  <a:schemeClr val="accent2">
                    <a:lumMod val="50000"/>
                  </a:schemeClr>
                </a:solidFill>
                <a:effectLst/>
                <a:ea typeface="Aptos" panose="020B0004020202020204" pitchFamily="34" charset="0"/>
              </a:rPr>
              <a:t>What is the impact of them not sharing their knowledge and experience?</a:t>
            </a:r>
            <a:endParaRPr kumimoji="0" lang="en-AU" altLang="en-US" sz="2400" b="1" i="0" u="none" strike="noStrike" cap="none" normalizeH="0" baseline="0" dirty="0">
              <a:ln>
                <a:noFill/>
              </a:ln>
              <a:solidFill>
                <a:schemeClr val="accent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altLang="en-US" sz="2400" b="1" i="0" u="none" strike="noStrike" cap="none" normalizeH="0" baseline="0" dirty="0">
                <a:ln>
                  <a:noFill/>
                </a:ln>
                <a:solidFill>
                  <a:schemeClr val="accent2">
                    <a:lumMod val="50000"/>
                  </a:schemeClr>
                </a:solidFill>
                <a:effectLst/>
                <a:ea typeface="Aptos" panose="020B0004020202020204" pitchFamily="34" charset="0"/>
              </a:rPr>
              <a:t>What needs to be done to address these barriers, what support, and resources would the groups need to feel confident to speak out?</a:t>
            </a:r>
            <a:endParaRPr kumimoji="0" lang="en-AU" altLang="en-US" sz="2400" b="1" i="0" u="none" strike="noStrike" cap="none" normalizeH="0" baseline="0" dirty="0">
              <a:ln>
                <a:noFill/>
              </a:ln>
              <a:solidFill>
                <a:schemeClr val="accent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altLang="en-US" sz="2400" b="1" i="0" u="none" strike="noStrike" cap="none" normalizeH="0" baseline="0" dirty="0">
                <a:ln>
                  <a:noFill/>
                </a:ln>
                <a:solidFill>
                  <a:schemeClr val="accent2">
                    <a:lumMod val="50000"/>
                  </a:schemeClr>
                </a:solidFill>
                <a:effectLst/>
                <a:ea typeface="Aptos" panose="020B0004020202020204" pitchFamily="34" charset="0"/>
              </a:rPr>
              <a:t>Who can help with this?</a:t>
            </a:r>
            <a:endParaRPr kumimoji="0" lang="en-AU" altLang="en-US" sz="2400" b="1" i="0" u="none" strike="noStrike" cap="none" normalizeH="0" baseline="0" dirty="0">
              <a:ln>
                <a:noFill/>
              </a:ln>
              <a:solidFill>
                <a:schemeClr val="accent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altLang="en-US" sz="2400" b="1" i="0" u="none" strike="noStrike" cap="none" normalizeH="0" baseline="0" dirty="0">
                <a:ln>
                  <a:noFill/>
                </a:ln>
                <a:solidFill>
                  <a:schemeClr val="accent2">
                    <a:lumMod val="50000"/>
                  </a:schemeClr>
                </a:solidFill>
                <a:effectLst/>
                <a:ea typeface="Aptos" panose="020B0004020202020204" pitchFamily="34" charset="0"/>
              </a:rPr>
              <a:t>What would be the positive outcomes of this happening?</a:t>
            </a:r>
            <a:endParaRPr lang="en-AU" sz="2400" b="1" dirty="0">
              <a:solidFill>
                <a:schemeClr val="accent2">
                  <a:lumMod val="50000"/>
                </a:schemeClr>
              </a:solidFill>
            </a:endParaRPr>
          </a:p>
        </p:txBody>
      </p:sp>
      <p:sp>
        <p:nvSpPr>
          <p:cNvPr id="4" name="Rectangle 2">
            <a:extLst>
              <a:ext uri="{FF2B5EF4-FFF2-40B4-BE49-F238E27FC236}">
                <a16:creationId xmlns:a16="http://schemas.microsoft.com/office/drawing/2014/main" id="{444A9F8F-0A9E-173E-C6B9-8C758CA6E3F4}"/>
              </a:ext>
            </a:extLst>
          </p:cNvPr>
          <p:cNvSpPr>
            <a:spLocks noChangeArrowheads="1"/>
          </p:cNvSpPr>
          <p:nvPr/>
        </p:nvSpPr>
        <p:spPr bwMode="auto">
          <a:xfrm>
            <a:off x="36289" y="10684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049" name="Picture 3" descr="A cartoon of a person holding a paper&#10;&#10;Description automatically generated">
            <a:extLst>
              <a:ext uri="{FF2B5EF4-FFF2-40B4-BE49-F238E27FC236}">
                <a16:creationId xmlns:a16="http://schemas.microsoft.com/office/drawing/2014/main" id="{1AFF151F-C1D5-5353-03F3-5F1200B8C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897" y="1943685"/>
            <a:ext cx="1622834" cy="34725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5A81455-EE3A-E609-545D-97CB9D3362E4}"/>
              </a:ext>
            </a:extLst>
          </p:cNvPr>
          <p:cNvSpPr>
            <a:spLocks noChangeArrowheads="1"/>
          </p:cNvSpPr>
          <p:nvPr/>
        </p:nvSpPr>
        <p:spPr bwMode="auto">
          <a:xfrm>
            <a:off x="493489" y="1427067"/>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AU" altLang="en-US" sz="1100" b="0" i="0" u="none" strike="noStrike" cap="none" normalizeH="0" baseline="0" dirty="0">
                <a:ln>
                  <a:noFill/>
                </a:ln>
                <a:solidFill>
                  <a:schemeClr val="tx1"/>
                </a:solidFill>
                <a:effectLst/>
                <a:ea typeface="Aptos" panose="020B0004020202020204" pitchFamily="34" charset="0"/>
                <a:cs typeface="Arial" panose="020B0604020202020204" pitchFamily="34" charset="0"/>
              </a:rPr>
              <a:t> </a:t>
            </a:r>
            <a:endParaRPr kumimoji="0" lang="en-AU" altLang="en-US" sz="18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232662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8CC9-B522-178D-710D-99AD7A66DDC9}"/>
              </a:ext>
            </a:extLst>
          </p:cNvPr>
          <p:cNvSpPr>
            <a:spLocks noGrp="1"/>
          </p:cNvSpPr>
          <p:nvPr>
            <p:ph type="title"/>
          </p:nvPr>
        </p:nvSpPr>
        <p:spPr>
          <a:xfrm>
            <a:off x="689110" y="106631"/>
            <a:ext cx="7793256" cy="635633"/>
          </a:xfrm>
        </p:spPr>
        <p:txBody>
          <a:bodyPr/>
          <a:lstStyle/>
          <a:p>
            <a:r>
              <a:rPr lang="en-AU" sz="3200" dirty="0"/>
              <a:t>We must include men in the fight for gender equality</a:t>
            </a:r>
          </a:p>
        </p:txBody>
      </p:sp>
      <p:sp>
        <p:nvSpPr>
          <p:cNvPr id="3" name="Content Placeholder 2">
            <a:extLst>
              <a:ext uri="{FF2B5EF4-FFF2-40B4-BE49-F238E27FC236}">
                <a16:creationId xmlns:a16="http://schemas.microsoft.com/office/drawing/2014/main" id="{2E9A0809-6D65-241C-F721-6EAECBD62AE8}"/>
              </a:ext>
            </a:extLst>
          </p:cNvPr>
          <p:cNvSpPr>
            <a:spLocks noGrp="1"/>
          </p:cNvSpPr>
          <p:nvPr>
            <p:ph idx="1"/>
          </p:nvPr>
        </p:nvSpPr>
        <p:spPr>
          <a:xfrm>
            <a:off x="689110" y="1191411"/>
            <a:ext cx="8199121" cy="4475178"/>
          </a:xfrm>
        </p:spPr>
        <p:txBody>
          <a:bodyPr/>
          <a:lstStyle/>
          <a:p>
            <a:r>
              <a:rPr lang="en-AU" sz="2000" b="1" dirty="0">
                <a:solidFill>
                  <a:schemeClr val="accent2">
                    <a:lumMod val="50000"/>
                  </a:schemeClr>
                </a:solidFill>
                <a:effectLst/>
                <a:ea typeface="Aptos" panose="020B0004020202020204" pitchFamily="34" charset="0"/>
              </a:rPr>
              <a:t>Many single young men take dangerous journeys to seek asylum, as a result of forced recruitment into terrorist groups; they face human rights abuses, including rape (</a:t>
            </a:r>
            <a:r>
              <a:rPr lang="en-AU" sz="2000" b="1" dirty="0" err="1">
                <a:solidFill>
                  <a:schemeClr val="accent2">
                    <a:lumMod val="50000"/>
                  </a:schemeClr>
                </a:solidFill>
                <a:effectLst/>
                <a:ea typeface="Aptos" panose="020B0004020202020204" pitchFamily="34" charset="0"/>
              </a:rPr>
              <a:t>Freccero</a:t>
            </a:r>
            <a:r>
              <a:rPr lang="en-AU" sz="2000" b="1" dirty="0">
                <a:solidFill>
                  <a:schemeClr val="accent2">
                    <a:lumMod val="50000"/>
                  </a:schemeClr>
                </a:solidFill>
                <a:effectLst/>
                <a:ea typeface="Aptos" panose="020B0004020202020204" pitchFamily="34" charset="0"/>
              </a:rPr>
              <a:t> et al. 2017; UNHCR 2017b). </a:t>
            </a:r>
            <a:endParaRPr lang="en-AU" sz="2000" b="1" dirty="0">
              <a:solidFill>
                <a:schemeClr val="accent2">
                  <a:lumMod val="50000"/>
                </a:schemeClr>
              </a:solidFill>
            </a:endParaRPr>
          </a:p>
          <a:p>
            <a:pPr marR="510540">
              <a:spcBef>
                <a:spcPts val="600"/>
              </a:spcBef>
              <a:spcAft>
                <a:spcPts val="600"/>
              </a:spcAft>
            </a:pPr>
            <a:r>
              <a:rPr lang="en-AU" sz="2000" b="1" i="1" kern="100" dirty="0">
                <a:solidFill>
                  <a:srgbClr val="3A7C22"/>
                </a:solidFill>
                <a:effectLst/>
                <a:ea typeface="Aptos" panose="020B0004020202020204" pitchFamily="34" charset="0"/>
              </a:rPr>
              <a:t>“I saw my single Mum, who did so much to keep our family and community together in the camp while the men just sat around, then she got constantly put down and shut out of meetings with UNHCR and NGOs by the men.  It made me very angry”.</a:t>
            </a:r>
            <a:endParaRPr lang="en-AU" sz="2000" b="1" kern="100" dirty="0">
              <a:effectLst/>
              <a:ea typeface="Aptos" panose="020B0004020202020204" pitchFamily="34" charset="0"/>
            </a:endParaRPr>
          </a:p>
          <a:p>
            <a:pPr marR="510540">
              <a:spcBef>
                <a:spcPts val="600"/>
              </a:spcBef>
              <a:spcAft>
                <a:spcPts val="600"/>
              </a:spcAft>
            </a:pPr>
            <a:r>
              <a:rPr lang="en-AU" sz="1400" kern="100" dirty="0">
                <a:solidFill>
                  <a:srgbClr val="3A7C22"/>
                </a:solidFill>
                <a:effectLst/>
                <a:ea typeface="Aptos" panose="020B0004020202020204" pitchFamily="34" charset="0"/>
              </a:rPr>
              <a:t>(Male refugee youth representative from Sudan, November 2017)</a:t>
            </a:r>
            <a:endParaRPr lang="en-AU" sz="1400" kern="100" dirty="0">
              <a:effectLst/>
              <a:ea typeface="Aptos" panose="020B0004020202020204" pitchFamily="34" charset="0"/>
            </a:endParaRPr>
          </a:p>
        </p:txBody>
      </p:sp>
      <p:pic>
        <p:nvPicPr>
          <p:cNvPr id="5" name="Picture 4" descr="A group of people sitting in a circle&#10;&#10;Description automatically generated">
            <a:extLst>
              <a:ext uri="{FF2B5EF4-FFF2-40B4-BE49-F238E27FC236}">
                <a16:creationId xmlns:a16="http://schemas.microsoft.com/office/drawing/2014/main" id="{8F1A51C0-82FE-63C9-6176-80F9F16F952B}"/>
              </a:ext>
            </a:extLst>
          </p:cNvPr>
          <p:cNvPicPr>
            <a:picLocks noChangeAspect="1"/>
          </p:cNvPicPr>
          <p:nvPr/>
        </p:nvPicPr>
        <p:blipFill>
          <a:blip r:embed="rId3"/>
          <a:stretch>
            <a:fillRect/>
          </a:stretch>
        </p:blipFill>
        <p:spPr>
          <a:xfrm>
            <a:off x="2109165" y="4620319"/>
            <a:ext cx="2638823" cy="1759215"/>
          </a:xfrm>
          <a:prstGeom prst="rect">
            <a:avLst/>
          </a:prstGeom>
        </p:spPr>
      </p:pic>
    </p:spTree>
    <p:extLst>
      <p:ext uri="{BB962C8B-B14F-4D97-AF65-F5344CB8AC3E}">
        <p14:creationId xmlns:p14="http://schemas.microsoft.com/office/powerpoint/2010/main" val="3371738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40ABE-D40F-EE90-9587-49CCD7FB5186}"/>
              </a:ext>
            </a:extLst>
          </p:cNvPr>
          <p:cNvSpPr>
            <a:spLocks noGrp="1"/>
          </p:cNvSpPr>
          <p:nvPr>
            <p:ph type="title"/>
          </p:nvPr>
        </p:nvSpPr>
        <p:spPr>
          <a:xfrm>
            <a:off x="22899" y="245477"/>
            <a:ext cx="8459467" cy="635633"/>
          </a:xfrm>
        </p:spPr>
        <p:txBody>
          <a:bodyPr/>
          <a:lstStyle/>
          <a:p>
            <a:r>
              <a:rPr lang="en-AU" dirty="0"/>
              <a:t>Exercises for working with men</a:t>
            </a:r>
          </a:p>
        </p:txBody>
      </p:sp>
      <p:sp>
        <p:nvSpPr>
          <p:cNvPr id="3" name="Content Placeholder 2">
            <a:extLst>
              <a:ext uri="{FF2B5EF4-FFF2-40B4-BE49-F238E27FC236}">
                <a16:creationId xmlns:a16="http://schemas.microsoft.com/office/drawing/2014/main" id="{C7ADBB01-3B58-C8B9-D1F1-36439C24BCF0}"/>
              </a:ext>
            </a:extLst>
          </p:cNvPr>
          <p:cNvSpPr>
            <a:spLocks noGrp="1"/>
          </p:cNvSpPr>
          <p:nvPr>
            <p:ph idx="1"/>
          </p:nvPr>
        </p:nvSpPr>
        <p:spPr>
          <a:xfrm>
            <a:off x="818810" y="1567310"/>
            <a:ext cx="4104065" cy="4914228"/>
          </a:xfrm>
        </p:spPr>
        <p:txBody>
          <a:bodyPr/>
          <a:lstStyle/>
          <a:p>
            <a:r>
              <a:rPr lang="en-GB" b="1" kern="100" dirty="0">
                <a:solidFill>
                  <a:schemeClr val="accent2">
                    <a:lumMod val="50000"/>
                  </a:schemeClr>
                </a:solidFill>
                <a:ea typeface="Aptos" panose="020B0004020202020204" pitchFamily="34" charset="0"/>
              </a:rPr>
              <a:t>A</a:t>
            </a:r>
            <a:r>
              <a:rPr lang="en-GB" b="1" kern="100" dirty="0">
                <a:solidFill>
                  <a:schemeClr val="accent2">
                    <a:lumMod val="50000"/>
                  </a:schemeClr>
                </a:solidFill>
                <a:effectLst/>
                <a:ea typeface="Aptos" panose="020B0004020202020204" pitchFamily="34" charset="0"/>
              </a:rPr>
              <a:t>ll of the exercises which can be used when working with women and girls are also applicable when working with men, including when examining SGBV.</a:t>
            </a:r>
            <a:endParaRPr lang="en-GB" b="1" kern="100" dirty="0">
              <a:solidFill>
                <a:schemeClr val="accent2">
                  <a:lumMod val="50000"/>
                </a:schemeClr>
              </a:solidFill>
              <a:ea typeface="Aptos" panose="020B0004020202020204" pitchFamily="34" charset="0"/>
            </a:endParaRPr>
          </a:p>
          <a:p>
            <a:endParaRPr lang="en-AU" b="1" dirty="0">
              <a:solidFill>
                <a:schemeClr val="accent2">
                  <a:lumMod val="50000"/>
                </a:schemeClr>
              </a:solidFill>
            </a:endParaRPr>
          </a:p>
        </p:txBody>
      </p:sp>
      <p:pic>
        <p:nvPicPr>
          <p:cNvPr id="6" name="Picture 5" descr="A couple of men standing together&#10;&#10;Description automatically generated">
            <a:extLst>
              <a:ext uri="{FF2B5EF4-FFF2-40B4-BE49-F238E27FC236}">
                <a16:creationId xmlns:a16="http://schemas.microsoft.com/office/drawing/2014/main" id="{0A7A60EC-27B6-C1A6-5C39-CD186E3047BC}"/>
              </a:ext>
            </a:extLst>
          </p:cNvPr>
          <p:cNvPicPr>
            <a:picLocks noChangeAspect="1"/>
          </p:cNvPicPr>
          <p:nvPr/>
        </p:nvPicPr>
        <p:blipFill>
          <a:blip r:embed="rId3"/>
          <a:stretch>
            <a:fillRect/>
          </a:stretch>
        </p:blipFill>
        <p:spPr>
          <a:xfrm>
            <a:off x="5970080" y="1069565"/>
            <a:ext cx="2512286" cy="4816549"/>
          </a:xfrm>
          <a:prstGeom prst="rect">
            <a:avLst/>
          </a:prstGeom>
        </p:spPr>
      </p:pic>
    </p:spTree>
    <p:extLst>
      <p:ext uri="{BB962C8B-B14F-4D97-AF65-F5344CB8AC3E}">
        <p14:creationId xmlns:p14="http://schemas.microsoft.com/office/powerpoint/2010/main" val="251159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16A0-9FC2-C5C9-0CFD-CDD80000A673}"/>
              </a:ext>
            </a:extLst>
          </p:cNvPr>
          <p:cNvSpPr>
            <a:spLocks noGrp="1"/>
          </p:cNvSpPr>
          <p:nvPr>
            <p:ph type="title"/>
          </p:nvPr>
        </p:nvSpPr>
        <p:spPr>
          <a:xfrm>
            <a:off x="631451" y="88666"/>
            <a:ext cx="7793256" cy="635633"/>
          </a:xfrm>
        </p:spPr>
        <p:txBody>
          <a:bodyPr/>
          <a:lstStyle/>
          <a:p>
            <a:r>
              <a:rPr lang="en-AU" dirty="0"/>
              <a:t>Use the Men’s Matrix</a:t>
            </a:r>
          </a:p>
        </p:txBody>
      </p:sp>
      <p:pic>
        <p:nvPicPr>
          <p:cNvPr id="4" name="Picture 3" descr="A calendar with a group of people&#10;&#10;Description automatically generated">
            <a:extLst>
              <a:ext uri="{FF2B5EF4-FFF2-40B4-BE49-F238E27FC236}">
                <a16:creationId xmlns:a16="http://schemas.microsoft.com/office/drawing/2014/main" id="{6B2E940A-2099-393E-7FA0-76BE0BF49D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475" y="724299"/>
            <a:ext cx="7735934" cy="5156737"/>
          </a:xfrm>
          <a:prstGeom prst="rect">
            <a:avLst/>
          </a:prstGeom>
          <a:noFill/>
          <a:ln>
            <a:noFill/>
          </a:ln>
        </p:spPr>
      </p:pic>
    </p:spTree>
    <p:extLst>
      <p:ext uri="{BB962C8B-B14F-4D97-AF65-F5344CB8AC3E}">
        <p14:creationId xmlns:p14="http://schemas.microsoft.com/office/powerpoint/2010/main" val="1474445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9CDAB-EA17-F325-7E97-77EDE2E8C848}"/>
              </a:ext>
            </a:extLst>
          </p:cNvPr>
          <p:cNvSpPr>
            <a:spLocks noGrp="1"/>
          </p:cNvSpPr>
          <p:nvPr>
            <p:ph type="title"/>
          </p:nvPr>
        </p:nvSpPr>
        <p:spPr>
          <a:xfrm>
            <a:off x="689110" y="14471"/>
            <a:ext cx="7793256" cy="635633"/>
          </a:xfrm>
        </p:spPr>
        <p:txBody>
          <a:bodyPr/>
          <a:lstStyle/>
          <a:p>
            <a:r>
              <a:rPr lang="en-AU" dirty="0"/>
              <a:t>Challenging Cultural Roles</a:t>
            </a:r>
          </a:p>
        </p:txBody>
      </p:sp>
      <p:sp>
        <p:nvSpPr>
          <p:cNvPr id="3" name="Content Placeholder 2">
            <a:extLst>
              <a:ext uri="{FF2B5EF4-FFF2-40B4-BE49-F238E27FC236}">
                <a16:creationId xmlns:a16="http://schemas.microsoft.com/office/drawing/2014/main" id="{91655415-E4FD-B41D-31C6-22799001B209}"/>
              </a:ext>
            </a:extLst>
          </p:cNvPr>
          <p:cNvSpPr>
            <a:spLocks noGrp="1"/>
          </p:cNvSpPr>
          <p:nvPr>
            <p:ph idx="1"/>
          </p:nvPr>
        </p:nvSpPr>
        <p:spPr/>
        <p:txBody>
          <a:bodyPr/>
          <a:lstStyle/>
          <a:p>
            <a:endParaRPr lang="en-AU"/>
          </a:p>
        </p:txBody>
      </p:sp>
      <p:pic>
        <p:nvPicPr>
          <p:cNvPr id="4" name="Graphic 1">
            <a:extLst>
              <a:ext uri="{FF2B5EF4-FFF2-40B4-BE49-F238E27FC236}">
                <a16:creationId xmlns:a16="http://schemas.microsoft.com/office/drawing/2014/main" id="{A6C472C6-1B4C-E842-E78C-1C35C638E9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302" y="779152"/>
            <a:ext cx="9018872" cy="5963959"/>
          </a:xfrm>
          <a:prstGeom prst="rect">
            <a:avLst/>
          </a:prstGeom>
        </p:spPr>
      </p:pic>
    </p:spTree>
    <p:extLst>
      <p:ext uri="{BB962C8B-B14F-4D97-AF65-F5344CB8AC3E}">
        <p14:creationId xmlns:p14="http://schemas.microsoft.com/office/powerpoint/2010/main" val="2050881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1F8E-4541-244E-98E8-DA9D32421943}"/>
              </a:ext>
            </a:extLst>
          </p:cNvPr>
          <p:cNvSpPr>
            <a:spLocks noGrp="1"/>
          </p:cNvSpPr>
          <p:nvPr>
            <p:ph type="title"/>
          </p:nvPr>
        </p:nvSpPr>
        <p:spPr>
          <a:xfrm>
            <a:off x="602481" y="87280"/>
            <a:ext cx="8108381" cy="635633"/>
          </a:xfrm>
        </p:spPr>
        <p:txBody>
          <a:bodyPr/>
          <a:lstStyle/>
          <a:p>
            <a:r>
              <a:rPr kumimoji="0" lang="en-AU" altLang="en-US" sz="3000" i="0" u="none" strike="noStrike" cap="none" normalizeH="0" baseline="0" dirty="0">
                <a:ln>
                  <a:noFill/>
                </a:ln>
                <a:solidFill>
                  <a:srgbClr val="7030A0"/>
                </a:solidFill>
                <a:effectLst/>
                <a:ea typeface="Aptos" panose="020B0004020202020204" pitchFamily="34" charset="0"/>
              </a:rPr>
              <a:t>How refugee men might be able to assist in the fight for gender equality</a:t>
            </a:r>
            <a:br>
              <a:rPr kumimoji="0" lang="en-AU" altLang="en-US" sz="3000" i="0" u="none" strike="noStrike" cap="none" normalizeH="0" baseline="0" dirty="0">
                <a:ln>
                  <a:noFill/>
                </a:ln>
                <a:solidFill>
                  <a:schemeClr val="tx1"/>
                </a:solidFill>
                <a:effectLst/>
              </a:rPr>
            </a:br>
            <a:endParaRPr lang="en-AU" sz="3000" dirty="0"/>
          </a:p>
        </p:txBody>
      </p:sp>
      <p:pic>
        <p:nvPicPr>
          <p:cNvPr id="6" name="Picture 1" descr="A cartoon of a person with his hands in his pockets&#10;&#10;Description automatically generated">
            <a:extLst>
              <a:ext uri="{FF2B5EF4-FFF2-40B4-BE49-F238E27FC236}">
                <a16:creationId xmlns:a16="http://schemas.microsoft.com/office/drawing/2014/main" id="{465D57B9-C319-313C-437B-1A7458529BA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3255" y="1627637"/>
            <a:ext cx="1082842" cy="3602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108BD2D-5CF9-E43C-DA79-7D5ADE128C8C}"/>
              </a:ext>
            </a:extLst>
          </p:cNvPr>
          <p:cNvSpPr txBox="1"/>
          <p:nvPr/>
        </p:nvSpPr>
        <p:spPr>
          <a:xfrm>
            <a:off x="1323474" y="1076742"/>
            <a:ext cx="7531768" cy="5016758"/>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tab pos="457200" algn="l"/>
              </a:tabLst>
            </a:pPr>
            <a:r>
              <a:rPr kumimoji="0" lang="en-AU" altLang="en-US" sz="2000" b="1" i="0" u="none" strike="noStrike" cap="none" normalizeH="0" baseline="0" dirty="0">
                <a:ln>
                  <a:noFill/>
                </a:ln>
                <a:solidFill>
                  <a:schemeClr val="accent2">
                    <a:lumMod val="50000"/>
                  </a:schemeClr>
                </a:solidFill>
                <a:effectLst/>
                <a:latin typeface="Arial" panose="020B0604020202020204" pitchFamily="34" charset="0"/>
                <a:ea typeface="Aptos" panose="020B0004020202020204" pitchFamily="34" charset="0"/>
                <a:cs typeface="Arial" panose="020B0604020202020204" pitchFamily="34" charset="0"/>
              </a:rPr>
              <a:t>What are some of the reasons men resist programs aimed at creating more equality for women?</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AU" altLang="en-US" sz="2000" b="1" i="0" u="none" strike="noStrike" cap="none" normalizeH="0" baseline="0" dirty="0">
              <a:ln>
                <a:noFill/>
              </a:ln>
              <a:solidFill>
                <a:schemeClr val="accent2">
                  <a:lumMod val="50000"/>
                </a:schemeClr>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altLang="en-US" sz="2000" b="1" i="0" u="none" strike="noStrike" cap="none" normalizeH="0" baseline="0" dirty="0">
                <a:ln>
                  <a:noFill/>
                </a:ln>
                <a:solidFill>
                  <a:schemeClr val="accent2">
                    <a:lumMod val="50000"/>
                  </a:schemeClr>
                </a:solidFill>
                <a:effectLst/>
                <a:latin typeface="Arial" panose="020B0604020202020204" pitchFamily="34" charset="0"/>
                <a:ea typeface="Aptos" panose="020B0004020202020204" pitchFamily="34" charset="0"/>
                <a:cs typeface="Arial" panose="020B0604020202020204" pitchFamily="34" charset="0"/>
              </a:rPr>
              <a:t>What would be the worst things that could happen if women gained more equality?</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AU" altLang="en-US" sz="2000" b="1" i="0" u="none" strike="noStrike" cap="none" normalizeH="0" baseline="0" dirty="0">
              <a:ln>
                <a:noFill/>
              </a:ln>
              <a:solidFill>
                <a:schemeClr val="accent2">
                  <a:lumMod val="50000"/>
                </a:schemeClr>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altLang="en-US" sz="2000" b="1" i="0" u="none" strike="noStrike" cap="none" normalizeH="0" baseline="0" dirty="0">
                <a:ln>
                  <a:noFill/>
                </a:ln>
                <a:solidFill>
                  <a:schemeClr val="accent2">
                    <a:lumMod val="50000"/>
                  </a:schemeClr>
                </a:solidFill>
                <a:effectLst/>
                <a:latin typeface="Arial" panose="020B0604020202020204" pitchFamily="34" charset="0"/>
                <a:ea typeface="Aptos" panose="020B0004020202020204" pitchFamily="34" charset="0"/>
                <a:cs typeface="Arial" panose="020B0604020202020204" pitchFamily="34" charset="0"/>
              </a:rPr>
              <a:t>What  would be the benefits to the community if women and girls did gain more equality?</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AU" altLang="en-US" sz="2000" b="1" i="0" u="none" strike="noStrike" cap="none" normalizeH="0" baseline="0" dirty="0">
              <a:ln>
                <a:noFill/>
              </a:ln>
              <a:solidFill>
                <a:schemeClr val="accent2">
                  <a:lumMod val="50000"/>
                </a:schemeClr>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altLang="en-US" sz="2000" b="1" i="0" u="none" strike="noStrike" cap="none" normalizeH="0" baseline="0" dirty="0">
                <a:ln>
                  <a:noFill/>
                </a:ln>
                <a:solidFill>
                  <a:schemeClr val="accent2">
                    <a:lumMod val="50000"/>
                  </a:schemeClr>
                </a:solidFill>
                <a:effectLst/>
                <a:latin typeface="Arial" panose="020B0604020202020204" pitchFamily="34" charset="0"/>
                <a:ea typeface="Aptos" panose="020B0004020202020204" pitchFamily="34" charset="0"/>
                <a:cs typeface="Arial" panose="020B0604020202020204" pitchFamily="34" charset="0"/>
              </a:rPr>
              <a:t>What needs to be done to address these fears and encourage gender equality? What support, and resources would the groups need  to do this?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AU" altLang="en-US" sz="2000" b="1" i="0" u="none" strike="noStrike" cap="none" normalizeH="0" baseline="0" dirty="0">
              <a:ln>
                <a:noFill/>
              </a:ln>
              <a:solidFill>
                <a:schemeClr val="accent2">
                  <a:lumMod val="50000"/>
                </a:schemeClr>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altLang="en-US" sz="2000" b="1" i="0" u="none" strike="noStrike" cap="none" normalizeH="0" baseline="0" dirty="0">
                <a:ln>
                  <a:noFill/>
                </a:ln>
                <a:solidFill>
                  <a:schemeClr val="accent2">
                    <a:lumMod val="50000"/>
                  </a:schemeClr>
                </a:solidFill>
                <a:effectLst/>
                <a:latin typeface="Arial" panose="020B0604020202020204" pitchFamily="34" charset="0"/>
                <a:ea typeface="Aptos" panose="020B0004020202020204" pitchFamily="34" charset="0"/>
                <a:cs typeface="Arial" panose="020B0604020202020204" pitchFamily="34" charset="0"/>
              </a:rPr>
              <a:t>Who can help with this?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AU" altLang="en-US" sz="2000" b="1" i="0" u="none" strike="noStrike" cap="none" normalizeH="0" baseline="0" dirty="0">
              <a:ln>
                <a:noFill/>
              </a:ln>
              <a:solidFill>
                <a:schemeClr val="accent2">
                  <a:lumMod val="50000"/>
                </a:schemeClr>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altLang="en-US" sz="2000" b="1" i="0" u="none" strike="noStrike" cap="none" normalizeH="0" baseline="0" dirty="0">
                <a:ln>
                  <a:noFill/>
                </a:ln>
                <a:solidFill>
                  <a:schemeClr val="accent2">
                    <a:lumMod val="50000"/>
                  </a:schemeClr>
                </a:solidFill>
                <a:effectLst/>
                <a:latin typeface="Arial" panose="020B0604020202020204" pitchFamily="34" charset="0"/>
                <a:ea typeface="Aptos" panose="020B0004020202020204" pitchFamily="34" charset="0"/>
                <a:cs typeface="Arial" panose="020B0604020202020204" pitchFamily="34" charset="0"/>
              </a:rPr>
              <a:t>What would be the positive outcomes of this happening?</a:t>
            </a:r>
            <a:endParaRPr kumimoji="0" lang="en-AU" altLang="en-US" sz="2000" b="1" i="0" u="none" strike="noStrike" cap="none" normalizeH="0" baseline="0" dirty="0">
              <a:ln>
                <a:noFill/>
              </a:ln>
              <a:solidFill>
                <a:schemeClr val="accent2">
                  <a:lumMod val="5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636456"/>
      </p:ext>
    </p:extLst>
  </p:cSld>
  <p:clrMapOvr>
    <a:masterClrMapping/>
  </p:clrMapOvr>
</p:sld>
</file>

<file path=ppt/theme/theme1.xml><?xml version="1.0" encoding="utf-8"?>
<a:theme xmlns:a="http://schemas.openxmlformats.org/drawingml/2006/main" name="GCR project training theme ">
  <a:themeElements>
    <a:clrScheme name="Custom 7">
      <a:dk1>
        <a:srgbClr val="000000"/>
      </a:dk1>
      <a:lt1>
        <a:srgbClr val="FFFFFF"/>
      </a:lt1>
      <a:dk2>
        <a:srgbClr val="2C3C43"/>
      </a:dk2>
      <a:lt2>
        <a:srgbClr val="EBEBEB"/>
      </a:lt2>
      <a:accent1>
        <a:srgbClr val="632C90"/>
      </a:accent1>
      <a:accent2>
        <a:srgbClr val="00FF00"/>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CR project training theme " id="{4BD4B07A-67F6-B24A-9E99-5DB465511046}" vid="{3422F1C3-022F-AF4A-8315-A92E33836F9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12370</TotalTime>
  <Words>1185</Words>
  <Application>Microsoft Office PowerPoint</Application>
  <PresentationFormat>On-screen Show (4:3)</PresentationFormat>
  <Paragraphs>107</Paragraphs>
  <Slides>10</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Aptos</vt:lpstr>
      <vt:lpstr>Aptos Display</vt:lpstr>
      <vt:lpstr>Arial</vt:lpstr>
      <vt:lpstr>Calibri</vt:lpstr>
      <vt:lpstr>Cambria</vt:lpstr>
      <vt:lpstr>Symbol</vt:lpstr>
      <vt:lpstr>Trebuchet MS</vt:lpstr>
      <vt:lpstr>Wingdings 3</vt:lpstr>
      <vt:lpstr>GCR project training theme </vt:lpstr>
      <vt:lpstr>Custom Design</vt:lpstr>
      <vt:lpstr>Session 7  Working with men as Partners in Gender Equality    </vt:lpstr>
      <vt:lpstr>The Aim of the Session</vt:lpstr>
      <vt:lpstr>An exercise to identify different needs</vt:lpstr>
      <vt:lpstr>The specific need of male refugees</vt:lpstr>
      <vt:lpstr>We must include men in the fight for gender equality</vt:lpstr>
      <vt:lpstr>Exercises for working with men</vt:lpstr>
      <vt:lpstr>Use the Men’s Matrix</vt:lpstr>
      <vt:lpstr>Challenging Cultural Roles</vt:lpstr>
      <vt:lpstr>How refugee men might be able to assist in the fight for gender equality </vt:lpstr>
      <vt:lpstr>Suggested storyboard questions  to use with men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Rights:  What they mean to us</dc:title>
  <dc:creator>Geraldine Doney</dc:creator>
  <cp:lastModifiedBy>Anja Wendt</cp:lastModifiedBy>
  <cp:revision>380</cp:revision>
  <cp:lastPrinted>2024-04-01T23:17:17Z</cp:lastPrinted>
  <dcterms:created xsi:type="dcterms:W3CDTF">2019-02-07T05:11:12Z</dcterms:created>
  <dcterms:modified xsi:type="dcterms:W3CDTF">2024-07-11T08:05:09Z</dcterms:modified>
</cp:coreProperties>
</file>