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 id="2147483783" r:id="rId2"/>
  </p:sldMasterIdLst>
  <p:notesMasterIdLst>
    <p:notesMasterId r:id="rId34"/>
  </p:notesMasterIdLst>
  <p:handoutMasterIdLst>
    <p:handoutMasterId r:id="rId35"/>
  </p:handoutMasterIdLst>
  <p:sldIdLst>
    <p:sldId id="322" r:id="rId3"/>
    <p:sldId id="1148" r:id="rId4"/>
    <p:sldId id="1100" r:id="rId5"/>
    <p:sldId id="1116" r:id="rId6"/>
    <p:sldId id="1115" r:id="rId7"/>
    <p:sldId id="1146" r:id="rId8"/>
    <p:sldId id="1130" r:id="rId9"/>
    <p:sldId id="1101" r:id="rId10"/>
    <p:sldId id="1121" r:id="rId11"/>
    <p:sldId id="1129" r:id="rId12"/>
    <p:sldId id="1133" r:id="rId13"/>
    <p:sldId id="1134" r:id="rId14"/>
    <p:sldId id="1103" r:id="rId15"/>
    <p:sldId id="283" r:id="rId16"/>
    <p:sldId id="1141" r:id="rId17"/>
    <p:sldId id="293" r:id="rId18"/>
    <p:sldId id="268" r:id="rId19"/>
    <p:sldId id="1084" r:id="rId20"/>
    <p:sldId id="1079" r:id="rId21"/>
    <p:sldId id="288" r:id="rId22"/>
    <p:sldId id="297" r:id="rId23"/>
    <p:sldId id="1085" r:id="rId24"/>
    <p:sldId id="1075" r:id="rId25"/>
    <p:sldId id="1077" r:id="rId26"/>
    <p:sldId id="1078" r:id="rId27"/>
    <p:sldId id="1150" r:id="rId28"/>
    <p:sldId id="1080" r:id="rId29"/>
    <p:sldId id="1081" r:id="rId30"/>
    <p:sldId id="1082" r:id="rId31"/>
    <p:sldId id="262" r:id="rId32"/>
    <p:sldId id="1149" r:id="rId33"/>
  </p:sldIdLst>
  <p:sldSz cx="9144000" cy="6858000" type="screen4x3"/>
  <p:notesSz cx="6792913" cy="9925050"/>
  <p:defaultTextStyle>
    <a:defPPr>
      <a:defRPr lang="en-US"/>
    </a:defPPr>
    <a:lvl1pPr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31191" autoAdjust="0"/>
    <p:restoredTop sz="93792" autoAdjust="0"/>
  </p:normalViewPr>
  <p:slideViewPr>
    <p:cSldViewPr snapToGrid="0" snapToObjects="1">
      <p:cViewPr varScale="1">
        <p:scale>
          <a:sx n="60" d="100"/>
          <a:sy n="60" d="100"/>
        </p:scale>
        <p:origin x="864" y="4"/>
      </p:cViewPr>
      <p:guideLst/>
    </p:cSldViewPr>
  </p:slideViewPr>
  <p:notesTextViewPr>
    <p:cViewPr>
      <p:scale>
        <a:sx n="400" d="100"/>
        <a:sy n="400" d="100"/>
      </p:scale>
      <p:origin x="0" y="0"/>
    </p:cViewPr>
  </p:notesTextViewPr>
  <p:sorterViewPr>
    <p:cViewPr varScale="1">
      <p:scale>
        <a:sx n="1" d="1"/>
        <a:sy n="1" d="1"/>
      </p:scale>
      <p:origin x="0" y="-4164"/>
    </p:cViewPr>
  </p:sorterViewPr>
  <p:notesViewPr>
    <p:cSldViewPr snapToGrid="0" snapToObjects="1">
      <p:cViewPr>
        <p:scale>
          <a:sx n="95" d="100"/>
          <a:sy n="95" d="100"/>
        </p:scale>
        <p:origin x="1768" y="-125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5EBEB0-B8DE-37D1-15B7-446F9F6EE98C}"/>
              </a:ext>
            </a:extLst>
          </p:cNvPr>
          <p:cNvSpPr>
            <a:spLocks noGrp="1"/>
          </p:cNvSpPr>
          <p:nvPr>
            <p:ph type="hdr" sz="quarter"/>
          </p:nvPr>
        </p:nvSpPr>
        <p:spPr>
          <a:xfrm>
            <a:off x="0" y="0"/>
            <a:ext cx="2943225" cy="496888"/>
          </a:xfrm>
          <a:prstGeom prst="rect">
            <a:avLst/>
          </a:prstGeom>
        </p:spPr>
        <p:txBody>
          <a:bodyPr vert="horz" lIns="90959" tIns="45479" rIns="90959" bIns="45479" rtlCol="0"/>
          <a:lstStyle>
            <a:lvl1pPr algn="l">
              <a:defRPr sz="1200">
                <a:latin typeface="Trebuchet MS" panose="020B0703020202090204" pitchFamily="34" charset="0"/>
              </a:defRPr>
            </a:lvl1pPr>
          </a:lstStyle>
          <a:p>
            <a:pPr>
              <a:defRPr/>
            </a:pPr>
            <a:endParaRPr lang="en-US"/>
          </a:p>
        </p:txBody>
      </p:sp>
      <p:sp>
        <p:nvSpPr>
          <p:cNvPr id="3" name="Date Placeholder 2">
            <a:extLst>
              <a:ext uri="{FF2B5EF4-FFF2-40B4-BE49-F238E27FC236}">
                <a16:creationId xmlns:a16="http://schemas.microsoft.com/office/drawing/2014/main" id="{C09F0495-2945-F0F6-FBF0-9E220BC490B0}"/>
              </a:ext>
            </a:extLst>
          </p:cNvPr>
          <p:cNvSpPr>
            <a:spLocks noGrp="1"/>
          </p:cNvSpPr>
          <p:nvPr>
            <p:ph type="dt" sz="quarter" idx="1"/>
          </p:nvPr>
        </p:nvSpPr>
        <p:spPr>
          <a:xfrm>
            <a:off x="3848100" y="0"/>
            <a:ext cx="2943225" cy="496888"/>
          </a:xfrm>
          <a:prstGeom prst="rect">
            <a:avLst/>
          </a:prstGeom>
        </p:spPr>
        <p:txBody>
          <a:bodyPr vert="horz" lIns="90959" tIns="45479" rIns="90959" bIns="45479" rtlCol="0"/>
          <a:lstStyle>
            <a:lvl1pPr algn="r">
              <a:defRPr sz="1200">
                <a:latin typeface="Trebuchet MS" panose="020B0703020202090204" pitchFamily="34" charset="0"/>
              </a:defRPr>
            </a:lvl1pPr>
          </a:lstStyle>
          <a:p>
            <a:pPr>
              <a:defRPr/>
            </a:pPr>
            <a:fld id="{79CD6E56-0F0A-4D4A-B6ED-88C6EF56C89D}" type="datetimeFigureOut">
              <a:rPr lang="en-US"/>
              <a:pPr>
                <a:defRPr/>
              </a:pPr>
              <a:t>7/12/2024</a:t>
            </a:fld>
            <a:endParaRPr lang="en-US" dirty="0"/>
          </a:p>
        </p:txBody>
      </p:sp>
      <p:sp>
        <p:nvSpPr>
          <p:cNvPr id="4" name="Footer Placeholder 3">
            <a:extLst>
              <a:ext uri="{FF2B5EF4-FFF2-40B4-BE49-F238E27FC236}">
                <a16:creationId xmlns:a16="http://schemas.microsoft.com/office/drawing/2014/main" id="{6771CCFE-3952-AC26-6209-4ED03DDF2E48}"/>
              </a:ext>
            </a:extLst>
          </p:cNvPr>
          <p:cNvSpPr>
            <a:spLocks noGrp="1"/>
          </p:cNvSpPr>
          <p:nvPr>
            <p:ph type="ftr" sz="quarter" idx="2"/>
          </p:nvPr>
        </p:nvSpPr>
        <p:spPr>
          <a:xfrm>
            <a:off x="0" y="9428163"/>
            <a:ext cx="2943225" cy="496887"/>
          </a:xfrm>
          <a:prstGeom prst="rect">
            <a:avLst/>
          </a:prstGeom>
        </p:spPr>
        <p:txBody>
          <a:bodyPr vert="horz" lIns="90959" tIns="45479" rIns="90959" bIns="45479" rtlCol="0" anchor="b"/>
          <a:lstStyle>
            <a:lvl1pPr algn="l">
              <a:defRPr sz="1200">
                <a:latin typeface="Trebuchet MS" panose="020B070302020209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730966E0-3ECF-2B89-D4DC-588F51B4D2BC}"/>
              </a:ext>
            </a:extLst>
          </p:cNvPr>
          <p:cNvSpPr>
            <a:spLocks noGrp="1"/>
          </p:cNvSpPr>
          <p:nvPr>
            <p:ph type="sldNum" sz="quarter" idx="3"/>
          </p:nvPr>
        </p:nvSpPr>
        <p:spPr>
          <a:xfrm>
            <a:off x="3848100" y="9428163"/>
            <a:ext cx="2943225" cy="496887"/>
          </a:xfrm>
          <a:prstGeom prst="rect">
            <a:avLst/>
          </a:prstGeom>
        </p:spPr>
        <p:txBody>
          <a:bodyPr vert="horz" lIns="90959" tIns="45479" rIns="90959" bIns="45479" rtlCol="0" anchor="b"/>
          <a:lstStyle>
            <a:lvl1pPr algn="r">
              <a:defRPr sz="1200">
                <a:latin typeface="Trebuchet MS" panose="020B0703020202090204" pitchFamily="34" charset="0"/>
              </a:defRPr>
            </a:lvl1pPr>
          </a:lstStyle>
          <a:p>
            <a:pPr>
              <a:defRPr/>
            </a:pPr>
            <a:fld id="{F5B27E06-B42E-4336-AFC1-EAFC128A7EDE}" type="slidenum">
              <a:rPr lang="en-US"/>
              <a:pPr>
                <a:defRPr/>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6B41A5D-9B0A-5D2A-AA0E-3DC22AE2132F}"/>
              </a:ext>
            </a:extLst>
          </p:cNvPr>
          <p:cNvSpPr>
            <a:spLocks noGrp="1"/>
          </p:cNvSpPr>
          <p:nvPr>
            <p:ph type="hdr" sz="quarter"/>
          </p:nvPr>
        </p:nvSpPr>
        <p:spPr>
          <a:xfrm>
            <a:off x="0" y="0"/>
            <a:ext cx="2943225" cy="496888"/>
          </a:xfrm>
          <a:prstGeom prst="rect">
            <a:avLst/>
          </a:prstGeom>
        </p:spPr>
        <p:txBody>
          <a:bodyPr vert="horz" lIns="90959" tIns="45479" rIns="90959" bIns="45479" rtlCol="0"/>
          <a:lstStyle>
            <a:lvl1pPr algn="l">
              <a:defRPr sz="1200">
                <a:latin typeface="Trebuchet MS" panose="020B0703020202090204" pitchFamily="34" charset="0"/>
              </a:defRPr>
            </a:lvl1pPr>
          </a:lstStyle>
          <a:p>
            <a:pPr>
              <a:defRPr/>
            </a:pPr>
            <a:endParaRPr lang="en-US"/>
          </a:p>
        </p:txBody>
      </p:sp>
      <p:sp>
        <p:nvSpPr>
          <p:cNvPr id="3" name="Date Placeholder 2">
            <a:extLst>
              <a:ext uri="{FF2B5EF4-FFF2-40B4-BE49-F238E27FC236}">
                <a16:creationId xmlns:a16="http://schemas.microsoft.com/office/drawing/2014/main" id="{B6737E8B-19CE-DA53-DB64-85E532A33FF6}"/>
              </a:ext>
            </a:extLst>
          </p:cNvPr>
          <p:cNvSpPr>
            <a:spLocks noGrp="1"/>
          </p:cNvSpPr>
          <p:nvPr>
            <p:ph type="dt" idx="1"/>
          </p:nvPr>
        </p:nvSpPr>
        <p:spPr>
          <a:xfrm>
            <a:off x="3848100" y="0"/>
            <a:ext cx="2943225" cy="496888"/>
          </a:xfrm>
          <a:prstGeom prst="rect">
            <a:avLst/>
          </a:prstGeom>
        </p:spPr>
        <p:txBody>
          <a:bodyPr vert="horz" lIns="90959" tIns="45479" rIns="90959" bIns="45479" rtlCol="0"/>
          <a:lstStyle>
            <a:lvl1pPr algn="r">
              <a:defRPr sz="1200">
                <a:latin typeface="Trebuchet MS" panose="020B0703020202090204" pitchFamily="34" charset="0"/>
              </a:defRPr>
            </a:lvl1pPr>
          </a:lstStyle>
          <a:p>
            <a:pPr>
              <a:defRPr/>
            </a:pPr>
            <a:fld id="{149948B4-70C2-446F-96FC-AF8F343F8C35}" type="datetimeFigureOut">
              <a:rPr lang="en-US"/>
              <a:pPr>
                <a:defRPr/>
              </a:pPr>
              <a:t>7/12/2024</a:t>
            </a:fld>
            <a:endParaRPr lang="en-US" dirty="0"/>
          </a:p>
        </p:txBody>
      </p:sp>
      <p:sp>
        <p:nvSpPr>
          <p:cNvPr id="4" name="Slide Image Placeholder 3">
            <a:extLst>
              <a:ext uri="{FF2B5EF4-FFF2-40B4-BE49-F238E27FC236}">
                <a16:creationId xmlns:a16="http://schemas.microsoft.com/office/drawing/2014/main" id="{269271A0-39A7-853E-8D94-890A898B0E74}"/>
              </a:ext>
            </a:extLst>
          </p:cNvPr>
          <p:cNvSpPr>
            <a:spLocks noGrp="1" noRot="1" noChangeAspect="1"/>
          </p:cNvSpPr>
          <p:nvPr>
            <p:ph type="sldImg" idx="2"/>
          </p:nvPr>
        </p:nvSpPr>
        <p:spPr>
          <a:xfrm>
            <a:off x="1163638" y="1239838"/>
            <a:ext cx="4465637" cy="3349625"/>
          </a:xfrm>
          <a:prstGeom prst="rect">
            <a:avLst/>
          </a:prstGeom>
          <a:noFill/>
          <a:ln w="12700">
            <a:solidFill>
              <a:prstClr val="black"/>
            </a:solidFill>
          </a:ln>
        </p:spPr>
        <p:txBody>
          <a:bodyPr vert="horz" lIns="90959" tIns="45479" rIns="90959" bIns="45479" rtlCol="0" anchor="ctr"/>
          <a:lstStyle/>
          <a:p>
            <a:pPr lvl="0"/>
            <a:endParaRPr lang="en-US" noProof="0" dirty="0"/>
          </a:p>
        </p:txBody>
      </p:sp>
      <p:sp>
        <p:nvSpPr>
          <p:cNvPr id="5" name="Notes Placeholder 4">
            <a:extLst>
              <a:ext uri="{FF2B5EF4-FFF2-40B4-BE49-F238E27FC236}">
                <a16:creationId xmlns:a16="http://schemas.microsoft.com/office/drawing/2014/main" id="{EEAFCA42-4D46-AE74-2BB7-012E86BB3B22}"/>
              </a:ext>
            </a:extLst>
          </p:cNvPr>
          <p:cNvSpPr>
            <a:spLocks noGrp="1"/>
          </p:cNvSpPr>
          <p:nvPr>
            <p:ph type="body" sz="quarter" idx="3"/>
          </p:nvPr>
        </p:nvSpPr>
        <p:spPr>
          <a:xfrm>
            <a:off x="679450" y="4776788"/>
            <a:ext cx="5434013" cy="3908425"/>
          </a:xfrm>
          <a:prstGeom prst="rect">
            <a:avLst/>
          </a:prstGeom>
        </p:spPr>
        <p:txBody>
          <a:bodyPr vert="horz" lIns="90959" tIns="45479" rIns="90959" bIns="45479"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EF9DE1EF-CB93-1C77-462D-CD751490BB0D}"/>
              </a:ext>
            </a:extLst>
          </p:cNvPr>
          <p:cNvSpPr>
            <a:spLocks noGrp="1"/>
          </p:cNvSpPr>
          <p:nvPr>
            <p:ph type="ftr" sz="quarter" idx="4"/>
          </p:nvPr>
        </p:nvSpPr>
        <p:spPr>
          <a:xfrm>
            <a:off x="0" y="9428163"/>
            <a:ext cx="2943225" cy="496887"/>
          </a:xfrm>
          <a:prstGeom prst="rect">
            <a:avLst/>
          </a:prstGeom>
        </p:spPr>
        <p:txBody>
          <a:bodyPr vert="horz" lIns="90959" tIns="45479" rIns="90959" bIns="45479" rtlCol="0" anchor="b"/>
          <a:lstStyle>
            <a:lvl1pPr algn="l">
              <a:defRPr sz="1200">
                <a:latin typeface="Trebuchet MS" panose="020B070302020209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93B72AA7-D922-121D-DFE8-7B89520F8DB9}"/>
              </a:ext>
            </a:extLst>
          </p:cNvPr>
          <p:cNvSpPr>
            <a:spLocks noGrp="1"/>
          </p:cNvSpPr>
          <p:nvPr>
            <p:ph type="sldNum" sz="quarter" idx="5"/>
          </p:nvPr>
        </p:nvSpPr>
        <p:spPr>
          <a:xfrm>
            <a:off x="3848100" y="9428163"/>
            <a:ext cx="2943225" cy="496887"/>
          </a:xfrm>
          <a:prstGeom prst="rect">
            <a:avLst/>
          </a:prstGeom>
        </p:spPr>
        <p:txBody>
          <a:bodyPr vert="horz" lIns="90959" tIns="45479" rIns="90959" bIns="45479" rtlCol="0" anchor="b"/>
          <a:lstStyle>
            <a:lvl1pPr algn="r">
              <a:defRPr sz="1200">
                <a:latin typeface="Trebuchet MS" panose="020B0703020202090204" pitchFamily="34" charset="0"/>
              </a:defRPr>
            </a:lvl1pPr>
          </a:lstStyle>
          <a:p>
            <a:pPr>
              <a:defRPr/>
            </a:pPr>
            <a:fld id="{F59E8D6C-F3C4-4043-BE73-2890F8A4AD85}"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17FBEDEF-70CC-32FD-9CDC-68E34E6D96F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A48FE17E-CB35-78D0-6106-CD60185A95E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100" b="1" dirty="0">
                <a:latin typeface="Arial" panose="020B0604020202020204" pitchFamily="34" charset="0"/>
                <a:cs typeface="Arial" panose="020B0604020202020204" pitchFamily="34" charset="0"/>
              </a:rPr>
              <a:t>Facilitators Notes</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Please read the background notes on this module before conducting the training.</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If the material is new to you, it could be useful to invite someone familiar with the issues to co-present with you.</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We continue to use the term SGBV, despite the fact that it is now more common to use GBV, on the grounds that GBV incorporates all forms of violence against women. While we fully accept this premise, in particular in academic and gender sensitive spaces,  we have found that removing the word </a:t>
            </a:r>
            <a:r>
              <a:rPr lang="en-US" altLang="en-US" sz="1100" i="1" dirty="0">
                <a:latin typeface="Arial" panose="020B0604020202020204" pitchFamily="34" charset="0"/>
                <a:cs typeface="Arial" panose="020B0604020202020204" pitchFamily="34" charset="0"/>
              </a:rPr>
              <a:t>Sexual</a:t>
            </a:r>
            <a:r>
              <a:rPr lang="en-US" altLang="en-US" sz="1100" dirty="0">
                <a:latin typeface="Arial" panose="020B0604020202020204" pitchFamily="34" charset="0"/>
                <a:cs typeface="Arial" panose="020B0604020202020204" pitchFamily="34" charset="0"/>
              </a:rPr>
              <a:t> from Sexual and gender- based Violence has enabled policy makers, often male, and people who for some reason prefer to deny that the sexual abuse happens,  to ignore the fact that the majority of refuge women and girls experience endemic sexual violence.  If it is not mentioned, it is not addressed.</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When running the session, be hyper vigilant in watching participants in case the material triggers negative reaction for some people.</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Let participants know that they must feel free to leave the session if it is too upsetting for them.</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If possible, have someone available to debrief people if necessary. (This happens very rarely)</a:t>
            </a:r>
          </a:p>
        </p:txBody>
      </p:sp>
      <p:sp>
        <p:nvSpPr>
          <p:cNvPr id="7172" name="Slide Number Placeholder 3">
            <a:extLst>
              <a:ext uri="{FF2B5EF4-FFF2-40B4-BE49-F238E27FC236}">
                <a16:creationId xmlns:a16="http://schemas.microsoft.com/office/drawing/2014/main" id="{B9CAB11E-A84F-DF5F-0B10-6FEC27B442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38188" indent="-284163">
              <a:defRPr>
                <a:solidFill>
                  <a:schemeClr val="tx1"/>
                </a:solidFill>
                <a:latin typeface="Trebuchet MS" panose="020B0603020202020204" pitchFamily="34" charset="0"/>
              </a:defRPr>
            </a:lvl2pPr>
            <a:lvl3pPr marL="1136650" indent="-227013">
              <a:defRPr>
                <a:solidFill>
                  <a:schemeClr val="tx1"/>
                </a:solidFill>
                <a:latin typeface="Trebuchet MS" panose="020B0603020202020204" pitchFamily="34" charset="0"/>
              </a:defRPr>
            </a:lvl3pPr>
            <a:lvl4pPr marL="1590675" indent="-227013">
              <a:defRPr>
                <a:solidFill>
                  <a:schemeClr val="tx1"/>
                </a:solidFill>
                <a:latin typeface="Trebuchet MS" panose="020B0603020202020204" pitchFamily="34" charset="0"/>
              </a:defRPr>
            </a:lvl4pPr>
            <a:lvl5pPr marL="2046288" indent="-227013">
              <a:defRPr>
                <a:solidFill>
                  <a:schemeClr val="tx1"/>
                </a:solidFill>
                <a:latin typeface="Trebuchet MS" panose="020B0603020202020204" pitchFamily="34" charset="0"/>
              </a:defRPr>
            </a:lvl5pPr>
            <a:lvl6pPr marL="2503488" indent="-227013" eaLnBrk="0" fontAlgn="base" hangingPunct="0">
              <a:spcBef>
                <a:spcPct val="0"/>
              </a:spcBef>
              <a:spcAft>
                <a:spcPct val="0"/>
              </a:spcAft>
              <a:defRPr>
                <a:solidFill>
                  <a:schemeClr val="tx1"/>
                </a:solidFill>
                <a:latin typeface="Trebuchet MS" panose="020B0603020202020204" pitchFamily="34" charset="0"/>
              </a:defRPr>
            </a:lvl6pPr>
            <a:lvl7pPr marL="2960688" indent="-227013" eaLnBrk="0" fontAlgn="base" hangingPunct="0">
              <a:spcBef>
                <a:spcPct val="0"/>
              </a:spcBef>
              <a:spcAft>
                <a:spcPct val="0"/>
              </a:spcAft>
              <a:defRPr>
                <a:solidFill>
                  <a:schemeClr val="tx1"/>
                </a:solidFill>
                <a:latin typeface="Trebuchet MS" panose="020B0603020202020204" pitchFamily="34" charset="0"/>
              </a:defRPr>
            </a:lvl7pPr>
            <a:lvl8pPr marL="3417888" indent="-227013" eaLnBrk="0" fontAlgn="base" hangingPunct="0">
              <a:spcBef>
                <a:spcPct val="0"/>
              </a:spcBef>
              <a:spcAft>
                <a:spcPct val="0"/>
              </a:spcAft>
              <a:defRPr>
                <a:solidFill>
                  <a:schemeClr val="tx1"/>
                </a:solidFill>
                <a:latin typeface="Trebuchet MS" panose="020B0603020202020204" pitchFamily="34" charset="0"/>
              </a:defRPr>
            </a:lvl8pPr>
            <a:lvl9pPr marL="3875088" indent="-227013" eaLnBrk="0" fontAlgn="base" hangingPunct="0">
              <a:spcBef>
                <a:spcPct val="0"/>
              </a:spcBef>
              <a:spcAft>
                <a:spcPct val="0"/>
              </a:spcAft>
              <a:defRPr>
                <a:solidFill>
                  <a:schemeClr val="tx1"/>
                </a:solidFill>
                <a:latin typeface="Trebuchet MS" panose="020B0603020202020204" pitchFamily="34" charset="0"/>
              </a:defRPr>
            </a:lvl9pPr>
          </a:lstStyle>
          <a:p>
            <a:fld id="{42DF138C-E971-4E65-BC01-7402B24C9898}"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BD49BE5B-016C-ED11-6EEB-4F6C8751A75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1681A379-CBAC-3350-CCA5-442CB880AE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latin typeface="Arial" panose="020B0604020202020204" pitchFamily="34" charset="0"/>
                <a:cs typeface="Arial" panose="020B0604020202020204" pitchFamily="34" charset="0"/>
              </a:rPr>
              <a:t>Discuss the implications of these barriers, and ask participants if they have others.</a:t>
            </a:r>
          </a:p>
        </p:txBody>
      </p:sp>
      <p:sp>
        <p:nvSpPr>
          <p:cNvPr id="16388" name="Slide Number Placeholder 3">
            <a:extLst>
              <a:ext uri="{FF2B5EF4-FFF2-40B4-BE49-F238E27FC236}">
                <a16:creationId xmlns:a16="http://schemas.microsoft.com/office/drawing/2014/main" id="{87CCAE8E-9677-F146-474C-1183875330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ABAA8CB6-9887-47D7-AB62-5F87FE6CF8DC}" type="slidenum">
              <a:rPr lang="en-US" altLang="en-US" smtClean="0"/>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BCF819B2-6FA9-173B-6E78-22F9F20B8E2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B4964D8B-CA65-B206-1913-E1236C8F6B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As above</a:t>
            </a:r>
          </a:p>
        </p:txBody>
      </p:sp>
      <p:sp>
        <p:nvSpPr>
          <p:cNvPr id="18436" name="Slide Number Placeholder 3">
            <a:extLst>
              <a:ext uri="{FF2B5EF4-FFF2-40B4-BE49-F238E27FC236}">
                <a16:creationId xmlns:a16="http://schemas.microsoft.com/office/drawing/2014/main" id="{67A817CC-2DFD-A10B-D69A-FFEDECF7E4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46DFCFF9-069B-44A4-A9DA-9F2C5FD6DF71}" type="slidenum">
              <a:rPr lang="en-AU" altLang="en-US" smtClean="0"/>
              <a:pPr/>
              <a:t>11</a:t>
            </a:fld>
            <a:endParaRPr lang="en-AU"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E0A2D79D-FCDE-6803-CA78-3EBE0D01C59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4F6C69E3-82CE-AE85-3BDE-569BDCA4EC9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latin typeface="Arial" panose="020B0604020202020204" pitchFamily="34" charset="0"/>
                <a:cs typeface="Arial" panose="020B0604020202020204" pitchFamily="34" charset="0"/>
              </a:rPr>
              <a:t>Can participants add others?</a:t>
            </a:r>
          </a:p>
        </p:txBody>
      </p:sp>
      <p:sp>
        <p:nvSpPr>
          <p:cNvPr id="20484" name="Slide Number Placeholder 3">
            <a:extLst>
              <a:ext uri="{FF2B5EF4-FFF2-40B4-BE49-F238E27FC236}">
                <a16:creationId xmlns:a16="http://schemas.microsoft.com/office/drawing/2014/main" id="{ADBD1480-78CD-5282-55F2-ABF93E590DE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C33016EE-BC62-44AE-BD9E-B3362D2A02EE}" type="slidenum">
              <a:rPr lang="en-AU" altLang="en-US" smtClean="0"/>
              <a:pPr/>
              <a:t>12</a:t>
            </a:fld>
            <a:endParaRPr lang="en-AU"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3E06B51D-AC65-1ECF-7A8A-4D447C39E1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036F669C-AF5B-0E45-7AEC-EB7197ACA7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latin typeface="Arial" panose="020B0604020202020204" pitchFamily="34" charset="0"/>
                <a:cs typeface="Arial" panose="020B0604020202020204" pitchFamily="34" charset="0"/>
              </a:rPr>
              <a:t>We often talk about SGBV in regard to refugee women, but research has clearly shown that girls from puberty onwards, and sometimes even younger are victims of severe sexual and gender based violence.</a:t>
            </a:r>
          </a:p>
        </p:txBody>
      </p:sp>
      <p:sp>
        <p:nvSpPr>
          <p:cNvPr id="22532" name="Slide Number Placeholder 3">
            <a:extLst>
              <a:ext uri="{FF2B5EF4-FFF2-40B4-BE49-F238E27FC236}">
                <a16:creationId xmlns:a16="http://schemas.microsoft.com/office/drawing/2014/main" id="{4B14BF6B-0B20-1D7F-E237-E59681AC10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75102089-05AA-4433-BF87-05C0581C8851}" type="slidenum">
              <a:rPr lang="en-US" altLang="en-US" smtClean="0"/>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490C4DB0-9EBC-A3EE-F39D-4BDA6E082A71}"/>
              </a:ext>
            </a:extLst>
          </p:cNvPr>
          <p:cNvSpPr>
            <a:spLocks noGrp="1" noRot="1" noChangeAspect="1" noChangeArrowheads="1" noTextEdit="1"/>
          </p:cNvSpPr>
          <p:nvPr>
            <p:ph type="sldImg"/>
          </p:nvPr>
        </p:nvSpPr>
        <p:spPr>
          <a:ln/>
        </p:spPr>
      </p:sp>
      <p:sp>
        <p:nvSpPr>
          <p:cNvPr id="33795" name="Notes Placeholder 2">
            <a:extLst>
              <a:ext uri="{FF2B5EF4-FFF2-40B4-BE49-F238E27FC236}">
                <a16:creationId xmlns:a16="http://schemas.microsoft.com/office/drawing/2014/main" id="{474D134A-DCC6-F9ED-7DB2-5423D9BD453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dirty="0">
                <a:latin typeface="Arial" panose="020B0604020202020204" pitchFamily="34" charset="0"/>
              </a:rPr>
              <a:t>Please see </a:t>
            </a:r>
            <a:r>
              <a:rPr lang="en-AU" altLang="en-US" dirty="0">
                <a:solidFill>
                  <a:srgbClr val="7030A0"/>
                </a:solidFill>
                <a:latin typeface="Arial" panose="020B0604020202020204" pitchFamily="34" charset="0"/>
              </a:rPr>
              <a:t>Reciprocal Research </a:t>
            </a:r>
            <a:r>
              <a:rPr lang="en-AU" altLang="en-US" dirty="0">
                <a:latin typeface="Arial" panose="020B0604020202020204" pitchFamily="34" charset="0"/>
              </a:rPr>
              <a:t>in  </a:t>
            </a:r>
            <a:r>
              <a:rPr lang="en-AU" altLang="en-US" dirty="0">
                <a:solidFill>
                  <a:srgbClr val="7030A0"/>
                </a:solidFill>
                <a:latin typeface="Arial" panose="020B0604020202020204" pitchFamily="34" charset="0"/>
              </a:rPr>
              <a:t>Additional Resources </a:t>
            </a:r>
            <a:r>
              <a:rPr lang="en-AU" altLang="en-US" dirty="0">
                <a:latin typeface="Arial" panose="020B0604020202020204" pitchFamily="34" charset="0"/>
              </a:rPr>
              <a:t>for full details of using the Matrix exercise</a:t>
            </a:r>
          </a:p>
        </p:txBody>
      </p:sp>
      <p:sp>
        <p:nvSpPr>
          <p:cNvPr id="33796" name="Slide Number Placeholder 3">
            <a:extLst>
              <a:ext uri="{FF2B5EF4-FFF2-40B4-BE49-F238E27FC236}">
                <a16:creationId xmlns:a16="http://schemas.microsoft.com/office/drawing/2014/main" id="{AB7155FA-0C56-467C-78E6-F8DE1504A5D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E4B7688A-FFD3-4159-9242-72FE7BC31F20}" type="slidenum">
              <a:rPr lang="en-AU" altLang="en-US" smtClean="0"/>
              <a:pPr/>
              <a:t>14</a:t>
            </a:fld>
            <a:endParaRPr lang="en-AU"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Arial" panose="020B0604020202020204" pitchFamily="34" charset="0"/>
                <a:cs typeface="Arial" panose="020B0604020202020204" pitchFamily="34" charset="0"/>
              </a:rPr>
              <a:t>Ask participants to complete the exercise in small groups and feed back to the large group</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Pull the results together by discussing the different ways in which the groups are affected, and that this will require a range of effective responses.</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Now move on to Storyboarding to develop solutions.</a:t>
            </a:r>
          </a:p>
        </p:txBody>
      </p:sp>
      <p:sp>
        <p:nvSpPr>
          <p:cNvPr id="4" name="Slide Number Placeholder 3"/>
          <p:cNvSpPr>
            <a:spLocks noGrp="1"/>
          </p:cNvSpPr>
          <p:nvPr>
            <p:ph type="sldNum" sz="quarter" idx="5"/>
          </p:nvPr>
        </p:nvSpPr>
        <p:spPr/>
        <p:txBody>
          <a:bodyPr/>
          <a:lstStyle/>
          <a:p>
            <a:pPr>
              <a:defRPr/>
            </a:pPr>
            <a:fld id="{F59E8D6C-F3C4-4043-BE73-2890F8A4AD85}" type="slidenum">
              <a:rPr lang="en-US" smtClean="0"/>
              <a:pPr>
                <a:defRPr/>
              </a:pPr>
              <a:t>15</a:t>
            </a:fld>
            <a:endParaRPr lang="en-US" dirty="0"/>
          </a:p>
        </p:txBody>
      </p:sp>
    </p:spTree>
    <p:extLst>
      <p:ext uri="{BB962C8B-B14F-4D97-AF65-F5344CB8AC3E}">
        <p14:creationId xmlns:p14="http://schemas.microsoft.com/office/powerpoint/2010/main" val="139996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AU" dirty="0">
                <a:latin typeface="Arial" panose="020B0604020202020204" pitchFamily="34" charset="0"/>
                <a:ea typeface="ＭＳ Ｐゴシック" charset="0"/>
                <a:cs typeface="Arial" panose="020B0604020202020204" pitchFamily="34" charset="0"/>
              </a:rPr>
              <a:t>This technique has been used with people who are preliterate, women and men, people with tertiary education and a huge diversity of backgrounds.  </a:t>
            </a:r>
          </a:p>
          <a:p>
            <a:pPr eaLnBrk="1" hangingPunct="1">
              <a:defRPr/>
            </a:pPr>
            <a:endParaRPr lang="en-AU" dirty="0">
              <a:latin typeface="Arial" panose="020B0604020202020204" pitchFamily="34" charset="0"/>
              <a:ea typeface="ＭＳ Ｐゴシック" charset="0"/>
              <a:cs typeface="Arial" panose="020B0604020202020204" pitchFamily="34" charset="0"/>
            </a:endParaRPr>
          </a:p>
          <a:p>
            <a:pPr eaLnBrk="1" hangingPunct="1">
              <a:defRPr/>
            </a:pPr>
            <a:r>
              <a:rPr lang="en-AU" dirty="0">
                <a:latin typeface="Arial" panose="020B0604020202020204" pitchFamily="34" charset="0"/>
                <a:ea typeface="ＭＳ Ｐゴシック" charset="0"/>
                <a:cs typeface="Arial" panose="020B0604020202020204" pitchFamily="34" charset="0"/>
              </a:rPr>
              <a:t>If people are reluctant because they think it is childish to draw, remind them that there is a saying in English, ‘A picture tells a thousand words’ and ask if they have a similar saying in their languages. </a:t>
            </a:r>
          </a:p>
          <a:p>
            <a:pPr eaLnBrk="1" hangingPunct="1">
              <a:defRPr/>
            </a:pPr>
            <a:endParaRPr lang="en-AU" dirty="0">
              <a:latin typeface="Arial" panose="020B0604020202020204" pitchFamily="34" charset="0"/>
              <a:ea typeface="ＭＳ Ｐゴシック" charset="0"/>
              <a:cs typeface="Arial" panose="020B0604020202020204" pitchFamily="34" charset="0"/>
            </a:endParaRPr>
          </a:p>
          <a:p>
            <a:pPr eaLnBrk="1" hangingPunct="1">
              <a:defRPr/>
            </a:pPr>
            <a:r>
              <a:rPr lang="en-AU" dirty="0">
                <a:latin typeface="Arial" panose="020B0604020202020204" pitchFamily="34" charset="0"/>
                <a:ea typeface="ＭＳ Ｐゴシック" charset="0"/>
                <a:cs typeface="Arial" panose="020B0604020202020204" pitchFamily="34" charset="0"/>
              </a:rPr>
              <a:t>Once they start doing it, people quickly see the value of the exercise.</a:t>
            </a:r>
          </a:p>
          <a:p>
            <a:endParaRPr lang="en-A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2951ADA1-0730-AF41-B0B8-48ADBDAD6982}" type="slidenum">
              <a:rPr lang="en-AU" altLang="en-US" smtClean="0"/>
              <a:pPr>
                <a:defRPr/>
              </a:pPr>
              <a:t>16</a:t>
            </a:fld>
            <a:endParaRPr lang="en-AU" altLang="en-US"/>
          </a:p>
        </p:txBody>
      </p:sp>
    </p:spTree>
    <p:extLst>
      <p:ext uri="{BB962C8B-B14F-4D97-AF65-F5344CB8AC3E}">
        <p14:creationId xmlns:p14="http://schemas.microsoft.com/office/powerpoint/2010/main" val="19093028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D57D9DA-93B8-B841-BF3B-4FC24964BA15}"/>
              </a:ext>
            </a:extLst>
          </p:cNvPr>
          <p:cNvSpPr>
            <a:spLocks noGrp="1" noChangeArrowheads="1"/>
          </p:cNvSpPr>
          <p:nvPr>
            <p:ph type="sldNum" sz="quarter" idx="5"/>
          </p:nvPr>
        </p:nvSpPr>
        <p:spPr/>
        <p:txBody>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defRPr/>
            </a:pPr>
            <a:fld id="{E8DD2BAE-723C-604B-8D95-7F12923F3BCE}" type="slidenum">
              <a:rPr lang="en-AU" altLang="en-US" b="0"/>
              <a:pPr eaLnBrk="1" hangingPunct="1">
                <a:defRPr/>
              </a:pPr>
              <a:t>17</a:t>
            </a:fld>
            <a:endParaRPr lang="en-AU" altLang="en-US" b="0"/>
          </a:p>
        </p:txBody>
      </p:sp>
      <p:sp>
        <p:nvSpPr>
          <p:cNvPr id="18434" name="Rectangle 2">
            <a:extLst>
              <a:ext uri="{FF2B5EF4-FFF2-40B4-BE49-F238E27FC236}">
                <a16:creationId xmlns:a16="http://schemas.microsoft.com/office/drawing/2014/main" id="{36FC3A38-A0C2-AF46-8DB4-1AA8F227211D}"/>
              </a:ext>
            </a:extLst>
          </p:cNvPr>
          <p:cNvSpPr>
            <a:spLocks noGrp="1" noRot="1" noChangeAspect="1" noChangeArrowheads="1" noTextEdit="1"/>
          </p:cNvSpPr>
          <p:nvPr>
            <p:ph type="sldImg"/>
          </p:nvPr>
        </p:nvSpPr>
        <p:spPr>
          <a:ln/>
          <a:extLst>
            <a:ext uri="{FAA26D3D-D897-4be2-8F04-BA451C77F1D7}"/>
          </a:extLst>
        </p:spPr>
      </p:sp>
      <p:sp>
        <p:nvSpPr>
          <p:cNvPr id="18435" name="Rectangle 3">
            <a:extLst>
              <a:ext uri="{FF2B5EF4-FFF2-40B4-BE49-F238E27FC236}">
                <a16:creationId xmlns:a16="http://schemas.microsoft.com/office/drawing/2014/main" id="{76286034-5BC3-BA4D-94FF-734503C941F5}"/>
              </a:ext>
            </a:extLst>
          </p:cNvPr>
          <p:cNvSpPr>
            <a:spLocks noGrp="1" noChangeArrowheads="1"/>
          </p:cNvSpPr>
          <p:nvPr>
            <p:ph type="body" idx="1"/>
          </p:nvPr>
        </p:nvSpPr>
        <p:spPr>
          <a:xfrm>
            <a:off x="906357" y="4715153"/>
            <a:ext cx="4984962" cy="4466987"/>
          </a:xfrm>
        </p:spPr>
        <p:txBody>
          <a:bodyPr/>
          <a:lstStyle/>
          <a:p>
            <a:pPr eaLnBrk="1" hangingPunct="1">
              <a:defRPr/>
            </a:pPr>
            <a:r>
              <a:rPr lang="en-AU" sz="1000" b="1" dirty="0">
                <a:latin typeface="Arial" pitchFamily="34" charset="0"/>
              </a:rPr>
              <a:t>Note to Facilitators</a:t>
            </a:r>
          </a:p>
          <a:p>
            <a:pPr eaLnBrk="1" hangingPunct="1">
              <a:defRPr/>
            </a:pPr>
            <a:endParaRPr lang="en-AU" sz="1000" b="1" dirty="0">
              <a:latin typeface="Arial" pitchFamily="34" charset="0"/>
            </a:endParaRPr>
          </a:p>
          <a:p>
            <a:pPr eaLnBrk="1" hangingPunct="1">
              <a:defRPr/>
            </a:pPr>
            <a:r>
              <a:rPr lang="en-AU" sz="1000" dirty="0">
                <a:latin typeface="Arial" pitchFamily="34" charset="0"/>
              </a:rPr>
              <a:t>Story Boards analyse problems and suggest solutions</a:t>
            </a:r>
          </a:p>
          <a:p>
            <a:pPr eaLnBrk="1" hangingPunct="1">
              <a:defRPr/>
            </a:pPr>
            <a:endParaRPr lang="en-AU" sz="1000" dirty="0">
              <a:latin typeface="Arial" pitchFamily="34" charset="0"/>
            </a:endParaRPr>
          </a:p>
          <a:p>
            <a:pPr eaLnBrk="1" hangingPunct="1">
              <a:defRPr/>
            </a:pPr>
            <a:r>
              <a:rPr lang="en-AU" sz="1000" dirty="0">
                <a:latin typeface="Arial" pitchFamily="34" charset="0"/>
              </a:rPr>
              <a:t>They help people move from story telling to problem solving and goal-setting</a:t>
            </a:r>
          </a:p>
          <a:p>
            <a:pPr eaLnBrk="1" hangingPunct="1">
              <a:defRPr/>
            </a:pPr>
            <a:endParaRPr lang="en-AU" sz="1000" dirty="0">
              <a:latin typeface="Arial" pitchFamily="34" charset="0"/>
            </a:endParaRPr>
          </a:p>
          <a:p>
            <a:pPr eaLnBrk="1" hangingPunct="1">
              <a:defRPr/>
            </a:pPr>
            <a:r>
              <a:rPr lang="en-AU" sz="1000" dirty="0">
                <a:latin typeface="Arial" pitchFamily="34" charset="0"/>
              </a:rPr>
              <a:t>They will provide the basis to the response to problems articulated in the story circles</a:t>
            </a:r>
          </a:p>
          <a:p>
            <a:pPr eaLnBrk="1" hangingPunct="1">
              <a:defRPr/>
            </a:pPr>
            <a:endParaRPr lang="en-AU" sz="1000" dirty="0">
              <a:latin typeface="Arial" pitchFamily="34" charset="0"/>
            </a:endParaRPr>
          </a:p>
          <a:p>
            <a:pPr eaLnBrk="1" hangingPunct="1">
              <a:defRPr/>
            </a:pPr>
            <a:r>
              <a:rPr lang="en-AU" sz="1000" dirty="0">
                <a:latin typeface="Arial" pitchFamily="34" charset="0"/>
              </a:rPr>
              <a:t>When the participants present their Story Boards they will be expected to fully discuss what is happening in each picture and the discussion they had about the issue in their groups.  Explain that the facilitators will be asking questions at the end of each presentation to get as much information from the women as possible</a:t>
            </a:r>
          </a:p>
          <a:p>
            <a:pPr eaLnBrk="1" hangingPunct="1">
              <a:defRPr/>
            </a:pPr>
            <a:endParaRPr lang="en-AU" sz="1000" dirty="0">
              <a:latin typeface="Arial" pitchFamily="34" charset="0"/>
            </a:endParaRPr>
          </a:p>
          <a:p>
            <a:pPr eaLnBrk="1" hangingPunct="1">
              <a:defRPr/>
            </a:pPr>
            <a:r>
              <a:rPr lang="en-AU" sz="1000" dirty="0">
                <a:latin typeface="Arial" pitchFamily="34" charset="0"/>
              </a:rPr>
              <a:t>The storyboards will be used in reports and advocacy work with service providers</a:t>
            </a:r>
          </a:p>
          <a:p>
            <a:pPr eaLnBrk="1" hangingPunct="1">
              <a:defRPr/>
            </a:pPr>
            <a:endParaRPr lang="en-AU" sz="1000" dirty="0">
              <a:latin typeface="Arial" pitchFamily="34" charset="0"/>
            </a:endParaRPr>
          </a:p>
          <a:p>
            <a:pPr eaLnBrk="1" hangingPunct="1">
              <a:defRPr/>
            </a:pPr>
            <a:r>
              <a:rPr lang="en-AU" sz="1000" b="1" dirty="0">
                <a:latin typeface="Arial" pitchFamily="34" charset="0"/>
              </a:rPr>
              <a:t>Materials Needed</a:t>
            </a:r>
          </a:p>
          <a:p>
            <a:pPr eaLnBrk="1" hangingPunct="1">
              <a:defRPr/>
            </a:pPr>
            <a:endParaRPr lang="en-AU" sz="1000" b="1" dirty="0">
              <a:latin typeface="Arial" pitchFamily="34" charset="0"/>
            </a:endParaRPr>
          </a:p>
          <a:p>
            <a:pPr eaLnBrk="1" hangingPunct="1">
              <a:defRPr/>
            </a:pPr>
            <a:r>
              <a:rPr lang="en-AU" sz="1000" dirty="0">
                <a:latin typeface="Arial" pitchFamily="34" charset="0"/>
              </a:rPr>
              <a:t>Each Group will need several large sheets of coloured cardboard, and flip chart paper, coloured paper, big coloured marker pens (thin pens do not make good presentations), scissors, glue, sticky tape – anything you can make for making good poster presentations, and plain A4 paper for each stage of the storyboard.</a:t>
            </a:r>
          </a:p>
          <a:p>
            <a:pPr eaLnBrk="1" hangingPunct="1">
              <a:defRPr/>
            </a:pPr>
            <a:endParaRPr lang="en-US" sz="1000" dirty="0">
              <a:latin typeface="Arial" pitchFamily="34" charset="0"/>
            </a:endParaRPr>
          </a:p>
        </p:txBody>
      </p:sp>
    </p:spTree>
    <p:extLst>
      <p:ext uri="{BB962C8B-B14F-4D97-AF65-F5344CB8AC3E}">
        <p14:creationId xmlns:p14="http://schemas.microsoft.com/office/powerpoint/2010/main" val="2935512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b="0" dirty="0">
                <a:latin typeface="Arial" panose="020B0604020202020204" pitchFamily="34" charset="0"/>
                <a:ea typeface="Cambria" panose="02040503050406030204" pitchFamily="18" charset="0"/>
                <a:cs typeface="Arial" panose="020B0604020202020204" pitchFamily="34" charset="0"/>
              </a:rPr>
              <a:t>In small groups, participants are asked to draw a series of six pictures, answering 6 questions, which  start with a depiction of a problem, then the impacts of the problem on individuals, families and communities.  Next they are asked to show what assistance is currently available for the problem, then the ‘magic’ question  They are asked to draw how they would address the problem, if they were in charge of services.  Next comes who they think could help them achieve this, and what support they would need to do it, and lastly, what would be the results of their ideas being implemented.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b="0" dirty="0">
              <a:latin typeface="Arial" panose="020B0604020202020204" pitchFamily="34" charset="0"/>
              <a:ea typeface="Cambria" panose="02040503050406030204" pitchFamily="18" charset="0"/>
              <a:cs typeface="Arial" panose="020B0604020202020204" pitchFamily="34" charset="0"/>
            </a:endParaRPr>
          </a:p>
          <a:p>
            <a:pPr eaLnBrk="1" hangingPunct="1">
              <a:defRPr/>
            </a:pPr>
            <a:r>
              <a:rPr lang="en-AU" dirty="0">
                <a:latin typeface="Arial" panose="020B0604020202020204" pitchFamily="34" charset="0"/>
                <a:ea typeface="ＭＳ Ｐゴシック" charset="0"/>
                <a:cs typeface="Arial" panose="020B0604020202020204" pitchFamily="34" charset="0"/>
              </a:rPr>
              <a:t>It is important to decide before the exercise begins what the questions are.  This can be done either by the facilitator or with the participants.</a:t>
            </a:r>
            <a:endParaRPr lang="en-AU" sz="1200" b="0" dirty="0">
              <a:latin typeface="Arial" panose="020B0604020202020204" pitchFamily="34" charset="0"/>
              <a:ea typeface="Cambria" panose="02040503050406030204" pitchFamily="18"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b="0" dirty="0">
              <a:latin typeface="Arial" panose="020B0604020202020204" pitchFamily="34" charset="0"/>
              <a:ea typeface="Cambria" panose="02040503050406030204" pitchFamily="18"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b="0" dirty="0">
                <a:latin typeface="Arial" panose="020B0604020202020204" pitchFamily="34" charset="0"/>
                <a:ea typeface="Cambria" panose="02040503050406030204" pitchFamily="18" charset="0"/>
                <a:cs typeface="Arial" panose="020B0604020202020204" pitchFamily="34" charset="0"/>
              </a:rPr>
              <a:t>It is suggested that the facilitator sets the task and asks the groups to work out what they want to depict and how they will do this before the drawing materials are distributed.  This avoids one person taking the materials and drawing before group discussion about the messages they want to give.</a:t>
            </a:r>
          </a:p>
          <a:p>
            <a:endParaRPr lang="en-A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F59E8D6C-F3C4-4043-BE73-2890F8A4AD85}" type="slidenum">
              <a:rPr lang="en-US" smtClean="0"/>
              <a:pPr>
                <a:defRPr/>
              </a:pPr>
              <a:t>18</a:t>
            </a:fld>
            <a:endParaRPr lang="en-US" dirty="0"/>
          </a:p>
        </p:txBody>
      </p:sp>
    </p:spTree>
    <p:extLst>
      <p:ext uri="{BB962C8B-B14F-4D97-AF65-F5344CB8AC3E}">
        <p14:creationId xmlns:p14="http://schemas.microsoft.com/office/powerpoint/2010/main" val="12111745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5B4B1C53-5E80-F092-B255-ED7548B030B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7BEB8785-0769-D12B-72C7-2E9E48BB56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Arial" panose="020B0604020202020204" pitchFamily="34" charset="0"/>
                <a:cs typeface="Arial" panose="020B0604020202020204" pitchFamily="34" charset="0"/>
              </a:rPr>
              <a:t>It can take 15 -20minutes to discuss a story board properly, so keep this in mind when deciding on the number of small groups can be used in the time available.</a:t>
            </a:r>
          </a:p>
        </p:txBody>
      </p:sp>
      <p:sp>
        <p:nvSpPr>
          <p:cNvPr id="30724" name="Slide Number Placeholder 3">
            <a:extLst>
              <a:ext uri="{FF2B5EF4-FFF2-40B4-BE49-F238E27FC236}">
                <a16:creationId xmlns:a16="http://schemas.microsoft.com/office/drawing/2014/main" id="{688CCB90-5CB4-DEA7-381B-C0F90681F55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EF4438C6-7682-4C8D-A788-46C45BBDA9F5}" type="slidenum">
              <a:rPr lang="en-US" altLang="en-US" smtClean="0"/>
              <a:pPr/>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defRPr/>
            </a:pPr>
            <a:r>
              <a:rPr lang="en-AU" kern="100" dirty="0">
                <a:latin typeface="Arial" panose="020B0604020202020204" pitchFamily="34" charset="0"/>
                <a:ea typeface="Aptos" panose="020B0004020202020204" pitchFamily="34" charset="0"/>
                <a:cs typeface="Arial" panose="020B0604020202020204" pitchFamily="34" charset="0"/>
              </a:rPr>
              <a:t>Suggested time needed to run the full module. The material can be introduced in a presentation of one hour, with an additional two - three hours for participants to complete the Matrix exercise</a:t>
            </a:r>
          </a:p>
          <a:p>
            <a:pPr>
              <a:lnSpc>
                <a:spcPct val="107000"/>
              </a:lnSpc>
              <a:defRPr/>
            </a:pPr>
            <a:r>
              <a:rPr lang="en-AU" kern="100" dirty="0">
                <a:latin typeface="Arial" panose="020B0604020202020204" pitchFamily="34" charset="0"/>
                <a:ea typeface="Aptos" panose="020B0004020202020204" pitchFamily="34" charset="0"/>
                <a:cs typeface="Arial" panose="020B0604020202020204" pitchFamily="34" charset="0"/>
              </a:rPr>
              <a:t>Storyboarding will take an additional 3 hours </a:t>
            </a:r>
          </a:p>
          <a:p>
            <a:endParaRPr lang="en-AU" dirty="0"/>
          </a:p>
        </p:txBody>
      </p:sp>
      <p:sp>
        <p:nvSpPr>
          <p:cNvPr id="4" name="Slide Number Placeholder 3"/>
          <p:cNvSpPr>
            <a:spLocks noGrp="1"/>
          </p:cNvSpPr>
          <p:nvPr>
            <p:ph type="sldNum" sz="quarter" idx="5"/>
          </p:nvPr>
        </p:nvSpPr>
        <p:spPr/>
        <p:txBody>
          <a:bodyPr/>
          <a:lstStyle/>
          <a:p>
            <a:pPr>
              <a:defRPr/>
            </a:pPr>
            <a:fld id="{F59E8D6C-F3C4-4043-BE73-2890F8A4AD85}" type="slidenum">
              <a:rPr lang="en-US" smtClean="0"/>
              <a:pPr>
                <a:defRPr/>
              </a:pPr>
              <a:t>2</a:t>
            </a:fld>
            <a:endParaRPr lang="en-US" dirty="0"/>
          </a:p>
        </p:txBody>
      </p:sp>
    </p:spTree>
    <p:extLst>
      <p:ext uri="{BB962C8B-B14F-4D97-AF65-F5344CB8AC3E}">
        <p14:creationId xmlns:p14="http://schemas.microsoft.com/office/powerpoint/2010/main" val="25352183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Arial" panose="020B0604020202020204" pitchFamily="34" charset="0"/>
                <a:cs typeface="Arial" panose="020B0604020202020204" pitchFamily="34" charset="0"/>
              </a:rPr>
              <a:t>Depending on the topic, and aims of the session, these can either be set by the facilitator or developed with the group.</a:t>
            </a:r>
          </a:p>
        </p:txBody>
      </p:sp>
      <p:sp>
        <p:nvSpPr>
          <p:cNvPr id="4" name="Slide Number Placeholder 3"/>
          <p:cNvSpPr>
            <a:spLocks noGrp="1"/>
          </p:cNvSpPr>
          <p:nvPr>
            <p:ph type="sldNum" sz="quarter" idx="5"/>
          </p:nvPr>
        </p:nvSpPr>
        <p:spPr/>
        <p:txBody>
          <a:bodyPr/>
          <a:lstStyle/>
          <a:p>
            <a:pPr>
              <a:defRPr/>
            </a:pPr>
            <a:fld id="{2951ADA1-0730-AF41-B0B8-48ADBDAD6982}" type="slidenum">
              <a:rPr lang="en-AU" altLang="en-US" smtClean="0"/>
              <a:pPr>
                <a:defRPr/>
              </a:pPr>
              <a:t>20</a:t>
            </a:fld>
            <a:endParaRPr lang="en-AU" altLang="en-US"/>
          </a:p>
        </p:txBody>
      </p:sp>
    </p:spTree>
    <p:extLst>
      <p:ext uri="{BB962C8B-B14F-4D97-AF65-F5344CB8AC3E}">
        <p14:creationId xmlns:p14="http://schemas.microsoft.com/office/powerpoint/2010/main" val="19296840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Arial" panose="020B0604020202020204" pitchFamily="34" charset="0"/>
                <a:cs typeface="Arial" panose="020B0604020202020204" pitchFamily="34" charset="0"/>
              </a:rPr>
              <a:t>As above.</a:t>
            </a:r>
          </a:p>
        </p:txBody>
      </p:sp>
      <p:sp>
        <p:nvSpPr>
          <p:cNvPr id="4" name="Slide Number Placeholder 3"/>
          <p:cNvSpPr>
            <a:spLocks noGrp="1"/>
          </p:cNvSpPr>
          <p:nvPr>
            <p:ph type="sldNum" sz="quarter" idx="5"/>
          </p:nvPr>
        </p:nvSpPr>
        <p:spPr/>
        <p:txBody>
          <a:bodyPr/>
          <a:lstStyle/>
          <a:p>
            <a:pPr>
              <a:defRPr/>
            </a:pPr>
            <a:fld id="{2951ADA1-0730-AF41-B0B8-48ADBDAD6982}" type="slidenum">
              <a:rPr lang="en-AU" altLang="en-US" smtClean="0"/>
              <a:pPr>
                <a:defRPr/>
              </a:pPr>
              <a:t>21</a:t>
            </a:fld>
            <a:endParaRPr lang="en-AU" altLang="en-US"/>
          </a:p>
        </p:txBody>
      </p:sp>
    </p:spTree>
    <p:extLst>
      <p:ext uri="{BB962C8B-B14F-4D97-AF65-F5344CB8AC3E}">
        <p14:creationId xmlns:p14="http://schemas.microsoft.com/office/powerpoint/2010/main" val="29158708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b="0" dirty="0">
                <a:latin typeface="Arial" panose="020B0604020202020204" pitchFamily="34" charset="0"/>
                <a:ea typeface="Cambria" panose="02040503050406030204" pitchFamily="18" charset="0"/>
                <a:cs typeface="Arial" panose="020B0604020202020204" pitchFamily="34" charset="0"/>
              </a:rPr>
              <a:t>A good facilitator will ask questions about the drawings, and what they are saying to draw out details.</a:t>
            </a:r>
          </a:p>
          <a:p>
            <a:endParaRPr lang="en-AU" dirty="0"/>
          </a:p>
        </p:txBody>
      </p:sp>
      <p:sp>
        <p:nvSpPr>
          <p:cNvPr id="4" name="Slide Number Placeholder 3"/>
          <p:cNvSpPr>
            <a:spLocks noGrp="1"/>
          </p:cNvSpPr>
          <p:nvPr>
            <p:ph type="sldNum" sz="quarter" idx="5"/>
          </p:nvPr>
        </p:nvSpPr>
        <p:spPr/>
        <p:txBody>
          <a:bodyPr/>
          <a:lstStyle/>
          <a:p>
            <a:pPr>
              <a:defRPr/>
            </a:pPr>
            <a:fld id="{2951ADA1-0730-AF41-B0B8-48ADBDAD6982}" type="slidenum">
              <a:rPr lang="en-AU" altLang="en-US" smtClean="0"/>
              <a:pPr>
                <a:defRPr/>
              </a:pPr>
              <a:t>22</a:t>
            </a:fld>
            <a:endParaRPr lang="en-AU" altLang="en-US"/>
          </a:p>
        </p:txBody>
      </p:sp>
    </p:spTree>
    <p:extLst>
      <p:ext uri="{BB962C8B-B14F-4D97-AF65-F5344CB8AC3E}">
        <p14:creationId xmlns:p14="http://schemas.microsoft.com/office/powerpoint/2010/main" val="15866946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Arial" panose="020B0604020202020204" pitchFamily="34" charset="0"/>
                <a:cs typeface="Arial" panose="020B0604020202020204" pitchFamily="34" charset="0"/>
              </a:rPr>
              <a:t>The facilitator could explore why the girl was married early, how often this happens in the place where they are, how the women feel when this happens, and how the young girls respond to being forced into early marriage?  If they survive, how does the girl cope with being a child mother?</a:t>
            </a:r>
          </a:p>
        </p:txBody>
      </p:sp>
      <p:sp>
        <p:nvSpPr>
          <p:cNvPr id="4" name="Slide Number Placeholder 3"/>
          <p:cNvSpPr>
            <a:spLocks noGrp="1"/>
          </p:cNvSpPr>
          <p:nvPr>
            <p:ph type="sldNum" sz="quarter" idx="5"/>
          </p:nvPr>
        </p:nvSpPr>
        <p:spPr/>
        <p:txBody>
          <a:bodyPr/>
          <a:lstStyle/>
          <a:p>
            <a:pPr>
              <a:defRPr/>
            </a:pPr>
            <a:fld id="{2951ADA1-0730-AF41-B0B8-48ADBDAD6982}" type="slidenum">
              <a:rPr lang="en-AU" altLang="en-US" smtClean="0"/>
              <a:pPr>
                <a:defRPr/>
              </a:pPr>
              <a:t>23</a:t>
            </a:fld>
            <a:endParaRPr lang="en-AU" altLang="en-US"/>
          </a:p>
        </p:txBody>
      </p:sp>
    </p:spTree>
    <p:extLst>
      <p:ext uri="{BB962C8B-B14F-4D97-AF65-F5344CB8AC3E}">
        <p14:creationId xmlns:p14="http://schemas.microsoft.com/office/powerpoint/2010/main" val="20973827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Arial" panose="020B0604020202020204" pitchFamily="34" charset="0"/>
                <a:cs typeface="Arial" panose="020B0604020202020204" pitchFamily="34" charset="0"/>
              </a:rPr>
              <a:t>Many of the drawings are very explicit.  You could ask what the employer is threatening her with, and why it is important she keeps the job.</a:t>
            </a:r>
          </a:p>
        </p:txBody>
      </p:sp>
      <p:sp>
        <p:nvSpPr>
          <p:cNvPr id="4" name="Slide Number Placeholder 3"/>
          <p:cNvSpPr>
            <a:spLocks noGrp="1"/>
          </p:cNvSpPr>
          <p:nvPr>
            <p:ph type="sldNum" sz="quarter" idx="5"/>
          </p:nvPr>
        </p:nvSpPr>
        <p:spPr/>
        <p:txBody>
          <a:bodyPr/>
          <a:lstStyle/>
          <a:p>
            <a:pPr>
              <a:defRPr/>
            </a:pPr>
            <a:fld id="{2951ADA1-0730-AF41-B0B8-48ADBDAD6982}" type="slidenum">
              <a:rPr lang="en-AU" altLang="en-US" smtClean="0"/>
              <a:pPr>
                <a:defRPr/>
              </a:pPr>
              <a:t>24</a:t>
            </a:fld>
            <a:endParaRPr lang="en-AU" altLang="en-US"/>
          </a:p>
        </p:txBody>
      </p:sp>
    </p:spTree>
    <p:extLst>
      <p:ext uri="{BB962C8B-B14F-4D97-AF65-F5344CB8AC3E}">
        <p14:creationId xmlns:p14="http://schemas.microsoft.com/office/powerpoint/2010/main" val="42540627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Arial" panose="020B0604020202020204" pitchFamily="34" charset="0"/>
                <a:cs typeface="Arial" panose="020B0604020202020204" pitchFamily="34" charset="0"/>
              </a:rPr>
              <a:t>Suicide is often reported by women’s groups in situations such as this.  Ask how this affects the various members of the family, women leaders and community members.</a:t>
            </a:r>
          </a:p>
        </p:txBody>
      </p:sp>
      <p:sp>
        <p:nvSpPr>
          <p:cNvPr id="4" name="Slide Number Placeholder 3"/>
          <p:cNvSpPr>
            <a:spLocks noGrp="1"/>
          </p:cNvSpPr>
          <p:nvPr>
            <p:ph type="sldNum" sz="quarter" idx="5"/>
          </p:nvPr>
        </p:nvSpPr>
        <p:spPr/>
        <p:txBody>
          <a:bodyPr/>
          <a:lstStyle/>
          <a:p>
            <a:pPr>
              <a:defRPr/>
            </a:pPr>
            <a:fld id="{2951ADA1-0730-AF41-B0B8-48ADBDAD6982}" type="slidenum">
              <a:rPr lang="en-AU" altLang="en-US" smtClean="0"/>
              <a:pPr>
                <a:defRPr/>
              </a:pPr>
              <a:t>25</a:t>
            </a:fld>
            <a:endParaRPr lang="en-AU" altLang="en-US"/>
          </a:p>
        </p:txBody>
      </p:sp>
    </p:spTree>
    <p:extLst>
      <p:ext uri="{BB962C8B-B14F-4D97-AF65-F5344CB8AC3E}">
        <p14:creationId xmlns:p14="http://schemas.microsoft.com/office/powerpoint/2010/main" val="28856403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Arial" panose="020B0604020202020204" pitchFamily="34" charset="0"/>
                <a:cs typeface="Arial" panose="020B0604020202020204" pitchFamily="34" charset="0"/>
              </a:rPr>
              <a:t>How do the women feel when they cannot get help for women in cases like this?  Be prepared to hear some angry or ‘defeated’ responses and acknowledge that it is not their fault. </a:t>
            </a:r>
          </a:p>
        </p:txBody>
      </p:sp>
      <p:sp>
        <p:nvSpPr>
          <p:cNvPr id="4" name="Slide Number Placeholder 3"/>
          <p:cNvSpPr>
            <a:spLocks noGrp="1"/>
          </p:cNvSpPr>
          <p:nvPr>
            <p:ph type="sldNum" sz="quarter" idx="5"/>
          </p:nvPr>
        </p:nvSpPr>
        <p:spPr/>
        <p:txBody>
          <a:bodyPr/>
          <a:lstStyle/>
          <a:p>
            <a:pPr>
              <a:defRPr/>
            </a:pPr>
            <a:fld id="{2951ADA1-0730-AF41-B0B8-48ADBDAD6982}" type="slidenum">
              <a:rPr lang="en-AU" altLang="en-US" smtClean="0"/>
              <a:pPr>
                <a:defRPr/>
              </a:pPr>
              <a:t>26</a:t>
            </a:fld>
            <a:endParaRPr lang="en-AU" altLang="en-US"/>
          </a:p>
        </p:txBody>
      </p:sp>
    </p:spTree>
    <p:extLst>
      <p:ext uri="{BB962C8B-B14F-4D97-AF65-F5344CB8AC3E}">
        <p14:creationId xmlns:p14="http://schemas.microsoft.com/office/powerpoint/2010/main" val="19279367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Arial" panose="020B0604020202020204" pitchFamily="34" charset="0"/>
                <a:cs typeface="Arial" panose="020B0604020202020204" pitchFamily="34" charset="0"/>
              </a:rPr>
              <a:t>What are their suggests for improved responses and service provision?  Help them unpack exactly what it is they want, and what is realistic where they are living.</a:t>
            </a:r>
          </a:p>
        </p:txBody>
      </p:sp>
      <p:sp>
        <p:nvSpPr>
          <p:cNvPr id="4" name="Slide Number Placeholder 3"/>
          <p:cNvSpPr>
            <a:spLocks noGrp="1"/>
          </p:cNvSpPr>
          <p:nvPr>
            <p:ph type="sldNum" sz="quarter" idx="5"/>
          </p:nvPr>
        </p:nvSpPr>
        <p:spPr/>
        <p:txBody>
          <a:bodyPr/>
          <a:lstStyle/>
          <a:p>
            <a:pPr>
              <a:defRPr/>
            </a:pPr>
            <a:fld id="{2951ADA1-0730-AF41-B0B8-48ADBDAD6982}" type="slidenum">
              <a:rPr lang="en-AU" altLang="en-US" smtClean="0"/>
              <a:pPr>
                <a:defRPr/>
              </a:pPr>
              <a:t>27</a:t>
            </a:fld>
            <a:endParaRPr lang="en-AU" altLang="en-US"/>
          </a:p>
        </p:txBody>
      </p:sp>
    </p:spTree>
    <p:extLst>
      <p:ext uri="{BB962C8B-B14F-4D97-AF65-F5344CB8AC3E}">
        <p14:creationId xmlns:p14="http://schemas.microsoft.com/office/powerpoint/2010/main" val="19406770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Arial" panose="020B0604020202020204" pitchFamily="34" charset="0"/>
                <a:cs typeface="Arial" panose="020B0604020202020204" pitchFamily="34" charset="0"/>
              </a:rPr>
              <a:t>As what each of the organisations mentioned could do to provide this circle of protection for the woman.</a:t>
            </a:r>
          </a:p>
        </p:txBody>
      </p:sp>
      <p:sp>
        <p:nvSpPr>
          <p:cNvPr id="4" name="Slide Number Placeholder 3"/>
          <p:cNvSpPr>
            <a:spLocks noGrp="1"/>
          </p:cNvSpPr>
          <p:nvPr>
            <p:ph type="sldNum" sz="quarter" idx="5"/>
          </p:nvPr>
        </p:nvSpPr>
        <p:spPr/>
        <p:txBody>
          <a:bodyPr/>
          <a:lstStyle/>
          <a:p>
            <a:pPr>
              <a:defRPr/>
            </a:pPr>
            <a:fld id="{2951ADA1-0730-AF41-B0B8-48ADBDAD6982}" type="slidenum">
              <a:rPr lang="en-AU" altLang="en-US" smtClean="0"/>
              <a:pPr>
                <a:defRPr/>
              </a:pPr>
              <a:t>28</a:t>
            </a:fld>
            <a:endParaRPr lang="en-AU" altLang="en-US"/>
          </a:p>
        </p:txBody>
      </p:sp>
    </p:spTree>
    <p:extLst>
      <p:ext uri="{BB962C8B-B14F-4D97-AF65-F5344CB8AC3E}">
        <p14:creationId xmlns:p14="http://schemas.microsoft.com/office/powerpoint/2010/main" val="18388421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Arial" panose="020B0604020202020204" pitchFamily="34" charset="0"/>
                <a:cs typeface="Arial" panose="020B0604020202020204" pitchFamily="34" charset="0"/>
              </a:rPr>
              <a:t>The last drawing is not just a ‘happy ending’  Ask the women to make clear links between what they suggest and the root of the problem, for example a lack of safe livelihoods and rape by employers.  How will their solutions address this?</a:t>
            </a:r>
          </a:p>
        </p:txBody>
      </p:sp>
      <p:sp>
        <p:nvSpPr>
          <p:cNvPr id="4" name="Slide Number Placeholder 3"/>
          <p:cNvSpPr>
            <a:spLocks noGrp="1"/>
          </p:cNvSpPr>
          <p:nvPr>
            <p:ph type="sldNum" sz="quarter" idx="5"/>
          </p:nvPr>
        </p:nvSpPr>
        <p:spPr/>
        <p:txBody>
          <a:bodyPr/>
          <a:lstStyle/>
          <a:p>
            <a:pPr>
              <a:defRPr/>
            </a:pPr>
            <a:fld id="{2951ADA1-0730-AF41-B0B8-48ADBDAD6982}" type="slidenum">
              <a:rPr lang="en-AU" altLang="en-US" smtClean="0"/>
              <a:pPr>
                <a:defRPr/>
              </a:pPr>
              <a:t>29</a:t>
            </a:fld>
            <a:endParaRPr lang="en-AU" altLang="en-US"/>
          </a:p>
        </p:txBody>
      </p:sp>
    </p:spTree>
    <p:extLst>
      <p:ext uri="{BB962C8B-B14F-4D97-AF65-F5344CB8AC3E}">
        <p14:creationId xmlns:p14="http://schemas.microsoft.com/office/powerpoint/2010/main" val="2823291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Invite participant </a:t>
            </a:r>
            <a:r>
              <a:rPr lang="en-AU" dirty="0">
                <a:latin typeface="Arial" panose="020B0604020202020204" pitchFamily="34" charset="0"/>
                <a:cs typeface="Arial" panose="020B0604020202020204" pitchFamily="34" charset="0"/>
              </a:rPr>
              <a:t>to</a:t>
            </a:r>
            <a:r>
              <a:rPr lang="en-AU" dirty="0"/>
              <a:t> add to this list if they have other suggestions.</a:t>
            </a:r>
          </a:p>
        </p:txBody>
      </p:sp>
      <p:sp>
        <p:nvSpPr>
          <p:cNvPr id="4" name="Slide Number Placeholder 3"/>
          <p:cNvSpPr>
            <a:spLocks noGrp="1"/>
          </p:cNvSpPr>
          <p:nvPr>
            <p:ph type="sldNum" sz="quarter" idx="5"/>
          </p:nvPr>
        </p:nvSpPr>
        <p:spPr/>
        <p:txBody>
          <a:bodyPr/>
          <a:lstStyle/>
          <a:p>
            <a:pPr>
              <a:defRPr/>
            </a:pPr>
            <a:fld id="{F59E8D6C-F3C4-4043-BE73-2890F8A4AD85}" type="slidenum">
              <a:rPr lang="en-US" smtClean="0"/>
              <a:pPr>
                <a:defRPr/>
              </a:pPr>
              <a:t>3</a:t>
            </a:fld>
            <a:endParaRPr lang="en-US" dirty="0"/>
          </a:p>
        </p:txBody>
      </p:sp>
    </p:spTree>
    <p:extLst>
      <p:ext uri="{BB962C8B-B14F-4D97-AF65-F5344CB8AC3E}">
        <p14:creationId xmlns:p14="http://schemas.microsoft.com/office/powerpoint/2010/main" val="42921945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7CA9A90-A110-AE45-8ECF-050E99E86B47}"/>
              </a:ext>
            </a:extLst>
          </p:cNvPr>
          <p:cNvSpPr>
            <a:spLocks noGrp="1" noChangeArrowheads="1"/>
          </p:cNvSpPr>
          <p:nvPr>
            <p:ph type="sldNum" sz="quarter" idx="5"/>
          </p:nvPr>
        </p:nvSpPr>
        <p:spPr/>
        <p:txBody>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defRPr/>
            </a:pPr>
            <a:fld id="{2B3D7FE7-D789-F94B-90A4-80461596536B}" type="slidenum">
              <a:rPr lang="en-AU" altLang="en-US" b="0"/>
              <a:pPr eaLnBrk="1" hangingPunct="1">
                <a:defRPr/>
              </a:pPr>
              <a:t>30</a:t>
            </a:fld>
            <a:endParaRPr lang="en-AU" altLang="en-US" b="0"/>
          </a:p>
        </p:txBody>
      </p:sp>
      <p:sp>
        <p:nvSpPr>
          <p:cNvPr id="21506" name="Rectangle 2">
            <a:extLst>
              <a:ext uri="{FF2B5EF4-FFF2-40B4-BE49-F238E27FC236}">
                <a16:creationId xmlns:a16="http://schemas.microsoft.com/office/drawing/2014/main" id="{F944B8EF-7B3C-874E-ADDE-F373C112315B}"/>
              </a:ext>
            </a:extLst>
          </p:cNvPr>
          <p:cNvSpPr>
            <a:spLocks noGrp="1" noRot="1" noChangeAspect="1" noChangeArrowheads="1" noTextEdit="1"/>
          </p:cNvSpPr>
          <p:nvPr>
            <p:ph type="sldImg"/>
          </p:nvPr>
        </p:nvSpPr>
        <p:spPr>
          <a:ln/>
          <a:extLst>
            <a:ext uri="{FAA26D3D-D897-4be2-8F04-BA451C77F1D7}"/>
          </a:extLst>
        </p:spPr>
      </p:sp>
      <p:sp>
        <p:nvSpPr>
          <p:cNvPr id="21507" name="Rectangle 3">
            <a:extLst>
              <a:ext uri="{FF2B5EF4-FFF2-40B4-BE49-F238E27FC236}">
                <a16:creationId xmlns:a16="http://schemas.microsoft.com/office/drawing/2014/main" id="{361C6A87-CB52-6341-B2DD-D9C777A2CC94}"/>
              </a:ext>
            </a:extLst>
          </p:cNvPr>
          <p:cNvSpPr>
            <a:spLocks noGrp="1" noChangeArrowheads="1"/>
          </p:cNvSpPr>
          <p:nvPr>
            <p:ph type="body" idx="1"/>
          </p:nvPr>
        </p:nvSpPr>
        <p:spPr/>
        <p:txBody>
          <a:bodyPr/>
          <a:lstStyle/>
          <a:p>
            <a:pPr eaLnBrk="1" hangingPunct="1">
              <a:defRPr/>
            </a:pPr>
            <a:r>
              <a:rPr lang="en-AU" dirty="0">
                <a:latin typeface="Arial" panose="020B0604020202020204" pitchFamily="34" charset="0"/>
                <a:ea typeface="ＭＳ Ｐゴシック" charset="0"/>
                <a:cs typeface="Arial" panose="020B0604020202020204" pitchFamily="34" charset="0"/>
              </a:rPr>
              <a:t>It is essential that the discussion about the story boards is recorded verbatim by the facilitators.</a:t>
            </a:r>
          </a:p>
          <a:p>
            <a:pPr eaLnBrk="1" hangingPunct="1">
              <a:defRPr/>
            </a:pPr>
            <a:endParaRPr lang="en-AU" dirty="0">
              <a:latin typeface="Arial" panose="020B0604020202020204" pitchFamily="34" charset="0"/>
              <a:ea typeface="ＭＳ Ｐゴシック" charset="0"/>
              <a:cs typeface="Arial" panose="020B0604020202020204" pitchFamily="34" charset="0"/>
            </a:endParaRPr>
          </a:p>
          <a:p>
            <a:pPr eaLnBrk="1" hangingPunct="1">
              <a:defRPr/>
            </a:pPr>
            <a:r>
              <a:rPr lang="en-AU" dirty="0">
                <a:latin typeface="Arial" panose="020B0604020202020204" pitchFamily="34" charset="0"/>
                <a:ea typeface="ＭＳ Ｐゴシック" charset="0"/>
                <a:cs typeface="Arial" panose="020B0604020202020204" pitchFamily="34" charset="0"/>
              </a:rPr>
              <a:t>Take photographs of the story boards , and each of the six drawings to  match with the narrative documented for the final report.</a:t>
            </a:r>
          </a:p>
          <a:p>
            <a:pPr eaLnBrk="1" hangingPunct="1">
              <a:defRPr/>
            </a:pPr>
            <a:endParaRPr lang="en-AU" dirty="0">
              <a:latin typeface="Arial" panose="020B0604020202020204" pitchFamily="34" charset="0"/>
              <a:ea typeface="ＭＳ Ｐゴシック" charset="0"/>
              <a:cs typeface="Arial" panose="020B0604020202020204" pitchFamily="34" charset="0"/>
            </a:endParaRPr>
          </a:p>
          <a:p>
            <a:pPr eaLnBrk="1" hangingPunct="1">
              <a:defRPr/>
            </a:pPr>
            <a:r>
              <a:rPr lang="en-AU" dirty="0">
                <a:latin typeface="Arial" panose="020B0604020202020204" pitchFamily="34" charset="0"/>
                <a:ea typeface="ＭＳ Ｐゴシック" charset="0"/>
                <a:cs typeface="Arial" panose="020B0604020202020204" pitchFamily="34" charset="0"/>
              </a:rPr>
              <a:t>Make sure participants approve the reports before they are used for advocacy.  This can be set up at the time of the consultations, and spokes persons appointed who will receive the reports and ensure the women approve what you have included, and any photos you may be using.</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Arial" panose="020B0604020202020204" pitchFamily="34" charset="0"/>
                <a:cs typeface="Arial" panose="020B0604020202020204" pitchFamily="34" charset="0"/>
              </a:rPr>
              <a:t>You can use this information as </a:t>
            </a:r>
            <a:r>
              <a:rPr lang="en-AU">
                <a:latin typeface="Arial" panose="020B0604020202020204" pitchFamily="34" charset="0"/>
                <a:cs typeface="Arial" panose="020B0604020202020204" pitchFamily="34" charset="0"/>
              </a:rPr>
              <a:t>a basis </a:t>
            </a:r>
            <a:r>
              <a:rPr lang="en-AU" dirty="0">
                <a:latin typeface="Arial" panose="020B0604020202020204" pitchFamily="34" charset="0"/>
                <a:cs typeface="Arial" panose="020B0604020202020204" pitchFamily="34" charset="0"/>
              </a:rPr>
              <a:t>for Strategic Planning, Module 14</a:t>
            </a:r>
          </a:p>
        </p:txBody>
      </p:sp>
      <p:sp>
        <p:nvSpPr>
          <p:cNvPr id="4" name="Slide Number Placeholder 3"/>
          <p:cNvSpPr>
            <a:spLocks noGrp="1"/>
          </p:cNvSpPr>
          <p:nvPr>
            <p:ph type="sldNum" sz="quarter" idx="5"/>
          </p:nvPr>
        </p:nvSpPr>
        <p:spPr/>
        <p:txBody>
          <a:bodyPr/>
          <a:lstStyle/>
          <a:p>
            <a:pPr>
              <a:defRPr/>
            </a:pPr>
            <a:fld id="{F59E8D6C-F3C4-4043-BE73-2890F8A4AD85}" type="slidenum">
              <a:rPr lang="en-US" smtClean="0"/>
              <a:pPr>
                <a:defRPr/>
              </a:pPr>
              <a:t>31</a:t>
            </a:fld>
            <a:endParaRPr lang="en-US" dirty="0"/>
          </a:p>
        </p:txBody>
      </p:sp>
    </p:spTree>
    <p:extLst>
      <p:ext uri="{BB962C8B-B14F-4D97-AF65-F5344CB8AC3E}">
        <p14:creationId xmlns:p14="http://schemas.microsoft.com/office/powerpoint/2010/main" val="3708971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Sadly despite the fact that SGBV is endemic in all refugee sites, it is seldom discussed, except as a ‘women’s issue’ and the important links between SGBV and all aspects of women’s lives is not acknowledged or addressed.</a:t>
            </a:r>
          </a:p>
          <a:p>
            <a:r>
              <a:rPr lang="en-AU" dirty="0">
                <a:latin typeface="Arial" panose="020B0604020202020204" pitchFamily="34" charset="0"/>
                <a:cs typeface="Arial" panose="020B0604020202020204" pitchFamily="34" charset="0"/>
              </a:rPr>
              <a:t>See Background readings for discussion points if needed</a:t>
            </a:r>
          </a:p>
        </p:txBody>
      </p:sp>
      <p:sp>
        <p:nvSpPr>
          <p:cNvPr id="4" name="Slide Number Placeholder 3"/>
          <p:cNvSpPr>
            <a:spLocks noGrp="1"/>
          </p:cNvSpPr>
          <p:nvPr>
            <p:ph type="sldNum" sz="quarter" idx="5"/>
          </p:nvPr>
        </p:nvSpPr>
        <p:spPr/>
        <p:txBody>
          <a:bodyPr/>
          <a:lstStyle/>
          <a:p>
            <a:pPr>
              <a:defRPr/>
            </a:pPr>
            <a:fld id="{F59E8D6C-F3C4-4043-BE73-2890F8A4AD85}" type="slidenum">
              <a:rPr lang="en-US" smtClean="0"/>
              <a:pPr>
                <a:defRPr/>
              </a:pPr>
              <a:t>4</a:t>
            </a:fld>
            <a:endParaRPr lang="en-US" dirty="0"/>
          </a:p>
        </p:txBody>
      </p:sp>
    </p:spTree>
    <p:extLst>
      <p:ext uri="{BB962C8B-B14F-4D97-AF65-F5344CB8AC3E}">
        <p14:creationId xmlns:p14="http://schemas.microsoft.com/office/powerpoint/2010/main" val="2952478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Arial" panose="020B0604020202020204" pitchFamily="34" charset="0"/>
                <a:cs typeface="Arial" panose="020B0604020202020204" pitchFamily="34" charset="0"/>
              </a:rPr>
              <a:t>Ask participants to suggest other differences between refugee women and women in host communities.</a:t>
            </a:r>
          </a:p>
        </p:txBody>
      </p:sp>
      <p:sp>
        <p:nvSpPr>
          <p:cNvPr id="4" name="Slide Number Placeholder 3"/>
          <p:cNvSpPr>
            <a:spLocks noGrp="1"/>
          </p:cNvSpPr>
          <p:nvPr>
            <p:ph type="sldNum" sz="quarter" idx="5"/>
          </p:nvPr>
        </p:nvSpPr>
        <p:spPr/>
        <p:txBody>
          <a:bodyPr/>
          <a:lstStyle/>
          <a:p>
            <a:pPr>
              <a:defRPr/>
            </a:pPr>
            <a:fld id="{F59E8D6C-F3C4-4043-BE73-2890F8A4AD85}" type="slidenum">
              <a:rPr lang="en-US" smtClean="0"/>
              <a:pPr>
                <a:defRPr/>
              </a:pPr>
              <a:t>5</a:t>
            </a:fld>
            <a:endParaRPr lang="en-US" dirty="0"/>
          </a:p>
        </p:txBody>
      </p:sp>
    </p:spTree>
    <p:extLst>
      <p:ext uri="{BB962C8B-B14F-4D97-AF65-F5344CB8AC3E}">
        <p14:creationId xmlns:p14="http://schemas.microsoft.com/office/powerpoint/2010/main" val="4088317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Arial" panose="020B0604020202020204" pitchFamily="34" charset="0"/>
                <a:cs typeface="Arial" panose="020B0604020202020204" pitchFamily="34" charset="0"/>
              </a:rPr>
              <a:t>Go to next slide</a:t>
            </a:r>
          </a:p>
        </p:txBody>
      </p:sp>
      <p:sp>
        <p:nvSpPr>
          <p:cNvPr id="4" name="Slide Number Placeholder 3"/>
          <p:cNvSpPr>
            <a:spLocks noGrp="1"/>
          </p:cNvSpPr>
          <p:nvPr>
            <p:ph type="sldNum" sz="quarter" idx="5"/>
          </p:nvPr>
        </p:nvSpPr>
        <p:spPr/>
        <p:txBody>
          <a:bodyPr/>
          <a:lstStyle/>
          <a:p>
            <a:pPr>
              <a:defRPr/>
            </a:pPr>
            <a:fld id="{F59E8D6C-F3C4-4043-BE73-2890F8A4AD85}" type="slidenum">
              <a:rPr lang="en-US" smtClean="0"/>
              <a:pPr>
                <a:defRPr/>
              </a:pPr>
              <a:t>6</a:t>
            </a:fld>
            <a:endParaRPr lang="en-US" dirty="0"/>
          </a:p>
        </p:txBody>
      </p:sp>
    </p:spTree>
    <p:extLst>
      <p:ext uri="{BB962C8B-B14F-4D97-AF65-F5344CB8AC3E}">
        <p14:creationId xmlns:p14="http://schemas.microsoft.com/office/powerpoint/2010/main" val="1682973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Arial" panose="020B0604020202020204" pitchFamily="34" charset="0"/>
                <a:cs typeface="Arial" panose="020B0604020202020204" pitchFamily="34" charset="0"/>
              </a:rPr>
              <a:t>SGBV was discussed as a major barrier by each group in each issue discussed.</a:t>
            </a:r>
          </a:p>
          <a:p>
            <a:r>
              <a:rPr lang="en-AU" dirty="0">
                <a:latin typeface="Arial" panose="020B0604020202020204" pitchFamily="34" charset="0"/>
                <a:cs typeface="Arial" panose="020B0604020202020204" pitchFamily="34" charset="0"/>
              </a:rPr>
              <a:t>This has to be addressed in each of the areas not just as a health issue.</a:t>
            </a:r>
          </a:p>
        </p:txBody>
      </p:sp>
      <p:sp>
        <p:nvSpPr>
          <p:cNvPr id="4" name="Slide Number Placeholder 3"/>
          <p:cNvSpPr>
            <a:spLocks noGrp="1"/>
          </p:cNvSpPr>
          <p:nvPr>
            <p:ph type="sldNum" sz="quarter" idx="5"/>
          </p:nvPr>
        </p:nvSpPr>
        <p:spPr/>
        <p:txBody>
          <a:bodyPr/>
          <a:lstStyle/>
          <a:p>
            <a:pPr>
              <a:defRPr/>
            </a:pPr>
            <a:fld id="{F59E8D6C-F3C4-4043-BE73-2890F8A4AD85}" type="slidenum">
              <a:rPr lang="en-US" smtClean="0"/>
              <a:pPr>
                <a:defRPr/>
              </a:pPr>
              <a:t>7</a:t>
            </a:fld>
            <a:endParaRPr lang="en-US" dirty="0"/>
          </a:p>
        </p:txBody>
      </p:sp>
    </p:spTree>
    <p:extLst>
      <p:ext uri="{BB962C8B-B14F-4D97-AF65-F5344CB8AC3E}">
        <p14:creationId xmlns:p14="http://schemas.microsoft.com/office/powerpoint/2010/main" val="2407559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FFC68D1B-3CD2-42DF-5C89-F2C38525744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D70A1CF9-475A-DDA0-545D-A06218BAD1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latin typeface="Arial" panose="020B0604020202020204" pitchFamily="34" charset="0"/>
                <a:cs typeface="Arial" panose="020B0604020202020204" pitchFamily="34" charset="0"/>
              </a:rPr>
              <a:t>If time allows, ask participants to discuss why they think this happens.</a:t>
            </a:r>
          </a:p>
        </p:txBody>
      </p:sp>
      <p:sp>
        <p:nvSpPr>
          <p:cNvPr id="13316" name="Slide Number Placeholder 3">
            <a:extLst>
              <a:ext uri="{FF2B5EF4-FFF2-40B4-BE49-F238E27FC236}">
                <a16:creationId xmlns:a16="http://schemas.microsoft.com/office/drawing/2014/main" id="{C082E081-5AB7-229E-1317-4F414830ACF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BD251F11-7BB9-4B21-BF91-B2E4D84AF4F4}" type="slidenum">
              <a:rPr lang="en-US" altLang="en-US" smtClean="0"/>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Arial" panose="020B0604020202020204" pitchFamily="34" charset="0"/>
                <a:cs typeface="Arial" panose="020B0604020202020204" pitchFamily="34" charset="0"/>
              </a:rPr>
              <a:t>People are often very shocked, or in tears after watching this video.  Give time for silent contemplation, or for people to talk if they want to.</a:t>
            </a:r>
          </a:p>
        </p:txBody>
      </p:sp>
      <p:sp>
        <p:nvSpPr>
          <p:cNvPr id="4" name="Slide Number Placeholder 3"/>
          <p:cNvSpPr>
            <a:spLocks noGrp="1"/>
          </p:cNvSpPr>
          <p:nvPr>
            <p:ph type="sldNum" sz="quarter" idx="5"/>
          </p:nvPr>
        </p:nvSpPr>
        <p:spPr/>
        <p:txBody>
          <a:bodyPr/>
          <a:lstStyle/>
          <a:p>
            <a:pPr>
              <a:defRPr/>
            </a:pPr>
            <a:fld id="{F59E8D6C-F3C4-4043-BE73-2890F8A4AD85}" type="slidenum">
              <a:rPr lang="en-US" smtClean="0"/>
              <a:pPr>
                <a:defRPr/>
              </a:pPr>
              <a:t>9</a:t>
            </a:fld>
            <a:endParaRPr lang="en-US" dirty="0"/>
          </a:p>
        </p:txBody>
      </p:sp>
    </p:spTree>
    <p:extLst>
      <p:ext uri="{BB962C8B-B14F-4D97-AF65-F5344CB8AC3E}">
        <p14:creationId xmlns:p14="http://schemas.microsoft.com/office/powerpoint/2010/main" val="20300361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7">
            <a:extLst>
              <a:ext uri="{FF2B5EF4-FFF2-40B4-BE49-F238E27FC236}">
                <a16:creationId xmlns:a16="http://schemas.microsoft.com/office/drawing/2014/main" id="{BCFFB7C1-770A-5C2B-02CB-F989E697D3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7213"/>
            <a:ext cx="234315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9">
            <a:extLst>
              <a:ext uri="{FF2B5EF4-FFF2-40B4-BE49-F238E27FC236}">
                <a16:creationId xmlns:a16="http://schemas.microsoft.com/office/drawing/2014/main" id="{E43D12EE-5656-C0C8-C0D5-A2AACA1258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05063"/>
            <a:ext cx="2740025"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20">
            <a:extLst>
              <a:ext uri="{FF2B5EF4-FFF2-40B4-BE49-F238E27FC236}">
                <a16:creationId xmlns:a16="http://schemas.microsoft.com/office/drawing/2014/main" id="{582172B2-5943-617E-8E8D-BEE0C974E289}"/>
              </a:ext>
            </a:extLst>
          </p:cNvPr>
          <p:cNvGrpSpPr>
            <a:grpSpLocks/>
          </p:cNvGrpSpPr>
          <p:nvPr/>
        </p:nvGrpSpPr>
        <p:grpSpPr bwMode="auto">
          <a:xfrm>
            <a:off x="5113338" y="0"/>
            <a:ext cx="4030662" cy="6875463"/>
            <a:chOff x="5130830" y="-8468"/>
            <a:chExt cx="4030508" cy="6874935"/>
          </a:xfrm>
        </p:grpSpPr>
        <p:cxnSp>
          <p:nvCxnSpPr>
            <p:cNvPr id="7" name="Straight Connector 6">
              <a:extLst>
                <a:ext uri="{FF2B5EF4-FFF2-40B4-BE49-F238E27FC236}">
                  <a16:creationId xmlns:a16="http://schemas.microsoft.com/office/drawing/2014/main" id="{EAB7F12A-340E-DDB6-3F87-528F37072BA9}"/>
                </a:ext>
              </a:extLst>
            </p:cNvPr>
            <p:cNvCxnSpPr/>
            <p:nvPr/>
          </p:nvCxnSpPr>
          <p:spPr>
            <a:xfrm flipV="1">
              <a:off x="5130830" y="4175861"/>
              <a:ext cx="4022571" cy="2682669"/>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4076C510-8193-25CB-9ED2-14DED3E98A61}"/>
                </a:ext>
              </a:extLst>
            </p:cNvPr>
            <p:cNvCxnSpPr/>
            <p:nvPr/>
          </p:nvCxnSpPr>
          <p:spPr>
            <a:xfrm>
              <a:off x="7042107" y="-531"/>
              <a:ext cx="1219153" cy="685906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9" name="Freeform 9">
              <a:extLst>
                <a:ext uri="{FF2B5EF4-FFF2-40B4-BE49-F238E27FC236}">
                  <a16:creationId xmlns:a16="http://schemas.microsoft.com/office/drawing/2014/main" id="{17CBBD9D-2BB9-C837-A774-99E782AA4543}"/>
                </a:ext>
              </a:extLst>
            </p:cNvPr>
            <p:cNvSpPr/>
            <p:nvPr/>
          </p:nvSpPr>
          <p:spPr>
            <a:xfrm>
              <a:off x="6891300" y="-531"/>
              <a:ext cx="2270038" cy="6866998"/>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10">
              <a:extLst>
                <a:ext uri="{FF2B5EF4-FFF2-40B4-BE49-F238E27FC236}">
                  <a16:creationId xmlns:a16="http://schemas.microsoft.com/office/drawing/2014/main" id="{B74DE5D8-42EF-B660-EB76-6250792AFF1E}"/>
                </a:ext>
              </a:extLst>
            </p:cNvPr>
            <p:cNvSpPr/>
            <p:nvPr/>
          </p:nvSpPr>
          <p:spPr>
            <a:xfrm>
              <a:off x="7205613" y="-8468"/>
              <a:ext cx="1947789" cy="6866998"/>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1">
              <a:extLst>
                <a:ext uri="{FF2B5EF4-FFF2-40B4-BE49-F238E27FC236}">
                  <a16:creationId xmlns:a16="http://schemas.microsoft.com/office/drawing/2014/main" id="{C70B45DD-6623-773F-94EE-59E6B7DFA32E}"/>
                </a:ext>
              </a:extLst>
            </p:cNvPr>
            <p:cNvSpPr/>
            <p:nvPr/>
          </p:nvSpPr>
          <p:spPr>
            <a:xfrm>
              <a:off x="6637309" y="3920293"/>
              <a:ext cx="2514504" cy="2938236"/>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2">
              <a:extLst>
                <a:ext uri="{FF2B5EF4-FFF2-40B4-BE49-F238E27FC236}">
                  <a16:creationId xmlns:a16="http://schemas.microsoft.com/office/drawing/2014/main" id="{E2075647-9BE7-64F8-0907-C732BA3C8D31}"/>
                </a:ext>
              </a:extLst>
            </p:cNvPr>
            <p:cNvSpPr/>
            <p:nvPr/>
          </p:nvSpPr>
          <p:spPr>
            <a:xfrm>
              <a:off x="7010358" y="-8468"/>
              <a:ext cx="2143043" cy="6866998"/>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3">
              <a:extLst>
                <a:ext uri="{FF2B5EF4-FFF2-40B4-BE49-F238E27FC236}">
                  <a16:creationId xmlns:a16="http://schemas.microsoft.com/office/drawing/2014/main" id="{47773BD8-7D1B-C3AA-6269-839540197266}"/>
                </a:ext>
              </a:extLst>
            </p:cNvPr>
            <p:cNvSpPr/>
            <p:nvPr/>
          </p:nvSpPr>
          <p:spPr>
            <a:xfrm>
              <a:off x="8296184" y="-8468"/>
              <a:ext cx="857217" cy="6866998"/>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4">
              <a:extLst>
                <a:ext uri="{FF2B5EF4-FFF2-40B4-BE49-F238E27FC236}">
                  <a16:creationId xmlns:a16="http://schemas.microsoft.com/office/drawing/2014/main" id="{AF34A63A-AD09-C5E1-CA0C-3924040CE48D}"/>
                </a:ext>
              </a:extLst>
            </p:cNvPr>
            <p:cNvSpPr/>
            <p:nvPr/>
          </p:nvSpPr>
          <p:spPr>
            <a:xfrm>
              <a:off x="8077117" y="-8468"/>
              <a:ext cx="1066759" cy="6866998"/>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5">
              <a:extLst>
                <a:ext uri="{FF2B5EF4-FFF2-40B4-BE49-F238E27FC236}">
                  <a16:creationId xmlns:a16="http://schemas.microsoft.com/office/drawing/2014/main" id="{ED2A3B7E-FE3B-765F-99F7-1E131D0B5A93}"/>
                </a:ext>
              </a:extLst>
            </p:cNvPr>
            <p:cNvSpPr/>
            <p:nvPr/>
          </p:nvSpPr>
          <p:spPr>
            <a:xfrm>
              <a:off x="8059655" y="4893356"/>
              <a:ext cx="1095333" cy="1965174"/>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2428596" y="2678281"/>
            <a:ext cx="4528718" cy="1646302"/>
          </a:xfrm>
        </p:spPr>
        <p:txBody>
          <a:bodyPr anchor="b">
            <a:noAutofit/>
          </a:bodyPr>
          <a:lstStyle>
            <a:lvl1pPr algn="r">
              <a:defRPr sz="540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2428596" y="4419904"/>
            <a:ext cx="4528718" cy="1096899"/>
          </a:xfrm>
        </p:spPr>
        <p:txBody>
          <a:bodyPr/>
          <a:lstStyle>
            <a:lvl1pPr marL="0" indent="0" algn="r">
              <a:buNone/>
              <a:defRPr>
                <a:solidFill>
                  <a:schemeClr val="tx1">
                    <a:lumMod val="50000"/>
                    <a:lumOff val="50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844154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3C6296-5EE7-9B98-83E9-47F0802441F0}"/>
              </a:ext>
            </a:extLst>
          </p:cNvPr>
          <p:cNvSpPr>
            <a:spLocks noGrp="1"/>
          </p:cNvSpPr>
          <p:nvPr>
            <p:ph type="dt" sz="half" idx="10"/>
          </p:nvPr>
        </p:nvSpPr>
        <p:spPr/>
        <p:txBody>
          <a:bodyPr/>
          <a:lstStyle/>
          <a:p>
            <a:fld id="{3B6C20FC-E5D0-4F9F-8C3A-7FBCA808CA9D}" type="datetimeFigureOut">
              <a:rPr lang="en-AU" smtClean="0"/>
              <a:t>12/07/2024</a:t>
            </a:fld>
            <a:endParaRPr lang="en-AU"/>
          </a:p>
        </p:txBody>
      </p:sp>
      <p:sp>
        <p:nvSpPr>
          <p:cNvPr id="3" name="Footer Placeholder 2">
            <a:extLst>
              <a:ext uri="{FF2B5EF4-FFF2-40B4-BE49-F238E27FC236}">
                <a16:creationId xmlns:a16="http://schemas.microsoft.com/office/drawing/2014/main" id="{A0465BB2-E3F5-2718-C8D9-53CE729C430D}"/>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781FA152-BFE1-9620-3844-827FE92AF078}"/>
              </a:ext>
            </a:extLst>
          </p:cNvPr>
          <p:cNvSpPr>
            <a:spLocks noGrp="1"/>
          </p:cNvSpPr>
          <p:nvPr>
            <p:ph type="sldNum" sz="quarter" idx="12"/>
          </p:nvPr>
        </p:nvSpPr>
        <p:spPr/>
        <p:txBody>
          <a:bodyPr/>
          <a:lstStyle/>
          <a:p>
            <a:fld id="{A374D4F4-0432-4473-ACB6-82741056F77C}" type="slidenum">
              <a:rPr lang="en-AU" smtClean="0"/>
              <a:t>‹#›</a:t>
            </a:fld>
            <a:endParaRPr lang="en-AU"/>
          </a:p>
        </p:txBody>
      </p:sp>
    </p:spTree>
    <p:extLst>
      <p:ext uri="{BB962C8B-B14F-4D97-AF65-F5344CB8AC3E}">
        <p14:creationId xmlns:p14="http://schemas.microsoft.com/office/powerpoint/2010/main" val="1954452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C5924-DF30-BD1B-DD6D-310449F3DCC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E1D3A896-2CAD-1754-D34D-2D83D935642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14828D29-AC87-2056-13FB-37F72A0A4F3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33B372-D491-CE0D-76ED-4F6C53CCF373}"/>
              </a:ext>
            </a:extLst>
          </p:cNvPr>
          <p:cNvSpPr>
            <a:spLocks noGrp="1"/>
          </p:cNvSpPr>
          <p:nvPr>
            <p:ph type="dt" sz="half" idx="10"/>
          </p:nvPr>
        </p:nvSpPr>
        <p:spPr/>
        <p:txBody>
          <a:bodyPr/>
          <a:lstStyle/>
          <a:p>
            <a:fld id="{3B6C20FC-E5D0-4F9F-8C3A-7FBCA808CA9D}" type="datetimeFigureOut">
              <a:rPr lang="en-AU" smtClean="0"/>
              <a:t>12/07/2024</a:t>
            </a:fld>
            <a:endParaRPr lang="en-AU"/>
          </a:p>
        </p:txBody>
      </p:sp>
      <p:sp>
        <p:nvSpPr>
          <p:cNvPr id="6" name="Footer Placeholder 5">
            <a:extLst>
              <a:ext uri="{FF2B5EF4-FFF2-40B4-BE49-F238E27FC236}">
                <a16:creationId xmlns:a16="http://schemas.microsoft.com/office/drawing/2014/main" id="{EA38AFAF-5CBB-A08F-BEB3-FC6D82B4FE1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203847A-293A-8FCE-E432-F9A768F33DAF}"/>
              </a:ext>
            </a:extLst>
          </p:cNvPr>
          <p:cNvSpPr>
            <a:spLocks noGrp="1"/>
          </p:cNvSpPr>
          <p:nvPr>
            <p:ph type="sldNum" sz="quarter" idx="12"/>
          </p:nvPr>
        </p:nvSpPr>
        <p:spPr/>
        <p:txBody>
          <a:bodyPr/>
          <a:lstStyle/>
          <a:p>
            <a:fld id="{A374D4F4-0432-4473-ACB6-82741056F77C}" type="slidenum">
              <a:rPr lang="en-AU" smtClean="0"/>
              <a:t>‹#›</a:t>
            </a:fld>
            <a:endParaRPr lang="en-AU"/>
          </a:p>
        </p:txBody>
      </p:sp>
    </p:spTree>
    <p:extLst>
      <p:ext uri="{BB962C8B-B14F-4D97-AF65-F5344CB8AC3E}">
        <p14:creationId xmlns:p14="http://schemas.microsoft.com/office/powerpoint/2010/main" val="35764168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D9543-09DF-70BC-C788-D91AA2F9473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AE73004B-AC54-EFB4-6C40-8A9B984D52C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70BE2AEC-52F2-A745-A3CF-5468AF69A47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084ED3-5C57-4ACC-C514-FE1C7ADA6D11}"/>
              </a:ext>
            </a:extLst>
          </p:cNvPr>
          <p:cNvSpPr>
            <a:spLocks noGrp="1"/>
          </p:cNvSpPr>
          <p:nvPr>
            <p:ph type="dt" sz="half" idx="10"/>
          </p:nvPr>
        </p:nvSpPr>
        <p:spPr/>
        <p:txBody>
          <a:bodyPr/>
          <a:lstStyle/>
          <a:p>
            <a:fld id="{3B6C20FC-E5D0-4F9F-8C3A-7FBCA808CA9D}" type="datetimeFigureOut">
              <a:rPr lang="en-AU" smtClean="0"/>
              <a:t>12/07/2024</a:t>
            </a:fld>
            <a:endParaRPr lang="en-AU"/>
          </a:p>
        </p:txBody>
      </p:sp>
      <p:sp>
        <p:nvSpPr>
          <p:cNvPr id="6" name="Footer Placeholder 5">
            <a:extLst>
              <a:ext uri="{FF2B5EF4-FFF2-40B4-BE49-F238E27FC236}">
                <a16:creationId xmlns:a16="http://schemas.microsoft.com/office/drawing/2014/main" id="{80EE2D43-BFB9-9445-F1C1-263A4C7E377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D981CE8-87B2-275D-9691-7632BD2D1263}"/>
              </a:ext>
            </a:extLst>
          </p:cNvPr>
          <p:cNvSpPr>
            <a:spLocks noGrp="1"/>
          </p:cNvSpPr>
          <p:nvPr>
            <p:ph type="sldNum" sz="quarter" idx="12"/>
          </p:nvPr>
        </p:nvSpPr>
        <p:spPr/>
        <p:txBody>
          <a:bodyPr/>
          <a:lstStyle/>
          <a:p>
            <a:fld id="{A374D4F4-0432-4473-ACB6-82741056F77C}" type="slidenum">
              <a:rPr lang="en-AU" smtClean="0"/>
              <a:t>‹#›</a:t>
            </a:fld>
            <a:endParaRPr lang="en-AU"/>
          </a:p>
        </p:txBody>
      </p:sp>
    </p:spTree>
    <p:extLst>
      <p:ext uri="{BB962C8B-B14F-4D97-AF65-F5344CB8AC3E}">
        <p14:creationId xmlns:p14="http://schemas.microsoft.com/office/powerpoint/2010/main" val="3272226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32D85-9FEA-15A1-97A1-80E7ECCF6A12}"/>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DF12369-7825-2551-8630-03616379B8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5210054-A4DC-E634-0F69-D66DF2DA694B}"/>
              </a:ext>
            </a:extLst>
          </p:cNvPr>
          <p:cNvSpPr>
            <a:spLocks noGrp="1"/>
          </p:cNvSpPr>
          <p:nvPr>
            <p:ph type="dt" sz="half" idx="10"/>
          </p:nvPr>
        </p:nvSpPr>
        <p:spPr/>
        <p:txBody>
          <a:bodyPr/>
          <a:lstStyle/>
          <a:p>
            <a:fld id="{3B6C20FC-E5D0-4F9F-8C3A-7FBCA808CA9D}" type="datetimeFigureOut">
              <a:rPr lang="en-AU" smtClean="0"/>
              <a:t>12/07/2024</a:t>
            </a:fld>
            <a:endParaRPr lang="en-AU"/>
          </a:p>
        </p:txBody>
      </p:sp>
      <p:sp>
        <p:nvSpPr>
          <p:cNvPr id="5" name="Footer Placeholder 4">
            <a:extLst>
              <a:ext uri="{FF2B5EF4-FFF2-40B4-BE49-F238E27FC236}">
                <a16:creationId xmlns:a16="http://schemas.microsoft.com/office/drawing/2014/main" id="{C22CE017-BE66-218F-1C83-C31018E5691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3257C71-6285-A661-A859-D715F62C1DC9}"/>
              </a:ext>
            </a:extLst>
          </p:cNvPr>
          <p:cNvSpPr>
            <a:spLocks noGrp="1"/>
          </p:cNvSpPr>
          <p:nvPr>
            <p:ph type="sldNum" sz="quarter" idx="12"/>
          </p:nvPr>
        </p:nvSpPr>
        <p:spPr/>
        <p:txBody>
          <a:bodyPr/>
          <a:lstStyle/>
          <a:p>
            <a:fld id="{A374D4F4-0432-4473-ACB6-82741056F77C}" type="slidenum">
              <a:rPr lang="en-AU" smtClean="0"/>
              <a:t>‹#›</a:t>
            </a:fld>
            <a:endParaRPr lang="en-AU"/>
          </a:p>
        </p:txBody>
      </p:sp>
    </p:spTree>
    <p:extLst>
      <p:ext uri="{BB962C8B-B14F-4D97-AF65-F5344CB8AC3E}">
        <p14:creationId xmlns:p14="http://schemas.microsoft.com/office/powerpoint/2010/main" val="20006759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3052DC-430F-0DE3-1CD8-C254C98F46B1}"/>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0778A53-469D-243F-CDC4-3A8EA81635DF}"/>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C0C24AB-815C-F29B-F040-5B121D8E7F81}"/>
              </a:ext>
            </a:extLst>
          </p:cNvPr>
          <p:cNvSpPr>
            <a:spLocks noGrp="1"/>
          </p:cNvSpPr>
          <p:nvPr>
            <p:ph type="dt" sz="half" idx="10"/>
          </p:nvPr>
        </p:nvSpPr>
        <p:spPr/>
        <p:txBody>
          <a:bodyPr/>
          <a:lstStyle/>
          <a:p>
            <a:fld id="{3B6C20FC-E5D0-4F9F-8C3A-7FBCA808CA9D}" type="datetimeFigureOut">
              <a:rPr lang="en-AU" smtClean="0"/>
              <a:t>12/07/2024</a:t>
            </a:fld>
            <a:endParaRPr lang="en-AU"/>
          </a:p>
        </p:txBody>
      </p:sp>
      <p:sp>
        <p:nvSpPr>
          <p:cNvPr id="5" name="Footer Placeholder 4">
            <a:extLst>
              <a:ext uri="{FF2B5EF4-FFF2-40B4-BE49-F238E27FC236}">
                <a16:creationId xmlns:a16="http://schemas.microsoft.com/office/drawing/2014/main" id="{007C9923-7C9E-CA9D-6595-B47AB80CC4A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D7AFD67-52D5-0131-3E47-828940EFA411}"/>
              </a:ext>
            </a:extLst>
          </p:cNvPr>
          <p:cNvSpPr>
            <a:spLocks noGrp="1"/>
          </p:cNvSpPr>
          <p:nvPr>
            <p:ph type="sldNum" sz="quarter" idx="12"/>
          </p:nvPr>
        </p:nvSpPr>
        <p:spPr/>
        <p:txBody>
          <a:bodyPr/>
          <a:lstStyle/>
          <a:p>
            <a:fld id="{A374D4F4-0432-4473-ACB6-82741056F77C}" type="slidenum">
              <a:rPr lang="en-AU" smtClean="0"/>
              <a:t>‹#›</a:t>
            </a:fld>
            <a:endParaRPr lang="en-AU"/>
          </a:p>
        </p:txBody>
      </p:sp>
    </p:spTree>
    <p:extLst>
      <p:ext uri="{BB962C8B-B14F-4D97-AF65-F5344CB8AC3E}">
        <p14:creationId xmlns:p14="http://schemas.microsoft.com/office/powerpoint/2010/main" val="4284289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8">
            <a:extLst>
              <a:ext uri="{FF2B5EF4-FFF2-40B4-BE49-F238E27FC236}">
                <a16:creationId xmlns:a16="http://schemas.microsoft.com/office/drawing/2014/main" id="{5A665E7C-2A49-1680-5F87-CB434BDD26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1731" y="5938044"/>
            <a:ext cx="1535112"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10">
            <a:extLst>
              <a:ext uri="{FF2B5EF4-FFF2-40B4-BE49-F238E27FC236}">
                <a16:creationId xmlns:a16="http://schemas.microsoft.com/office/drawing/2014/main" id="{30D099BF-8E04-5C10-D981-936E22E0A864}"/>
              </a:ext>
            </a:extLst>
          </p:cNvPr>
          <p:cNvSpPr/>
          <p:nvPr/>
        </p:nvSpPr>
        <p:spPr bwMode="auto">
          <a:xfrm>
            <a:off x="-7938" y="4013200"/>
            <a:ext cx="457201" cy="2852738"/>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dirty="0"/>
          </a:p>
        </p:txBody>
      </p:sp>
      <p:sp>
        <p:nvSpPr>
          <p:cNvPr id="7" name="TextBox 6">
            <a:extLst>
              <a:ext uri="{FF2B5EF4-FFF2-40B4-BE49-F238E27FC236}">
                <a16:creationId xmlns:a16="http://schemas.microsoft.com/office/drawing/2014/main" id="{1412380C-4CBF-FF82-DF3B-098741E9176B}"/>
              </a:ext>
            </a:extLst>
          </p:cNvPr>
          <p:cNvSpPr txBox="1">
            <a:spLocks noChangeArrowheads="1"/>
          </p:cNvSpPr>
          <p:nvPr/>
        </p:nvSpPr>
        <p:spPr bwMode="auto">
          <a:xfrm>
            <a:off x="874713" y="6619875"/>
            <a:ext cx="5307012" cy="214313"/>
          </a:xfrm>
          <a:prstGeom prst="rect">
            <a:avLst/>
          </a:prstGeom>
          <a:noFill/>
          <a:ln>
            <a:noFill/>
          </a:ln>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a:defRPr/>
            </a:pPr>
            <a:r>
              <a:rPr lang="en-US" altLang="en-US" sz="800" i="1" dirty="0"/>
              <a:t>Intellectual property of E Pittaway and L. Bartolomei; Reuse is permitted with author attribution </a:t>
            </a:r>
          </a:p>
        </p:txBody>
      </p:sp>
      <p:sp>
        <p:nvSpPr>
          <p:cNvPr id="2" name="Title 1"/>
          <p:cNvSpPr>
            <a:spLocks noGrp="1"/>
          </p:cNvSpPr>
          <p:nvPr>
            <p:ph type="title"/>
          </p:nvPr>
        </p:nvSpPr>
        <p:spPr>
          <a:xfrm>
            <a:off x="689110" y="245477"/>
            <a:ext cx="7793256" cy="635633"/>
          </a:xfrm>
        </p:spPr>
        <p:txBody>
          <a:bodyPr/>
          <a:lstStyle>
            <a:lvl1pPr algn="ctr">
              <a:defRPr b="1">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738807" y="1289518"/>
            <a:ext cx="7793256" cy="4475178"/>
          </a:xfrm>
        </p:spPr>
        <p:txBody>
          <a:bodyPr/>
          <a:lstStyle>
            <a:lvl1pPr marL="0" indent="0">
              <a:spcAft>
                <a:spcPts val="800"/>
              </a:spcAft>
              <a:buNone/>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70352357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 name="Picture 18">
            <a:extLst>
              <a:ext uri="{FF2B5EF4-FFF2-40B4-BE49-F238E27FC236}">
                <a16:creationId xmlns:a16="http://schemas.microsoft.com/office/drawing/2014/main" id="{89557AAB-1C7C-374D-9869-4671F97A74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149"/>
          <a:stretch>
            <a:fillRect/>
          </a:stretch>
        </p:blipFill>
        <p:spPr bwMode="auto">
          <a:xfrm>
            <a:off x="6421438" y="6072188"/>
            <a:ext cx="1535112"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7">
            <a:extLst>
              <a:ext uri="{FF2B5EF4-FFF2-40B4-BE49-F238E27FC236}">
                <a16:creationId xmlns:a16="http://schemas.microsoft.com/office/drawing/2014/main" id="{CAACC020-F320-8648-81F7-119ACF48BE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6375" y="6126163"/>
            <a:ext cx="1317625"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3">
            <a:extLst>
              <a:ext uri="{FF2B5EF4-FFF2-40B4-BE49-F238E27FC236}">
                <a16:creationId xmlns:a16="http://schemas.microsoft.com/office/drawing/2014/main" id="{087A3121-8F4B-314D-8C09-F0C86E53D9F4}"/>
              </a:ext>
            </a:extLst>
          </p:cNvPr>
          <p:cNvSpPr/>
          <p:nvPr/>
        </p:nvSpPr>
        <p:spPr bwMode="auto">
          <a:xfrm>
            <a:off x="-7938" y="4013200"/>
            <a:ext cx="457201" cy="2852738"/>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dirty="0"/>
          </a:p>
        </p:txBody>
      </p:sp>
      <p:sp>
        <p:nvSpPr>
          <p:cNvPr id="5" name="TextBox 9">
            <a:extLst>
              <a:ext uri="{FF2B5EF4-FFF2-40B4-BE49-F238E27FC236}">
                <a16:creationId xmlns:a16="http://schemas.microsoft.com/office/drawing/2014/main" id="{BBC410AC-EE6B-4741-943A-A438414221C6}"/>
              </a:ext>
            </a:extLst>
          </p:cNvPr>
          <p:cNvSpPr txBox="1">
            <a:spLocks noChangeArrowheads="1"/>
          </p:cNvSpPr>
          <p:nvPr/>
        </p:nvSpPr>
        <p:spPr bwMode="auto">
          <a:xfrm>
            <a:off x="874713" y="6619875"/>
            <a:ext cx="5307012"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703020202090204" pitchFamily="34" charset="0"/>
              </a:defRPr>
            </a:lvl1pPr>
            <a:lvl2pPr marL="742950" indent="-285750">
              <a:defRPr>
                <a:solidFill>
                  <a:schemeClr val="tx1"/>
                </a:solidFill>
                <a:latin typeface="Trebuchet MS" panose="020B0703020202090204" pitchFamily="34" charset="0"/>
              </a:defRPr>
            </a:lvl2pPr>
            <a:lvl3pPr marL="1143000" indent="-228600">
              <a:defRPr>
                <a:solidFill>
                  <a:schemeClr val="tx1"/>
                </a:solidFill>
                <a:latin typeface="Trebuchet MS" panose="020B0703020202090204" pitchFamily="34" charset="0"/>
              </a:defRPr>
            </a:lvl3pPr>
            <a:lvl4pPr marL="1600200" indent="-228600">
              <a:defRPr>
                <a:solidFill>
                  <a:schemeClr val="tx1"/>
                </a:solidFill>
                <a:latin typeface="Trebuchet MS" panose="020B0703020202090204" pitchFamily="34" charset="0"/>
              </a:defRPr>
            </a:lvl4pPr>
            <a:lvl5pPr marL="2057400" indent="-228600">
              <a:defRPr>
                <a:solidFill>
                  <a:schemeClr val="tx1"/>
                </a:solidFill>
                <a:latin typeface="Trebuchet MS" panose="020B0703020202090204" pitchFamily="34" charset="0"/>
              </a:defRPr>
            </a:lvl5pPr>
            <a:lvl6pPr marL="2514600" indent="-228600" eaLnBrk="0" fontAlgn="base" hangingPunct="0">
              <a:spcBef>
                <a:spcPct val="0"/>
              </a:spcBef>
              <a:spcAft>
                <a:spcPct val="0"/>
              </a:spcAft>
              <a:defRPr>
                <a:solidFill>
                  <a:schemeClr val="tx1"/>
                </a:solidFill>
                <a:latin typeface="Trebuchet MS" panose="020B0703020202090204" pitchFamily="34" charset="0"/>
              </a:defRPr>
            </a:lvl6pPr>
            <a:lvl7pPr marL="2971800" indent="-228600" eaLnBrk="0" fontAlgn="base" hangingPunct="0">
              <a:spcBef>
                <a:spcPct val="0"/>
              </a:spcBef>
              <a:spcAft>
                <a:spcPct val="0"/>
              </a:spcAft>
              <a:defRPr>
                <a:solidFill>
                  <a:schemeClr val="tx1"/>
                </a:solidFill>
                <a:latin typeface="Trebuchet MS" panose="020B0703020202090204" pitchFamily="34" charset="0"/>
              </a:defRPr>
            </a:lvl7pPr>
            <a:lvl8pPr marL="3429000" indent="-228600" eaLnBrk="0" fontAlgn="base" hangingPunct="0">
              <a:spcBef>
                <a:spcPct val="0"/>
              </a:spcBef>
              <a:spcAft>
                <a:spcPct val="0"/>
              </a:spcAft>
              <a:defRPr>
                <a:solidFill>
                  <a:schemeClr val="tx1"/>
                </a:solidFill>
                <a:latin typeface="Trebuchet MS" panose="020B0703020202090204" pitchFamily="34" charset="0"/>
              </a:defRPr>
            </a:lvl8pPr>
            <a:lvl9pPr marL="3886200" indent="-228600" eaLnBrk="0" fontAlgn="base" hangingPunct="0">
              <a:spcBef>
                <a:spcPct val="0"/>
              </a:spcBef>
              <a:spcAft>
                <a:spcPct val="0"/>
              </a:spcAft>
              <a:defRPr>
                <a:solidFill>
                  <a:schemeClr val="tx1"/>
                </a:solidFill>
                <a:latin typeface="Trebuchet MS" panose="020B0703020202090204" pitchFamily="34" charset="0"/>
              </a:defRPr>
            </a:lvl9pPr>
          </a:lstStyle>
          <a:p>
            <a:r>
              <a:rPr lang="en-US" altLang="en-US" sz="800" i="1"/>
              <a:t>Intellectual property of E Pittaway and L. Bartolomei; Reuse is permitted with author attribution </a:t>
            </a:r>
          </a:p>
        </p:txBody>
      </p:sp>
    </p:spTree>
    <p:extLst>
      <p:ext uri="{BB962C8B-B14F-4D97-AF65-F5344CB8AC3E}">
        <p14:creationId xmlns:p14="http://schemas.microsoft.com/office/powerpoint/2010/main" val="36192178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A2973-5A9E-92A9-4F32-DFAD06B3465F}"/>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A1BC3F60-681A-9303-03C2-AF363DB43B3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68428F5B-A1CC-CB7A-F36C-5F227A782EC3}"/>
              </a:ext>
            </a:extLst>
          </p:cNvPr>
          <p:cNvSpPr>
            <a:spLocks noGrp="1"/>
          </p:cNvSpPr>
          <p:nvPr>
            <p:ph type="dt" sz="half" idx="10"/>
          </p:nvPr>
        </p:nvSpPr>
        <p:spPr/>
        <p:txBody>
          <a:bodyPr/>
          <a:lstStyle/>
          <a:p>
            <a:fld id="{3B6C20FC-E5D0-4F9F-8C3A-7FBCA808CA9D}" type="datetimeFigureOut">
              <a:rPr lang="en-AU" smtClean="0"/>
              <a:t>12/07/2024</a:t>
            </a:fld>
            <a:endParaRPr lang="en-AU"/>
          </a:p>
        </p:txBody>
      </p:sp>
      <p:sp>
        <p:nvSpPr>
          <p:cNvPr id="5" name="Footer Placeholder 4">
            <a:extLst>
              <a:ext uri="{FF2B5EF4-FFF2-40B4-BE49-F238E27FC236}">
                <a16:creationId xmlns:a16="http://schemas.microsoft.com/office/drawing/2014/main" id="{0F25A86A-FD7C-F5E8-ED23-78316ADE7E3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11DCF6A-4EEB-BE60-8E34-3D2B9DC7D562}"/>
              </a:ext>
            </a:extLst>
          </p:cNvPr>
          <p:cNvSpPr>
            <a:spLocks noGrp="1"/>
          </p:cNvSpPr>
          <p:nvPr>
            <p:ph type="sldNum" sz="quarter" idx="12"/>
          </p:nvPr>
        </p:nvSpPr>
        <p:spPr/>
        <p:txBody>
          <a:bodyPr/>
          <a:lstStyle/>
          <a:p>
            <a:fld id="{A374D4F4-0432-4473-ACB6-82741056F77C}" type="slidenum">
              <a:rPr lang="en-AU" smtClean="0"/>
              <a:t>‹#›</a:t>
            </a:fld>
            <a:endParaRPr lang="en-AU"/>
          </a:p>
        </p:txBody>
      </p:sp>
    </p:spTree>
    <p:extLst>
      <p:ext uri="{BB962C8B-B14F-4D97-AF65-F5344CB8AC3E}">
        <p14:creationId xmlns:p14="http://schemas.microsoft.com/office/powerpoint/2010/main" val="2317261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D0BF2-2E22-1926-7128-A5EC45D0880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94EF4809-1DF9-28FB-58B8-966AB347BE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66B6B65-9D22-0AFA-BEA4-03FD9CC799D5}"/>
              </a:ext>
            </a:extLst>
          </p:cNvPr>
          <p:cNvSpPr>
            <a:spLocks noGrp="1"/>
          </p:cNvSpPr>
          <p:nvPr>
            <p:ph type="dt" sz="half" idx="10"/>
          </p:nvPr>
        </p:nvSpPr>
        <p:spPr/>
        <p:txBody>
          <a:bodyPr/>
          <a:lstStyle/>
          <a:p>
            <a:fld id="{3B6C20FC-E5D0-4F9F-8C3A-7FBCA808CA9D}" type="datetimeFigureOut">
              <a:rPr lang="en-AU" smtClean="0"/>
              <a:t>12/07/2024</a:t>
            </a:fld>
            <a:endParaRPr lang="en-AU"/>
          </a:p>
        </p:txBody>
      </p:sp>
      <p:sp>
        <p:nvSpPr>
          <p:cNvPr id="5" name="Footer Placeholder 4">
            <a:extLst>
              <a:ext uri="{FF2B5EF4-FFF2-40B4-BE49-F238E27FC236}">
                <a16:creationId xmlns:a16="http://schemas.microsoft.com/office/drawing/2014/main" id="{5438DF07-2D9C-0913-8B41-0EC16AFEC99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011269B-195B-029D-6ECE-D1B6D240C71F}"/>
              </a:ext>
            </a:extLst>
          </p:cNvPr>
          <p:cNvSpPr>
            <a:spLocks noGrp="1"/>
          </p:cNvSpPr>
          <p:nvPr>
            <p:ph type="sldNum" sz="quarter" idx="12"/>
          </p:nvPr>
        </p:nvSpPr>
        <p:spPr/>
        <p:txBody>
          <a:bodyPr/>
          <a:lstStyle/>
          <a:p>
            <a:fld id="{A374D4F4-0432-4473-ACB6-82741056F77C}" type="slidenum">
              <a:rPr lang="en-AU" smtClean="0"/>
              <a:t>‹#›</a:t>
            </a:fld>
            <a:endParaRPr lang="en-AU"/>
          </a:p>
        </p:txBody>
      </p:sp>
    </p:spTree>
    <p:extLst>
      <p:ext uri="{BB962C8B-B14F-4D97-AF65-F5344CB8AC3E}">
        <p14:creationId xmlns:p14="http://schemas.microsoft.com/office/powerpoint/2010/main" val="2834922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1FA82-6595-957F-CA91-BE6AC4684CAD}"/>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61AC026B-21F4-7F55-0E2C-E66716ACA043}"/>
              </a:ext>
            </a:extLst>
          </p:cNvPr>
          <p:cNvSpPr>
            <a:spLocks noGrp="1"/>
          </p:cNvSpPr>
          <p:nvPr>
            <p:ph type="body" idx="1"/>
          </p:nvPr>
        </p:nvSpPr>
        <p:spPr>
          <a:xfrm>
            <a:off x="623888" y="4589463"/>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6B160D-E11B-C9F8-6FBD-533D3DB5E0B0}"/>
              </a:ext>
            </a:extLst>
          </p:cNvPr>
          <p:cNvSpPr>
            <a:spLocks noGrp="1"/>
          </p:cNvSpPr>
          <p:nvPr>
            <p:ph type="dt" sz="half" idx="10"/>
          </p:nvPr>
        </p:nvSpPr>
        <p:spPr/>
        <p:txBody>
          <a:bodyPr/>
          <a:lstStyle/>
          <a:p>
            <a:fld id="{3B6C20FC-E5D0-4F9F-8C3A-7FBCA808CA9D}" type="datetimeFigureOut">
              <a:rPr lang="en-AU" smtClean="0"/>
              <a:t>12/07/2024</a:t>
            </a:fld>
            <a:endParaRPr lang="en-AU"/>
          </a:p>
        </p:txBody>
      </p:sp>
      <p:sp>
        <p:nvSpPr>
          <p:cNvPr id="5" name="Footer Placeholder 4">
            <a:extLst>
              <a:ext uri="{FF2B5EF4-FFF2-40B4-BE49-F238E27FC236}">
                <a16:creationId xmlns:a16="http://schemas.microsoft.com/office/drawing/2014/main" id="{0E116387-2A32-0D96-E1B8-4B113FD744B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261F0B2-1737-D31B-6191-83500E3F34CE}"/>
              </a:ext>
            </a:extLst>
          </p:cNvPr>
          <p:cNvSpPr>
            <a:spLocks noGrp="1"/>
          </p:cNvSpPr>
          <p:nvPr>
            <p:ph type="sldNum" sz="quarter" idx="12"/>
          </p:nvPr>
        </p:nvSpPr>
        <p:spPr/>
        <p:txBody>
          <a:bodyPr/>
          <a:lstStyle/>
          <a:p>
            <a:fld id="{A374D4F4-0432-4473-ACB6-82741056F77C}" type="slidenum">
              <a:rPr lang="en-AU" smtClean="0"/>
              <a:t>‹#›</a:t>
            </a:fld>
            <a:endParaRPr lang="en-AU"/>
          </a:p>
        </p:txBody>
      </p:sp>
    </p:spTree>
    <p:extLst>
      <p:ext uri="{BB962C8B-B14F-4D97-AF65-F5344CB8AC3E}">
        <p14:creationId xmlns:p14="http://schemas.microsoft.com/office/powerpoint/2010/main" val="858361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25D65-3D05-19EA-41E7-C10BBEAC116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0727ADB-6611-5A85-3442-6628042317A3}"/>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A5B69566-9DD8-CE5F-D25C-B4B26ED54DDB}"/>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4D40845F-3576-E0CD-1701-9717AC2ED6CE}"/>
              </a:ext>
            </a:extLst>
          </p:cNvPr>
          <p:cNvSpPr>
            <a:spLocks noGrp="1"/>
          </p:cNvSpPr>
          <p:nvPr>
            <p:ph type="dt" sz="half" idx="10"/>
          </p:nvPr>
        </p:nvSpPr>
        <p:spPr/>
        <p:txBody>
          <a:bodyPr/>
          <a:lstStyle/>
          <a:p>
            <a:fld id="{3B6C20FC-E5D0-4F9F-8C3A-7FBCA808CA9D}" type="datetimeFigureOut">
              <a:rPr lang="en-AU" smtClean="0"/>
              <a:t>12/07/2024</a:t>
            </a:fld>
            <a:endParaRPr lang="en-AU"/>
          </a:p>
        </p:txBody>
      </p:sp>
      <p:sp>
        <p:nvSpPr>
          <p:cNvPr id="6" name="Footer Placeholder 5">
            <a:extLst>
              <a:ext uri="{FF2B5EF4-FFF2-40B4-BE49-F238E27FC236}">
                <a16:creationId xmlns:a16="http://schemas.microsoft.com/office/drawing/2014/main" id="{58456CCD-8CC8-04D7-87D8-7E87E18C194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F5F7BA3-1072-49CC-9D65-9731B688C6BC}"/>
              </a:ext>
            </a:extLst>
          </p:cNvPr>
          <p:cNvSpPr>
            <a:spLocks noGrp="1"/>
          </p:cNvSpPr>
          <p:nvPr>
            <p:ph type="sldNum" sz="quarter" idx="12"/>
          </p:nvPr>
        </p:nvSpPr>
        <p:spPr/>
        <p:txBody>
          <a:bodyPr/>
          <a:lstStyle/>
          <a:p>
            <a:fld id="{A374D4F4-0432-4473-ACB6-82741056F77C}" type="slidenum">
              <a:rPr lang="en-AU" smtClean="0"/>
              <a:t>‹#›</a:t>
            </a:fld>
            <a:endParaRPr lang="en-AU"/>
          </a:p>
        </p:txBody>
      </p:sp>
    </p:spTree>
    <p:extLst>
      <p:ext uri="{BB962C8B-B14F-4D97-AF65-F5344CB8AC3E}">
        <p14:creationId xmlns:p14="http://schemas.microsoft.com/office/powerpoint/2010/main" val="2301682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3B020-F116-EB79-62AE-4F451EBB09B7}"/>
              </a:ext>
            </a:extLst>
          </p:cNvPr>
          <p:cNvSpPr>
            <a:spLocks noGrp="1"/>
          </p:cNvSpPr>
          <p:nvPr>
            <p:ph type="title"/>
          </p:nvPr>
        </p:nvSpPr>
        <p:spPr>
          <a:xfrm>
            <a:off x="630238" y="365125"/>
            <a:ext cx="78867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7C502AA-43CA-4273-84D9-30FBD36E7624}"/>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BE8F85-F126-6908-AAD4-6A5DBF3BD321}"/>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CC97AF8C-5788-C5FC-F398-86C84523B83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26AB5A-6AB1-03A7-2602-FDEB641A3A0E}"/>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5AF45BC2-2084-BB3F-94B4-2D732920F0C5}"/>
              </a:ext>
            </a:extLst>
          </p:cNvPr>
          <p:cNvSpPr>
            <a:spLocks noGrp="1"/>
          </p:cNvSpPr>
          <p:nvPr>
            <p:ph type="dt" sz="half" idx="10"/>
          </p:nvPr>
        </p:nvSpPr>
        <p:spPr/>
        <p:txBody>
          <a:bodyPr/>
          <a:lstStyle/>
          <a:p>
            <a:fld id="{3B6C20FC-E5D0-4F9F-8C3A-7FBCA808CA9D}" type="datetimeFigureOut">
              <a:rPr lang="en-AU" smtClean="0"/>
              <a:t>12/07/2024</a:t>
            </a:fld>
            <a:endParaRPr lang="en-AU"/>
          </a:p>
        </p:txBody>
      </p:sp>
      <p:sp>
        <p:nvSpPr>
          <p:cNvPr id="8" name="Footer Placeholder 7">
            <a:extLst>
              <a:ext uri="{FF2B5EF4-FFF2-40B4-BE49-F238E27FC236}">
                <a16:creationId xmlns:a16="http://schemas.microsoft.com/office/drawing/2014/main" id="{4BF29352-5183-7A59-897D-B8F978F41721}"/>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7D7B2F9A-A511-263D-42A4-60B4564F28CE}"/>
              </a:ext>
            </a:extLst>
          </p:cNvPr>
          <p:cNvSpPr>
            <a:spLocks noGrp="1"/>
          </p:cNvSpPr>
          <p:nvPr>
            <p:ph type="sldNum" sz="quarter" idx="12"/>
          </p:nvPr>
        </p:nvSpPr>
        <p:spPr/>
        <p:txBody>
          <a:bodyPr/>
          <a:lstStyle/>
          <a:p>
            <a:fld id="{A374D4F4-0432-4473-ACB6-82741056F77C}" type="slidenum">
              <a:rPr lang="en-AU" smtClean="0"/>
              <a:t>‹#›</a:t>
            </a:fld>
            <a:endParaRPr lang="en-AU"/>
          </a:p>
        </p:txBody>
      </p:sp>
    </p:spTree>
    <p:extLst>
      <p:ext uri="{BB962C8B-B14F-4D97-AF65-F5344CB8AC3E}">
        <p14:creationId xmlns:p14="http://schemas.microsoft.com/office/powerpoint/2010/main" val="3538778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87539-74B6-9CA1-6901-8418FC278C99}"/>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244102E9-959E-55C0-3190-3DF9ED2B40B0}"/>
              </a:ext>
            </a:extLst>
          </p:cNvPr>
          <p:cNvSpPr>
            <a:spLocks noGrp="1"/>
          </p:cNvSpPr>
          <p:nvPr>
            <p:ph type="dt" sz="half" idx="10"/>
          </p:nvPr>
        </p:nvSpPr>
        <p:spPr/>
        <p:txBody>
          <a:bodyPr/>
          <a:lstStyle/>
          <a:p>
            <a:fld id="{3B6C20FC-E5D0-4F9F-8C3A-7FBCA808CA9D}" type="datetimeFigureOut">
              <a:rPr lang="en-AU" smtClean="0"/>
              <a:t>12/07/2024</a:t>
            </a:fld>
            <a:endParaRPr lang="en-AU"/>
          </a:p>
        </p:txBody>
      </p:sp>
      <p:sp>
        <p:nvSpPr>
          <p:cNvPr id="4" name="Footer Placeholder 3">
            <a:extLst>
              <a:ext uri="{FF2B5EF4-FFF2-40B4-BE49-F238E27FC236}">
                <a16:creationId xmlns:a16="http://schemas.microsoft.com/office/drawing/2014/main" id="{BFD3EB2F-CC42-2B08-704D-19D6EAB15B07}"/>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54F89AAE-3CFD-3D5A-533E-0929FF9DA31F}"/>
              </a:ext>
            </a:extLst>
          </p:cNvPr>
          <p:cNvSpPr>
            <a:spLocks noGrp="1"/>
          </p:cNvSpPr>
          <p:nvPr>
            <p:ph type="sldNum" sz="quarter" idx="12"/>
          </p:nvPr>
        </p:nvSpPr>
        <p:spPr/>
        <p:txBody>
          <a:bodyPr/>
          <a:lstStyle/>
          <a:p>
            <a:fld id="{A374D4F4-0432-4473-ACB6-82741056F77C}" type="slidenum">
              <a:rPr lang="en-AU" smtClean="0"/>
              <a:t>‹#›</a:t>
            </a:fld>
            <a:endParaRPr lang="en-AU"/>
          </a:p>
        </p:txBody>
      </p:sp>
    </p:spTree>
    <p:extLst>
      <p:ext uri="{BB962C8B-B14F-4D97-AF65-F5344CB8AC3E}">
        <p14:creationId xmlns:p14="http://schemas.microsoft.com/office/powerpoint/2010/main" val="35562930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0AD61F1-AC26-7F49-889B-6CA862529696}"/>
              </a:ext>
            </a:extLst>
          </p:cNvPr>
          <p:cNvSpPr>
            <a:spLocks noGrp="1" noChangeArrowheads="1"/>
          </p:cNvSpPr>
          <p:nvPr>
            <p:ph type="title"/>
          </p:nvPr>
        </p:nvSpPr>
        <p:spPr bwMode="auto">
          <a:xfrm>
            <a:off x="609600" y="609600"/>
            <a:ext cx="6348413"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5D7FFFC-4097-4C96-0ECA-C4731EC0BB6B}"/>
              </a:ext>
            </a:extLst>
          </p:cNvPr>
          <p:cNvSpPr>
            <a:spLocks noGrp="1" noChangeArrowheads="1"/>
          </p:cNvSpPr>
          <p:nvPr>
            <p:ph type="body" idx="1"/>
          </p:nvPr>
        </p:nvSpPr>
        <p:spPr bwMode="auto">
          <a:xfrm>
            <a:off x="604838" y="2160588"/>
            <a:ext cx="6348412"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8BE8EEE-3CAF-DAD0-F345-8B9485ED40EC}"/>
              </a:ext>
            </a:extLst>
          </p:cNvPr>
          <p:cNvSpPr>
            <a:spLocks noGrp="1"/>
          </p:cNvSpPr>
          <p:nvPr>
            <p:ph type="dt" sz="half" idx="2"/>
          </p:nvPr>
        </p:nvSpPr>
        <p:spPr>
          <a:xfrm>
            <a:off x="5405438" y="6042025"/>
            <a:ext cx="684212"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2411D17F-7764-4157-B5D4-11ADA6A8B28A}" type="datetimeFigureOut">
              <a:rPr lang="en-US"/>
              <a:pPr>
                <a:defRPr/>
              </a:pPr>
              <a:t>7/12/2024</a:t>
            </a:fld>
            <a:endParaRPr lang="en-US" dirty="0"/>
          </a:p>
        </p:txBody>
      </p:sp>
      <p:sp>
        <p:nvSpPr>
          <p:cNvPr id="5" name="Footer Placeholder 4">
            <a:extLst>
              <a:ext uri="{FF2B5EF4-FFF2-40B4-BE49-F238E27FC236}">
                <a16:creationId xmlns:a16="http://schemas.microsoft.com/office/drawing/2014/main" id="{4FE04E98-A836-30AB-4B25-4F975CBB4FC3}"/>
              </a:ext>
            </a:extLst>
          </p:cNvPr>
          <p:cNvSpPr>
            <a:spLocks noGrp="1"/>
          </p:cNvSpPr>
          <p:nvPr>
            <p:ph type="ftr" sz="quarter" idx="3"/>
          </p:nvPr>
        </p:nvSpPr>
        <p:spPr>
          <a:xfrm>
            <a:off x="609600" y="6042025"/>
            <a:ext cx="46228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8D8F5F30-E980-967D-C9AD-E56978262762}"/>
              </a:ext>
            </a:extLst>
          </p:cNvPr>
          <p:cNvSpPr>
            <a:spLocks noGrp="1"/>
          </p:cNvSpPr>
          <p:nvPr>
            <p:ph type="sldNum" sz="quarter" idx="4"/>
          </p:nvPr>
        </p:nvSpPr>
        <p:spPr>
          <a:xfrm>
            <a:off x="6445250" y="6042025"/>
            <a:ext cx="51276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accent1"/>
                </a:solidFill>
                <a:latin typeface="+mn-lt"/>
              </a:defRPr>
            </a:lvl1pPr>
          </a:lstStyle>
          <a:p>
            <a:pPr>
              <a:defRPr/>
            </a:pPr>
            <a:fld id="{0AA69D00-70B3-4065-8946-6B232D58C91E}"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80" r:id="rId1"/>
    <p:sldLayoutId id="2147483781" r:id="rId2"/>
    <p:sldLayoutId id="2147483795" r:id="rId3"/>
  </p:sldLayoutIdLst>
  <p:txStyles>
    <p:titleStyle>
      <a:lvl1pPr algn="ctr" defTabSz="457200" rtl="0" eaLnBrk="0" fontAlgn="base" hangingPunct="0">
        <a:spcBef>
          <a:spcPct val="0"/>
        </a:spcBef>
        <a:spcAft>
          <a:spcPct val="0"/>
        </a:spcAft>
        <a:defRPr sz="3600" b="1" kern="1200">
          <a:solidFill>
            <a:schemeClr val="tx1"/>
          </a:solidFill>
          <a:latin typeface="+mj-lt"/>
          <a:ea typeface="+mj-ea"/>
          <a:cs typeface="+mj-cs"/>
        </a:defRPr>
      </a:lvl1pPr>
      <a:lvl2pPr algn="ctr" defTabSz="457200" rtl="0" eaLnBrk="0" fontAlgn="base" hangingPunct="0">
        <a:spcBef>
          <a:spcPct val="0"/>
        </a:spcBef>
        <a:spcAft>
          <a:spcPct val="0"/>
        </a:spcAft>
        <a:defRPr sz="3600" b="1">
          <a:solidFill>
            <a:schemeClr val="tx1"/>
          </a:solidFill>
          <a:latin typeface="Trebuchet MS" panose="020B0703020202090204" pitchFamily="34" charset="0"/>
        </a:defRPr>
      </a:lvl2pPr>
      <a:lvl3pPr algn="ctr" defTabSz="457200" rtl="0" eaLnBrk="0" fontAlgn="base" hangingPunct="0">
        <a:spcBef>
          <a:spcPct val="0"/>
        </a:spcBef>
        <a:spcAft>
          <a:spcPct val="0"/>
        </a:spcAft>
        <a:defRPr sz="3600" b="1">
          <a:solidFill>
            <a:schemeClr val="tx1"/>
          </a:solidFill>
          <a:latin typeface="Trebuchet MS" panose="020B0703020202090204" pitchFamily="34" charset="0"/>
        </a:defRPr>
      </a:lvl3pPr>
      <a:lvl4pPr algn="ctr" defTabSz="457200" rtl="0" eaLnBrk="0" fontAlgn="base" hangingPunct="0">
        <a:spcBef>
          <a:spcPct val="0"/>
        </a:spcBef>
        <a:spcAft>
          <a:spcPct val="0"/>
        </a:spcAft>
        <a:defRPr sz="3600" b="1">
          <a:solidFill>
            <a:schemeClr val="tx1"/>
          </a:solidFill>
          <a:latin typeface="Trebuchet MS" panose="020B0703020202090204" pitchFamily="34" charset="0"/>
        </a:defRPr>
      </a:lvl4pPr>
      <a:lvl5pPr algn="ctr" defTabSz="457200" rtl="0" eaLnBrk="0" fontAlgn="base" hangingPunct="0">
        <a:spcBef>
          <a:spcPct val="0"/>
        </a:spcBef>
        <a:spcAft>
          <a:spcPct val="0"/>
        </a:spcAft>
        <a:defRPr sz="3600" b="1">
          <a:solidFill>
            <a:schemeClr val="tx1"/>
          </a:solidFill>
          <a:latin typeface="Trebuchet MS" panose="020B070302020209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ts val="80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CA424A-E15F-1F81-B038-6E3D2241CD58}"/>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CD15E938-C37E-9660-4AF7-8D5161540BD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AD7860A-FE9A-9585-E00A-131261693EB1}"/>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B6C20FC-E5D0-4F9F-8C3A-7FBCA808CA9D}" type="datetimeFigureOut">
              <a:rPr lang="en-AU" smtClean="0"/>
              <a:t>12/07/2024</a:t>
            </a:fld>
            <a:endParaRPr lang="en-AU"/>
          </a:p>
        </p:txBody>
      </p:sp>
      <p:sp>
        <p:nvSpPr>
          <p:cNvPr id="5" name="Footer Placeholder 4">
            <a:extLst>
              <a:ext uri="{FF2B5EF4-FFF2-40B4-BE49-F238E27FC236}">
                <a16:creationId xmlns:a16="http://schemas.microsoft.com/office/drawing/2014/main" id="{9860B599-4BEA-30C4-869C-AEF0BDE39BB4}"/>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ABB11CA2-18FF-1BAD-1376-3B10F26CF9B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374D4F4-0432-4473-ACB6-82741056F77C}" type="slidenum">
              <a:rPr lang="en-AU" smtClean="0"/>
              <a:t>‹#›</a:t>
            </a:fld>
            <a:endParaRPr lang="en-AU"/>
          </a:p>
        </p:txBody>
      </p:sp>
    </p:spTree>
    <p:extLst>
      <p:ext uri="{BB962C8B-B14F-4D97-AF65-F5344CB8AC3E}">
        <p14:creationId xmlns:p14="http://schemas.microsoft.com/office/powerpoint/2010/main" val="1633262199"/>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pubmed.ncbi.nlm.nih.gov/33220789/"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8.emf"/></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file:///C:\Users\eilee\Dropbox\Book%20Eileen%20and%20Linda\Book%20Launch%20videos\Women%20do%20Talk%20about%20rape.mp4" TargetMode="Externa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FE5BAAB6-9613-04DD-60D3-1EF069E60A52}"/>
              </a:ext>
            </a:extLst>
          </p:cNvPr>
          <p:cNvSpPr>
            <a:spLocks noGrp="1" noChangeArrowheads="1"/>
          </p:cNvSpPr>
          <p:nvPr>
            <p:ph type="ctrTitle"/>
          </p:nvPr>
        </p:nvSpPr>
        <p:spPr>
          <a:xfrm>
            <a:off x="2375346" y="1487016"/>
            <a:ext cx="5041900" cy="4139147"/>
          </a:xfrm>
        </p:spPr>
        <p:txBody>
          <a:bodyPr/>
          <a:lstStyle/>
          <a:p>
            <a:pPr algn="ctr">
              <a:defRPr/>
            </a:pPr>
            <a:br>
              <a:rPr lang="en-US" altLang="en-US" sz="3600" dirty="0">
                <a:solidFill>
                  <a:srgbClr val="7030A0"/>
                </a:solidFill>
                <a:ea typeface="Cambria" panose="02040503050406030204" pitchFamily="18" charset="0"/>
              </a:rPr>
            </a:br>
            <a:br>
              <a:rPr lang="en-US" altLang="en-US" sz="3600" dirty="0">
                <a:solidFill>
                  <a:srgbClr val="7030A0"/>
                </a:solidFill>
                <a:ea typeface="Cambria" panose="02040503050406030204" pitchFamily="18" charset="0"/>
              </a:rPr>
            </a:br>
            <a:br>
              <a:rPr lang="en-US" altLang="en-US" sz="3600" dirty="0">
                <a:solidFill>
                  <a:srgbClr val="7030A0"/>
                </a:solidFill>
                <a:ea typeface="Cambria" panose="02040503050406030204" pitchFamily="18" charset="0"/>
              </a:rPr>
            </a:br>
            <a:r>
              <a:rPr lang="en-US" altLang="en-US" sz="3600" dirty="0">
                <a:solidFill>
                  <a:srgbClr val="7030A0"/>
                </a:solidFill>
                <a:ea typeface="Cambria" panose="02040503050406030204" pitchFamily="18" charset="0"/>
              </a:rPr>
              <a:t>Session 5</a:t>
            </a:r>
            <a:br>
              <a:rPr lang="en-US" altLang="en-US" sz="3600" dirty="0">
                <a:solidFill>
                  <a:srgbClr val="7030A0"/>
                </a:solidFill>
                <a:ea typeface="Cambria" panose="02040503050406030204" pitchFamily="18" charset="0"/>
              </a:rPr>
            </a:br>
            <a:br>
              <a:rPr lang="en-US" altLang="en-US" sz="3200" dirty="0">
                <a:solidFill>
                  <a:srgbClr val="7030A0"/>
                </a:solidFill>
                <a:ea typeface="Cambria" panose="02040503050406030204" pitchFamily="18" charset="0"/>
              </a:rPr>
            </a:br>
            <a:r>
              <a:rPr lang="en-US" altLang="en-US" sz="3200" dirty="0">
                <a:solidFill>
                  <a:schemeClr val="accent2">
                    <a:lumMod val="50000"/>
                  </a:schemeClr>
                </a:solidFill>
                <a:ea typeface="Cambria" panose="02040503050406030204" pitchFamily="18" charset="0"/>
              </a:rPr>
              <a:t>Identifying the impact of Sexual and Gender based Violence on Refugee Women and girls</a:t>
            </a:r>
            <a:br>
              <a:rPr lang="en-US" altLang="en-US" sz="3200" dirty="0">
                <a:solidFill>
                  <a:srgbClr val="7030A0"/>
                </a:solidFill>
                <a:ea typeface="Cambria" panose="02040503050406030204" pitchFamily="18" charset="0"/>
              </a:rPr>
            </a:br>
            <a:br>
              <a:rPr lang="en-US" altLang="en-US" sz="3200" dirty="0">
                <a:solidFill>
                  <a:srgbClr val="7030A0"/>
                </a:solidFill>
                <a:ea typeface="Cambria" panose="02040503050406030204" pitchFamily="18" charset="0"/>
              </a:rPr>
            </a:br>
            <a:br>
              <a:rPr lang="en-US" altLang="en-US" sz="3200" dirty="0">
                <a:solidFill>
                  <a:srgbClr val="7030A0"/>
                </a:solidFill>
                <a:ea typeface="Cambria" panose="02040503050406030204" pitchFamily="18" charset="0"/>
              </a:rPr>
            </a:br>
            <a:br>
              <a:rPr lang="en-US" altLang="en-US" sz="3200" dirty="0">
                <a:solidFill>
                  <a:srgbClr val="7030A0"/>
                </a:solidFill>
                <a:ea typeface="Cambria" panose="02040503050406030204" pitchFamily="18" charset="0"/>
              </a:rPr>
            </a:br>
            <a:endParaRPr lang="en-US" altLang="en-US" sz="3200" dirty="0">
              <a:solidFill>
                <a:srgbClr val="7030A0"/>
              </a:solidFill>
              <a:ea typeface="Cambria" panose="02040503050406030204" pitchFamily="18" charset="0"/>
            </a:endParaRPr>
          </a:p>
        </p:txBody>
      </p:sp>
      <p:sp>
        <p:nvSpPr>
          <p:cNvPr id="7171" name="TextBox 2">
            <a:extLst>
              <a:ext uri="{FF2B5EF4-FFF2-40B4-BE49-F238E27FC236}">
                <a16:creationId xmlns:a16="http://schemas.microsoft.com/office/drawing/2014/main" id="{FB0C4C50-5871-86A4-F44F-93129DBFCD69}"/>
              </a:ext>
            </a:extLst>
          </p:cNvPr>
          <p:cNvSpPr txBox="1">
            <a:spLocks noChangeArrowheads="1"/>
          </p:cNvSpPr>
          <p:nvPr/>
        </p:nvSpPr>
        <p:spPr bwMode="auto">
          <a:xfrm>
            <a:off x="209550" y="6034088"/>
            <a:ext cx="5483225" cy="954087"/>
          </a:xfrm>
          <a:prstGeom prst="rect">
            <a:avLst/>
          </a:prstGeom>
          <a:noFill/>
          <a:ln>
            <a:noFill/>
          </a:ln>
        </p:spPr>
        <p:txBody>
          <a:bodyP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0"/>
              </a:spcAft>
              <a:buClrTx/>
              <a:buSzTx/>
              <a:buFontTx/>
              <a:buNone/>
              <a:defRPr/>
            </a:pPr>
            <a:r>
              <a:rPr lang="en-AU" sz="1400" b="1" kern="0" dirty="0">
                <a:solidFill>
                  <a:schemeClr val="accent1"/>
                </a:solidFill>
                <a:latin typeface="Arial" panose="020B0604020202020204" pitchFamily="34" charset="0"/>
                <a:ea typeface="Calibri" panose="020F0502020204030204" pitchFamily="34" charset="0"/>
                <a:cs typeface="Arial" panose="020B0604020202020204" pitchFamily="34" charset="0"/>
              </a:rPr>
              <a:t>Presented by Dr Linda Bartolomei and </a:t>
            </a:r>
          </a:p>
          <a:p>
            <a:pPr>
              <a:spcBef>
                <a:spcPct val="0"/>
              </a:spcBef>
              <a:spcAft>
                <a:spcPct val="0"/>
              </a:spcAft>
              <a:buClrTx/>
              <a:buSzTx/>
              <a:buFontTx/>
              <a:buNone/>
              <a:defRPr/>
            </a:pPr>
            <a:r>
              <a:rPr lang="en-AU" sz="1400" b="1" kern="0" dirty="0">
                <a:solidFill>
                  <a:schemeClr val="accent1"/>
                </a:solidFill>
                <a:latin typeface="Arial" panose="020B0604020202020204" pitchFamily="34" charset="0"/>
                <a:ea typeface="Calibri" panose="020F0502020204030204" pitchFamily="34" charset="0"/>
                <a:cs typeface="Arial" panose="020B0604020202020204" pitchFamily="34" charset="0"/>
              </a:rPr>
              <a:t>Adjunct Professor Eileen Pittaway</a:t>
            </a:r>
            <a:br>
              <a:rPr lang="en-AU" sz="1400" b="1" kern="0" dirty="0">
                <a:solidFill>
                  <a:schemeClr val="accent1"/>
                </a:solidFill>
                <a:latin typeface="Arial" panose="020B0604020202020204" pitchFamily="34" charset="0"/>
                <a:ea typeface="Calibri" panose="020F0502020204030204" pitchFamily="34" charset="0"/>
                <a:cs typeface="Arial" panose="020B0604020202020204" pitchFamily="34" charset="0"/>
              </a:rPr>
            </a:br>
            <a:r>
              <a:rPr lang="en-AU" sz="1400" b="1" kern="0" dirty="0">
                <a:solidFill>
                  <a:schemeClr val="accent1"/>
                </a:solidFill>
                <a:latin typeface="Arial" panose="020B0604020202020204" pitchFamily="34" charset="0"/>
                <a:ea typeface="Calibri" panose="020F0502020204030204" pitchFamily="34" charset="0"/>
                <a:cs typeface="Arial" panose="020B0604020202020204" pitchFamily="34" charset="0"/>
              </a:rPr>
              <a:t>Forced Migration Research Network UNSW</a:t>
            </a:r>
            <a:br>
              <a:rPr lang="en-AU" sz="1400" b="1" kern="100" dirty="0">
                <a:solidFill>
                  <a:schemeClr val="accent1"/>
                </a:solidFill>
                <a:latin typeface="Arial" panose="020B0604020202020204" pitchFamily="34" charset="0"/>
                <a:ea typeface="Calibri" panose="020F0502020204030204" pitchFamily="34" charset="0"/>
                <a:cs typeface="Arial" panose="020B0604020202020204" pitchFamily="34" charset="0"/>
              </a:rPr>
            </a:br>
            <a:endParaRPr lang="en-AU" altLang="en-US" sz="1400" dirty="0">
              <a:solidFill>
                <a:schemeClr val="tx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9AF36218-3A44-A429-DFB0-40703E2F7941}"/>
              </a:ext>
            </a:extLst>
          </p:cNvPr>
          <p:cNvPicPr>
            <a:picLocks noChangeAspect="1"/>
          </p:cNvPicPr>
          <p:nvPr/>
        </p:nvPicPr>
        <p:blipFill>
          <a:blip r:embed="rId3"/>
          <a:stretch>
            <a:fillRect/>
          </a:stretch>
        </p:blipFill>
        <p:spPr>
          <a:xfrm>
            <a:off x="2951162" y="3758231"/>
            <a:ext cx="3451171" cy="227585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39EFB35A-9B51-D8D3-91BD-B7AF3FC779EF}"/>
              </a:ext>
            </a:extLst>
          </p:cNvPr>
          <p:cNvSpPr>
            <a:spLocks noGrp="1" noChangeArrowheads="1"/>
          </p:cNvSpPr>
          <p:nvPr>
            <p:ph type="title"/>
          </p:nvPr>
        </p:nvSpPr>
        <p:spPr>
          <a:xfrm>
            <a:off x="420688" y="188913"/>
            <a:ext cx="8266112" cy="635000"/>
          </a:xfrm>
        </p:spPr>
        <p:txBody>
          <a:bodyPr/>
          <a:lstStyle/>
          <a:p>
            <a:r>
              <a:rPr lang="en-AU" altLang="en-US" sz="3200" dirty="0">
                <a:ea typeface="Cambria" panose="02040503050406030204" pitchFamily="18" charset="0"/>
              </a:rPr>
              <a:t>Root causes &amp; Contributing factors to the barriers caused by SGBV</a:t>
            </a:r>
          </a:p>
        </p:txBody>
      </p:sp>
      <p:sp>
        <p:nvSpPr>
          <p:cNvPr id="3" name="Content Placeholder 2">
            <a:extLst>
              <a:ext uri="{FF2B5EF4-FFF2-40B4-BE49-F238E27FC236}">
                <a16:creationId xmlns:a16="http://schemas.microsoft.com/office/drawing/2014/main" id="{7480B406-86B4-80F2-9A46-7B67AEF5C67A}"/>
              </a:ext>
            </a:extLst>
          </p:cNvPr>
          <p:cNvSpPr>
            <a:spLocks noGrp="1"/>
          </p:cNvSpPr>
          <p:nvPr>
            <p:ph idx="1"/>
          </p:nvPr>
        </p:nvSpPr>
        <p:spPr>
          <a:xfrm>
            <a:off x="0" y="1190625"/>
            <a:ext cx="8713788" cy="4475163"/>
          </a:xfrm>
        </p:spPr>
        <p:txBody>
          <a:bodyPr/>
          <a:lstStyle/>
          <a:p>
            <a:pPr marL="342900" indent="-342900">
              <a:buFont typeface="Arial" panose="020B0604020202020204" pitchFamily="34" charset="0"/>
              <a:buChar char="•"/>
              <a:defRPr/>
            </a:pPr>
            <a:r>
              <a:rPr lang="en-AU" sz="2000" b="1" dirty="0">
                <a:solidFill>
                  <a:schemeClr val="accent2">
                    <a:lumMod val="50000"/>
                  </a:schemeClr>
                </a:solidFill>
                <a:ea typeface="Cambria" panose="02040503050406030204" pitchFamily="18" charset="0"/>
              </a:rPr>
              <a:t>Privileging male leadership in refugee camps and urban settings</a:t>
            </a:r>
          </a:p>
          <a:p>
            <a:pPr marL="342900" indent="-342900">
              <a:buFont typeface="Arial" panose="020B0604020202020204" pitchFamily="34" charset="0"/>
              <a:buChar char="•"/>
              <a:defRPr/>
            </a:pPr>
            <a:r>
              <a:rPr lang="en-AU" sz="2000" b="1" dirty="0">
                <a:solidFill>
                  <a:schemeClr val="accent2">
                    <a:lumMod val="50000"/>
                  </a:schemeClr>
                </a:solidFill>
                <a:ea typeface="Cambria" panose="02040503050406030204" pitchFamily="18" charset="0"/>
              </a:rPr>
              <a:t>Decreased  International Aid contributes to food, water and fuel insecurity and increased risks of SGBV including rape, abduction, trafficking, forced and early marriage</a:t>
            </a:r>
          </a:p>
          <a:p>
            <a:pPr marL="342900" indent="-342900">
              <a:buFont typeface="Arial" panose="020B0604020202020204" pitchFamily="34" charset="0"/>
              <a:buChar char="•"/>
              <a:defRPr/>
            </a:pPr>
            <a:r>
              <a:rPr lang="en-AU" sz="2000" b="1" dirty="0">
                <a:solidFill>
                  <a:schemeClr val="accent2">
                    <a:lumMod val="50000"/>
                  </a:schemeClr>
                </a:solidFill>
                <a:ea typeface="Cambria" panose="02040503050406030204" pitchFamily="18" charset="0"/>
              </a:rPr>
              <a:t>The lack of appropriate SRH services including lack of sanitary materials also contributes to high rates of maternal  and infant deaths, HIV, and illegal abortions, especially for young women and adolescent girls</a:t>
            </a:r>
          </a:p>
          <a:p>
            <a:pPr marL="457200">
              <a:defRPr/>
            </a:pPr>
            <a:endParaRPr lang="en-AU" sz="2000" b="1" dirty="0">
              <a:solidFill>
                <a:schemeClr val="accent2">
                  <a:lumMod val="50000"/>
                </a:schemeClr>
              </a:solidFill>
              <a:ea typeface="Cambria" panose="02040503050406030204" pitchFamily="18" charset="0"/>
            </a:endParaRPr>
          </a:p>
          <a:p>
            <a:pPr>
              <a:defRPr/>
            </a:pPr>
            <a:endParaRPr lang="en-AU" sz="2000" b="1" dirty="0">
              <a:solidFill>
                <a:schemeClr val="accent2">
                  <a:lumMod val="50000"/>
                </a:schemeClr>
              </a:solidFill>
              <a:ea typeface="Cambria" panose="02040503050406030204" pitchFamily="18" charset="0"/>
            </a:endParaRPr>
          </a:p>
        </p:txBody>
      </p:sp>
      <p:pic>
        <p:nvPicPr>
          <p:cNvPr id="15364" name="Picture 1">
            <a:extLst>
              <a:ext uri="{FF2B5EF4-FFF2-40B4-BE49-F238E27FC236}">
                <a16:creationId xmlns:a16="http://schemas.microsoft.com/office/drawing/2014/main" id="{386BFD42-1155-3206-96C4-1E7F8DF8BD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9638" y="3940175"/>
            <a:ext cx="2754312"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7742CBD-8ECA-E7D5-6510-A492E1EE8F84}"/>
              </a:ext>
            </a:extLst>
          </p:cNvPr>
          <p:cNvSpPr txBox="1"/>
          <p:nvPr/>
        </p:nvSpPr>
        <p:spPr>
          <a:xfrm>
            <a:off x="265113" y="4419600"/>
            <a:ext cx="5724525" cy="1631950"/>
          </a:xfrm>
          <a:prstGeom prst="rect">
            <a:avLst/>
          </a:prstGeom>
          <a:noFill/>
        </p:spPr>
        <p:txBody>
          <a:bodyPr>
            <a:spAutoFit/>
          </a:bodyPr>
          <a:lstStyle/>
          <a:p>
            <a:pPr marL="342900" indent="-342900">
              <a:buFont typeface="Arial" panose="020B0604020202020204" pitchFamily="34" charset="0"/>
              <a:buChar char="•"/>
              <a:defRPr/>
            </a:pPr>
            <a:r>
              <a:rPr lang="en-AU" sz="2000" b="1" i="1" dirty="0">
                <a:solidFill>
                  <a:schemeClr val="accent2">
                    <a:lumMod val="50000"/>
                  </a:schemeClr>
                </a:solidFill>
                <a:latin typeface="Arial" panose="020B0604020202020204" pitchFamily="34" charset="0"/>
                <a:ea typeface="Cambria" panose="02040503050406030204" pitchFamily="18" charset="0"/>
                <a:cs typeface="Arial" panose="020B0604020202020204" pitchFamily="34" charset="0"/>
                <a:hlinkClick r:id="rId4">
                  <a:extLst>
                    <a:ext uri="{A12FA001-AC4F-418D-AE19-62706E023703}">
                      <ahyp:hlinkClr xmlns:ahyp="http://schemas.microsoft.com/office/drawing/2018/hyperlinkcolor" val="tx"/>
                    </a:ext>
                  </a:extLst>
                </a:hlinkClick>
              </a:rPr>
              <a:t>In 2023</a:t>
            </a:r>
            <a:r>
              <a:rPr lang="en-AU" sz="2000" b="1" i="1" dirty="0">
                <a:solidFill>
                  <a:schemeClr val="accent1"/>
                </a:solidFill>
                <a:latin typeface="Arial" panose="020B0604020202020204" pitchFamily="34" charset="0"/>
                <a:ea typeface="Cambria" panose="02040503050406030204" pitchFamily="18" charset="0"/>
                <a:cs typeface="Arial" panose="020B0604020202020204" pitchFamily="34" charset="0"/>
                <a:hlinkClick r:id="rId4">
                  <a:extLst>
                    <a:ext uri="{A12FA001-AC4F-418D-AE19-62706E023703}">
                      <ahyp:hlinkClr xmlns:ahyp="http://schemas.microsoft.com/office/drawing/2018/hyperlinkcolor" val="tx"/>
                    </a:ext>
                  </a:extLst>
                </a:hlinkClick>
              </a:rPr>
              <a:t>, Only 0·01% of humanitarian funding </a:t>
            </a:r>
            <a:r>
              <a:rPr lang="en-AU" sz="2000" b="1" i="1" dirty="0">
                <a:solidFill>
                  <a:schemeClr val="accent2">
                    <a:lumMod val="50000"/>
                  </a:schemeClr>
                </a:solidFill>
                <a:latin typeface="Arial" panose="020B0604020202020204" pitchFamily="34" charset="0"/>
                <a:ea typeface="Cambria" panose="02040503050406030204" pitchFamily="18" charset="0"/>
                <a:cs typeface="Arial" panose="020B0604020202020204" pitchFamily="34" charset="0"/>
              </a:rPr>
              <a:t>was </a:t>
            </a:r>
            <a:r>
              <a:rPr lang="en-AU" sz="2000" b="1" dirty="0">
                <a:solidFill>
                  <a:schemeClr val="accent2">
                    <a:lumMod val="50000"/>
                  </a:schemeClr>
                </a:solidFill>
                <a:latin typeface="Arial" panose="020B0604020202020204" pitchFamily="34" charset="0"/>
                <a:ea typeface="Cambria" panose="02040503050406030204" pitchFamily="18" charset="0"/>
                <a:cs typeface="Arial" panose="020B0604020202020204" pitchFamily="34" charset="0"/>
              </a:rPr>
              <a:t>for gender-based violence prevention and response programmes, 2/3s of GBV programmes in humanitarian appeals received no funding at all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71B6660E-E524-6090-A520-B1E9310D1011}"/>
              </a:ext>
            </a:extLst>
          </p:cNvPr>
          <p:cNvSpPr>
            <a:spLocks noGrp="1" noChangeArrowheads="1"/>
          </p:cNvSpPr>
          <p:nvPr>
            <p:ph type="title"/>
          </p:nvPr>
        </p:nvSpPr>
        <p:spPr>
          <a:xfrm>
            <a:off x="674688" y="195263"/>
            <a:ext cx="7794625" cy="635000"/>
          </a:xfrm>
        </p:spPr>
        <p:txBody>
          <a:bodyPr/>
          <a:lstStyle/>
          <a:p>
            <a:r>
              <a:rPr lang="en-AU" altLang="en-US" dirty="0">
                <a:solidFill>
                  <a:srgbClr val="7030A0"/>
                </a:solidFill>
                <a:ea typeface="Cambria" panose="02040503050406030204" pitchFamily="18" charset="0"/>
              </a:rPr>
              <a:t>Some major response barriers</a:t>
            </a:r>
          </a:p>
        </p:txBody>
      </p:sp>
      <p:sp>
        <p:nvSpPr>
          <p:cNvPr id="3" name="Content Placeholder 2">
            <a:extLst>
              <a:ext uri="{FF2B5EF4-FFF2-40B4-BE49-F238E27FC236}">
                <a16:creationId xmlns:a16="http://schemas.microsoft.com/office/drawing/2014/main" id="{CF95FC21-ADE1-53FD-393D-5B9B8D62CB62}"/>
              </a:ext>
            </a:extLst>
          </p:cNvPr>
          <p:cNvSpPr>
            <a:spLocks noGrp="1"/>
          </p:cNvSpPr>
          <p:nvPr>
            <p:ph idx="1"/>
          </p:nvPr>
        </p:nvSpPr>
        <p:spPr>
          <a:xfrm>
            <a:off x="485775" y="3784600"/>
            <a:ext cx="8172450" cy="635000"/>
          </a:xfrm>
        </p:spPr>
        <p:txBody>
          <a:bodyPr/>
          <a:lstStyle/>
          <a:p>
            <a:pPr marL="342900" indent="-342900">
              <a:buFont typeface="Symbol" panose="05050102010706020507" pitchFamily="18" charset="2"/>
              <a:buChar char=""/>
              <a:defRPr/>
            </a:pPr>
            <a:r>
              <a:rPr lang="en-AU" sz="2200" b="1" dirty="0">
                <a:solidFill>
                  <a:schemeClr val="accent2">
                    <a:lumMod val="50000"/>
                  </a:schemeClr>
                </a:solidFill>
                <a:ea typeface="Cambria" panose="02040503050406030204" pitchFamily="18" charset="0"/>
              </a:rPr>
              <a:t>Policies addressing SGBV often fail to consider factors associated with forced migration e.g. fear of authorities, fear regarding immigration status, of self or family members being deported/left behind, </a:t>
            </a:r>
          </a:p>
          <a:p>
            <a:pPr marL="342900" indent="-342900">
              <a:buFont typeface="Symbol" panose="05050102010706020507" pitchFamily="18" charset="2"/>
              <a:buChar char=""/>
              <a:defRPr/>
            </a:pPr>
            <a:r>
              <a:rPr lang="en-AU" sz="2200" b="1" dirty="0">
                <a:solidFill>
                  <a:schemeClr val="accent2">
                    <a:lumMod val="50000"/>
                  </a:schemeClr>
                </a:solidFill>
                <a:ea typeface="Cambria" panose="02040503050406030204" pitchFamily="18" charset="0"/>
              </a:rPr>
              <a:t>Current SGBV services in all sites do not offer clearly defined referral pathways </a:t>
            </a:r>
          </a:p>
          <a:p>
            <a:pPr>
              <a:spcBef>
                <a:spcPts val="0"/>
              </a:spcBef>
              <a:spcAft>
                <a:spcPts val="0"/>
              </a:spcAft>
              <a:defRPr/>
            </a:pPr>
            <a:r>
              <a:rPr lang="en-AU" sz="1100" b="1" dirty="0">
                <a:solidFill>
                  <a:schemeClr val="accent2">
                    <a:lumMod val="50000"/>
                  </a:schemeClr>
                </a:solidFill>
                <a:ea typeface="Cambria" panose="02040503050406030204" pitchFamily="18" charset="0"/>
              </a:rPr>
              <a:t>(Hourani et al 2021; </a:t>
            </a:r>
            <a:r>
              <a:rPr lang="en-AU" altLang="en-US" sz="1100" b="1" dirty="0">
                <a:solidFill>
                  <a:schemeClr val="accent2">
                    <a:lumMod val="50000"/>
                  </a:schemeClr>
                </a:solidFill>
                <a:ea typeface="Cambria" panose="02040503050406030204" pitchFamily="18" charset="0"/>
              </a:rPr>
              <a:t>Phillimore, Block, et al (2022)</a:t>
            </a:r>
            <a:r>
              <a:rPr lang="en-AU" sz="1100" b="1" dirty="0">
                <a:solidFill>
                  <a:schemeClr val="accent2">
                    <a:lumMod val="50000"/>
                  </a:schemeClr>
                </a:solidFill>
                <a:ea typeface="Cambria" panose="02040503050406030204" pitchFamily="18" charset="0"/>
              </a:rPr>
              <a:t>;</a:t>
            </a:r>
            <a:r>
              <a:rPr lang="en-AU" sz="1100" b="1" dirty="0" err="1">
                <a:solidFill>
                  <a:schemeClr val="accent2">
                    <a:lumMod val="50000"/>
                  </a:schemeClr>
                </a:solidFill>
                <a:ea typeface="Cambria" panose="02040503050406030204" pitchFamily="18" charset="0"/>
              </a:rPr>
              <a:t>Izugbara</a:t>
            </a:r>
            <a:r>
              <a:rPr lang="en-AU" sz="1100" b="1" dirty="0">
                <a:solidFill>
                  <a:schemeClr val="accent2">
                    <a:lumMod val="50000"/>
                  </a:schemeClr>
                </a:solidFill>
                <a:ea typeface="Cambria" panose="02040503050406030204" pitchFamily="18" charset="0"/>
              </a:rPr>
              <a:t> et al. 2020)</a:t>
            </a:r>
          </a:p>
          <a:p>
            <a:pPr>
              <a:defRPr/>
            </a:pPr>
            <a:endParaRPr lang="en-AU" sz="2200" b="1" dirty="0">
              <a:solidFill>
                <a:schemeClr val="accent2">
                  <a:lumMod val="50000"/>
                </a:schemeClr>
              </a:solidFill>
              <a:ea typeface="Cambria" panose="02040503050406030204" pitchFamily="18" charset="0"/>
            </a:endParaRPr>
          </a:p>
        </p:txBody>
      </p:sp>
      <p:sp>
        <p:nvSpPr>
          <p:cNvPr id="6" name="TextBox 5">
            <a:extLst>
              <a:ext uri="{FF2B5EF4-FFF2-40B4-BE49-F238E27FC236}">
                <a16:creationId xmlns:a16="http://schemas.microsoft.com/office/drawing/2014/main" id="{138924BF-E69C-3E8E-D224-A1A8AADB32B9}"/>
              </a:ext>
            </a:extLst>
          </p:cNvPr>
          <p:cNvSpPr txBox="1"/>
          <p:nvPr/>
        </p:nvSpPr>
        <p:spPr>
          <a:xfrm>
            <a:off x="3771900" y="987425"/>
            <a:ext cx="5572125" cy="2800767"/>
          </a:xfrm>
          <a:prstGeom prst="rect">
            <a:avLst/>
          </a:prstGeom>
          <a:noFill/>
        </p:spPr>
        <p:txBody>
          <a:bodyPr>
            <a:spAutoFit/>
          </a:bodyPr>
          <a:lstStyle/>
          <a:p>
            <a:pPr marL="342900" indent="-342900">
              <a:buFont typeface="Symbol" panose="05050102010706020507" pitchFamily="18" charset="2"/>
              <a:buChar char=""/>
              <a:defRPr/>
            </a:pPr>
            <a:r>
              <a:rPr lang="en-AU" sz="2200" b="1" dirty="0">
                <a:solidFill>
                  <a:schemeClr val="accent2">
                    <a:lumMod val="50000"/>
                  </a:schemeClr>
                </a:solidFill>
                <a:latin typeface="Arial" panose="020B0604020202020204" pitchFamily="34" charset="0"/>
                <a:ea typeface="Cambria" panose="02040503050406030204" pitchFamily="18" charset="0"/>
                <a:cs typeface="Arial" panose="020B0604020202020204" pitchFamily="34" charset="0"/>
              </a:rPr>
              <a:t>The lack of standardisation and recording including lack of AGD disaggregated date</a:t>
            </a:r>
          </a:p>
          <a:p>
            <a:pPr marL="342900" indent="-342900">
              <a:buFont typeface="Symbol" panose="05050102010706020507" pitchFamily="18" charset="2"/>
              <a:buChar char=""/>
              <a:defRPr/>
            </a:pPr>
            <a:endParaRPr lang="en-AU" sz="2200" b="1" dirty="0">
              <a:solidFill>
                <a:schemeClr val="accent2">
                  <a:lumMod val="50000"/>
                </a:schemeClr>
              </a:solidFill>
              <a:latin typeface="Arial" panose="020B0604020202020204" pitchFamily="34" charset="0"/>
              <a:ea typeface="Cambria" panose="02040503050406030204" pitchFamily="18" charset="0"/>
              <a:cs typeface="Arial" panose="020B0604020202020204" pitchFamily="34" charset="0"/>
            </a:endParaRPr>
          </a:p>
          <a:p>
            <a:pPr marL="342900" indent="-342900">
              <a:buFont typeface="Symbol" panose="05050102010706020507" pitchFamily="18" charset="2"/>
              <a:buChar char=""/>
              <a:defRPr/>
            </a:pPr>
            <a:r>
              <a:rPr lang="en-AU" sz="2200" b="1" dirty="0">
                <a:solidFill>
                  <a:schemeClr val="accent2">
                    <a:lumMod val="50000"/>
                  </a:schemeClr>
                </a:solidFill>
                <a:latin typeface="Arial" panose="020B0604020202020204" pitchFamily="34" charset="0"/>
                <a:ea typeface="Cambria" panose="02040503050406030204" pitchFamily="18" charset="0"/>
                <a:cs typeface="Arial" panose="020B0604020202020204" pitchFamily="34" charset="0"/>
              </a:rPr>
              <a:t>The scale of SGBV is underreported due to many barriers to disclosure including stigma, shame, lack of understanding of SGBV </a:t>
            </a:r>
          </a:p>
        </p:txBody>
      </p:sp>
      <p:pic>
        <p:nvPicPr>
          <p:cNvPr id="17413" name="Picture 3" descr="A person and person dancing&#10;&#10;Description automatically generated">
            <a:extLst>
              <a:ext uri="{FF2B5EF4-FFF2-40B4-BE49-F238E27FC236}">
                <a16:creationId xmlns:a16="http://schemas.microsoft.com/office/drawing/2014/main" id="{93B59A00-3E1D-452E-6146-1A5F78C62E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138" y="830263"/>
            <a:ext cx="2095500" cy="287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E4E93959-7C4F-9912-38B4-CE0E6DBB752A}"/>
              </a:ext>
            </a:extLst>
          </p:cNvPr>
          <p:cNvSpPr>
            <a:spLocks noGrp="1" noChangeArrowheads="1"/>
          </p:cNvSpPr>
          <p:nvPr>
            <p:ph type="title"/>
          </p:nvPr>
        </p:nvSpPr>
        <p:spPr>
          <a:xfrm>
            <a:off x="550863" y="133350"/>
            <a:ext cx="7794625" cy="635000"/>
          </a:xfrm>
        </p:spPr>
        <p:txBody>
          <a:bodyPr/>
          <a:lstStyle/>
          <a:p>
            <a:r>
              <a:rPr lang="en-AU" altLang="en-US" dirty="0">
                <a:solidFill>
                  <a:srgbClr val="7030A0"/>
                </a:solidFill>
                <a:ea typeface="Cambria" panose="02040503050406030204" pitchFamily="18" charset="0"/>
              </a:rPr>
              <a:t>- continued </a:t>
            </a:r>
          </a:p>
        </p:txBody>
      </p:sp>
      <p:sp>
        <p:nvSpPr>
          <p:cNvPr id="3" name="Content Placeholder 2">
            <a:extLst>
              <a:ext uri="{FF2B5EF4-FFF2-40B4-BE49-F238E27FC236}">
                <a16:creationId xmlns:a16="http://schemas.microsoft.com/office/drawing/2014/main" id="{BD649182-C02D-238C-429A-FDD3E6883ED1}"/>
              </a:ext>
            </a:extLst>
          </p:cNvPr>
          <p:cNvSpPr>
            <a:spLocks noGrp="1"/>
          </p:cNvSpPr>
          <p:nvPr>
            <p:ph idx="1"/>
          </p:nvPr>
        </p:nvSpPr>
        <p:spPr>
          <a:xfrm>
            <a:off x="173038" y="800100"/>
            <a:ext cx="8970962" cy="5684838"/>
          </a:xfrm>
        </p:spPr>
        <p:txBody>
          <a:bodyPr/>
          <a:lstStyle/>
          <a:p>
            <a:pPr marL="342900" indent="-342900">
              <a:buFont typeface="Symbol" panose="05050102010706020507" pitchFamily="18" charset="2"/>
              <a:buChar char=""/>
              <a:defRPr/>
            </a:pPr>
            <a:r>
              <a:rPr lang="en-AU" sz="2400" dirty="0">
                <a:solidFill>
                  <a:schemeClr val="accent2">
                    <a:lumMod val="50000"/>
                  </a:schemeClr>
                </a:solidFill>
                <a:ea typeface="Cambria" panose="02040503050406030204" pitchFamily="18" charset="0"/>
              </a:rPr>
              <a:t> Lack of context </a:t>
            </a:r>
            <a:r>
              <a:rPr lang="en-AU" sz="2400" b="1" dirty="0">
                <a:solidFill>
                  <a:schemeClr val="accent2">
                    <a:lumMod val="50000"/>
                  </a:schemeClr>
                </a:solidFill>
                <a:ea typeface="Cambria" panose="02040503050406030204" pitchFamily="18" charset="0"/>
              </a:rPr>
              <a:t>and culturally appropriate SGBV services</a:t>
            </a:r>
            <a:r>
              <a:rPr lang="en-AU" sz="2400" dirty="0">
                <a:solidFill>
                  <a:schemeClr val="accent2">
                    <a:lumMod val="50000"/>
                  </a:schemeClr>
                </a:solidFill>
                <a:ea typeface="Cambria" panose="02040503050406030204" pitchFamily="18" charset="0"/>
              </a:rPr>
              <a:t>  developed in partnership with refugee women and girls</a:t>
            </a:r>
          </a:p>
          <a:p>
            <a:pPr marL="342900" indent="-342900">
              <a:buFont typeface="Symbol" panose="05050102010706020507" pitchFamily="18" charset="2"/>
              <a:buChar char=""/>
              <a:defRPr/>
            </a:pPr>
            <a:r>
              <a:rPr lang="en-AU" sz="2400" b="1" dirty="0">
                <a:solidFill>
                  <a:schemeClr val="accent2">
                    <a:lumMod val="50000"/>
                  </a:schemeClr>
                </a:solidFill>
                <a:ea typeface="Cambria" panose="02040503050406030204" pitchFamily="18" charset="0"/>
              </a:rPr>
              <a:t>Funding </a:t>
            </a:r>
            <a:r>
              <a:rPr lang="en-AU" sz="2400" dirty="0">
                <a:solidFill>
                  <a:schemeClr val="accent2">
                    <a:lumMod val="50000"/>
                  </a:schemeClr>
                </a:solidFill>
                <a:ea typeface="Cambria" panose="02040503050406030204" pitchFamily="18" charset="0"/>
              </a:rPr>
              <a:t>is limited and not available to local organizations addressing SGBV (IRC 2019)</a:t>
            </a:r>
          </a:p>
          <a:p>
            <a:pPr marL="342900" indent="-342900">
              <a:buFont typeface="Symbol" panose="05050102010706020507" pitchFamily="18" charset="2"/>
              <a:buChar char=""/>
              <a:defRPr/>
            </a:pPr>
            <a:r>
              <a:rPr lang="en-AU" sz="2400" b="1" dirty="0">
                <a:solidFill>
                  <a:schemeClr val="accent2">
                    <a:lumMod val="50000"/>
                  </a:schemeClr>
                </a:solidFill>
                <a:ea typeface="Cambria" panose="02040503050406030204" pitchFamily="18" charset="0"/>
              </a:rPr>
              <a:t>Gender sensitive mental health and psychosocial support services  </a:t>
            </a:r>
            <a:r>
              <a:rPr lang="en-AU" sz="2400" dirty="0">
                <a:solidFill>
                  <a:schemeClr val="accent2">
                    <a:lumMod val="50000"/>
                  </a:schemeClr>
                </a:solidFill>
                <a:ea typeface="Cambria" panose="02040503050406030204" pitchFamily="18" charset="0"/>
              </a:rPr>
              <a:t>remain sparse in all settings. </a:t>
            </a:r>
          </a:p>
          <a:p>
            <a:pPr marL="342900" indent="-342900">
              <a:buFont typeface="Symbol" panose="05050102010706020507" pitchFamily="18" charset="2"/>
              <a:buChar char=""/>
              <a:defRPr/>
            </a:pPr>
            <a:endParaRPr lang="en-AU" sz="2400" dirty="0">
              <a:solidFill>
                <a:schemeClr val="accent2">
                  <a:lumMod val="50000"/>
                </a:schemeClr>
              </a:solidFill>
              <a:ea typeface="Cambria" panose="02040503050406030204" pitchFamily="18" charset="0"/>
            </a:endParaRPr>
          </a:p>
          <a:p>
            <a:pPr marL="342900" indent="-342900">
              <a:buFont typeface="Symbol" panose="05050102010706020507" pitchFamily="18" charset="2"/>
              <a:buChar char=""/>
              <a:defRPr/>
            </a:pPr>
            <a:endParaRPr lang="en-AU" sz="2400" dirty="0">
              <a:solidFill>
                <a:schemeClr val="accent2">
                  <a:lumMod val="50000"/>
                </a:schemeClr>
              </a:solidFill>
              <a:ea typeface="Cambria" panose="02040503050406030204" pitchFamily="18" charset="0"/>
            </a:endParaRPr>
          </a:p>
          <a:p>
            <a:pPr marL="342900" indent="-342900">
              <a:buFont typeface="Symbol" panose="05050102010706020507" pitchFamily="18" charset="2"/>
              <a:buChar char=""/>
              <a:defRPr/>
            </a:pPr>
            <a:endParaRPr lang="en-AU" sz="2400" dirty="0">
              <a:solidFill>
                <a:schemeClr val="accent2">
                  <a:lumMod val="50000"/>
                </a:schemeClr>
              </a:solidFill>
              <a:ea typeface="Cambria" panose="02040503050406030204" pitchFamily="18" charset="0"/>
            </a:endParaRPr>
          </a:p>
          <a:p>
            <a:pPr marL="457200">
              <a:defRPr/>
            </a:pPr>
            <a:r>
              <a:rPr lang="en-AU" sz="1800" dirty="0">
                <a:solidFill>
                  <a:schemeClr val="accent2">
                    <a:lumMod val="50000"/>
                  </a:schemeClr>
                </a:solidFill>
                <a:ea typeface="Cambria" panose="02040503050406030204" pitchFamily="18" charset="0"/>
              </a:rPr>
              <a:t> </a:t>
            </a:r>
          </a:p>
          <a:p>
            <a:pPr>
              <a:defRPr/>
            </a:pPr>
            <a:endParaRPr lang="en-AU" dirty="0">
              <a:solidFill>
                <a:schemeClr val="accent2">
                  <a:lumMod val="50000"/>
                </a:schemeClr>
              </a:solidFill>
              <a:ea typeface="Cambria" panose="02040503050406030204" pitchFamily="18" charset="0"/>
            </a:endParaRPr>
          </a:p>
        </p:txBody>
      </p:sp>
      <p:pic>
        <p:nvPicPr>
          <p:cNvPr id="19460" name="Picture 1">
            <a:extLst>
              <a:ext uri="{FF2B5EF4-FFF2-40B4-BE49-F238E27FC236}">
                <a16:creationId xmlns:a16="http://schemas.microsoft.com/office/drawing/2014/main" id="{E1CB623F-A070-9D75-24FA-E17C5B9CC3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2163" y="3843338"/>
            <a:ext cx="2998787"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232C9BC-CB7C-77A5-AC11-89EACA3C940F}"/>
              </a:ext>
            </a:extLst>
          </p:cNvPr>
          <p:cNvSpPr txBox="1"/>
          <p:nvPr/>
        </p:nvSpPr>
        <p:spPr>
          <a:xfrm rot="10800000" flipV="1">
            <a:off x="273050" y="3646737"/>
            <a:ext cx="5599113" cy="3416320"/>
          </a:xfrm>
          <a:prstGeom prst="rect">
            <a:avLst/>
          </a:prstGeom>
          <a:noFill/>
        </p:spPr>
        <p:txBody>
          <a:bodyPr>
            <a:spAutoFit/>
          </a:bodyPr>
          <a:lstStyle/>
          <a:p>
            <a:pPr marL="342900" indent="-342900">
              <a:buFont typeface="Symbol" panose="05050102010706020507" pitchFamily="18" charset="2"/>
              <a:buChar char=""/>
              <a:defRPr/>
            </a:pPr>
            <a:r>
              <a:rPr lang="en-AU" sz="2400" b="1" dirty="0">
                <a:solidFill>
                  <a:schemeClr val="accent2">
                    <a:lumMod val="50000"/>
                  </a:schemeClr>
                </a:solidFill>
                <a:latin typeface="Arial" panose="020B0604020202020204" pitchFamily="34" charset="0"/>
                <a:ea typeface="Cambria" panose="02040503050406030204" pitchFamily="18" charset="0"/>
                <a:cs typeface="Arial" panose="020B0604020202020204" pitchFamily="34" charset="0"/>
              </a:rPr>
              <a:t>Women and girl safe spaces </a:t>
            </a:r>
            <a:r>
              <a:rPr lang="en-AU" sz="2400" dirty="0">
                <a:solidFill>
                  <a:schemeClr val="accent2">
                    <a:lumMod val="50000"/>
                  </a:schemeClr>
                </a:solidFill>
                <a:latin typeface="Arial" panose="020B0604020202020204" pitchFamily="34" charset="0"/>
                <a:ea typeface="Cambria" panose="02040503050406030204" pitchFamily="18" charset="0"/>
                <a:cs typeface="Arial" panose="020B0604020202020204" pitchFamily="34" charset="0"/>
              </a:rPr>
              <a:t>play an important role in camps but there are not enough</a:t>
            </a:r>
          </a:p>
          <a:p>
            <a:pPr marL="342900" indent="-342900">
              <a:buFont typeface="Symbol" panose="05050102010706020507" pitchFamily="18" charset="2"/>
              <a:buChar char=""/>
              <a:defRPr/>
            </a:pPr>
            <a:endParaRPr lang="en-AU" sz="2400" dirty="0">
              <a:solidFill>
                <a:schemeClr val="accent2">
                  <a:lumMod val="50000"/>
                </a:schemeClr>
              </a:solidFill>
              <a:latin typeface="Arial" panose="020B0604020202020204" pitchFamily="34" charset="0"/>
              <a:ea typeface="Cambria" panose="02040503050406030204" pitchFamily="18" charset="0"/>
              <a:cs typeface="Arial" panose="020B0604020202020204" pitchFamily="34" charset="0"/>
            </a:endParaRPr>
          </a:p>
          <a:p>
            <a:pPr marL="342900" indent="-342900">
              <a:buFont typeface="Symbol" panose="05050102010706020507" pitchFamily="18" charset="2"/>
              <a:buChar char=""/>
              <a:defRPr/>
            </a:pPr>
            <a:r>
              <a:rPr lang="en-AU" sz="2400" b="1" dirty="0">
                <a:solidFill>
                  <a:schemeClr val="accent2">
                    <a:lumMod val="50000"/>
                  </a:schemeClr>
                </a:solidFill>
                <a:latin typeface="Arial" panose="020B0604020202020204" pitchFamily="34" charset="0"/>
                <a:ea typeface="Cambria" panose="02040503050406030204" pitchFamily="18" charset="0"/>
                <a:cs typeface="Arial" panose="020B0604020202020204" pitchFamily="34" charset="0"/>
              </a:rPr>
              <a:t>Limited employment and educational pathways </a:t>
            </a:r>
            <a:r>
              <a:rPr lang="en-AU" sz="2400" dirty="0">
                <a:solidFill>
                  <a:schemeClr val="accent2">
                    <a:lumMod val="50000"/>
                  </a:schemeClr>
                </a:solidFill>
                <a:latin typeface="Arial" panose="020B0604020202020204" pitchFamily="34" charset="0"/>
                <a:ea typeface="Cambria" panose="02040503050406030204" pitchFamily="18" charset="0"/>
                <a:cs typeface="Arial" panose="020B0604020202020204" pitchFamily="34" charset="0"/>
              </a:rPr>
              <a:t>despite the evidence they play a key role in protection</a:t>
            </a:r>
          </a:p>
          <a:p>
            <a:pPr marL="342900" indent="-342900">
              <a:buFont typeface="Symbol" panose="05050102010706020507" pitchFamily="18" charset="2"/>
              <a:buChar char=""/>
              <a:defRPr/>
            </a:pPr>
            <a:endParaRPr lang="en-AU" sz="2400" dirty="0">
              <a:solidFill>
                <a:schemeClr val="accent2">
                  <a:lumMod val="50000"/>
                </a:schemeClr>
              </a:solidFill>
              <a:latin typeface="Cambria" panose="02040503050406030204" pitchFamily="18" charset="0"/>
              <a:ea typeface="Cambria" panose="020405030504060302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3FC4CCD1-82D7-7642-D593-261398CBFCC4}"/>
              </a:ext>
            </a:extLst>
          </p:cNvPr>
          <p:cNvSpPr>
            <a:spLocks noGrp="1" noChangeArrowheads="1"/>
          </p:cNvSpPr>
          <p:nvPr>
            <p:ph type="title"/>
          </p:nvPr>
        </p:nvSpPr>
        <p:spPr>
          <a:xfrm>
            <a:off x="688975" y="246063"/>
            <a:ext cx="7793038" cy="635000"/>
          </a:xfrm>
        </p:spPr>
        <p:txBody>
          <a:bodyPr/>
          <a:lstStyle/>
          <a:p>
            <a:r>
              <a:rPr lang="en-AU" altLang="en-US" dirty="0">
                <a:ea typeface="Cambria" panose="02040503050406030204" pitchFamily="18" charset="0"/>
              </a:rPr>
              <a:t>Adolescent Girls</a:t>
            </a:r>
          </a:p>
        </p:txBody>
      </p:sp>
      <p:sp>
        <p:nvSpPr>
          <p:cNvPr id="3" name="Content Placeholder 2">
            <a:extLst>
              <a:ext uri="{FF2B5EF4-FFF2-40B4-BE49-F238E27FC236}">
                <a16:creationId xmlns:a16="http://schemas.microsoft.com/office/drawing/2014/main" id="{9F309A1B-B37A-F0B8-3E6B-4D27D87B3ABF}"/>
              </a:ext>
            </a:extLst>
          </p:cNvPr>
          <p:cNvSpPr>
            <a:spLocks noGrp="1"/>
          </p:cNvSpPr>
          <p:nvPr>
            <p:ph idx="1"/>
          </p:nvPr>
        </p:nvSpPr>
        <p:spPr>
          <a:xfrm>
            <a:off x="660400" y="853694"/>
            <a:ext cx="7794625" cy="1357313"/>
          </a:xfrm>
        </p:spPr>
        <p:txBody>
          <a:bodyPr/>
          <a:lstStyle/>
          <a:p>
            <a:pPr marL="342900" indent="-342900">
              <a:buFont typeface="Symbol" panose="05050102010706020507" pitchFamily="18" charset="2"/>
              <a:buChar char=""/>
              <a:defRPr/>
            </a:pPr>
            <a:r>
              <a:rPr lang="en-AU" sz="2200" b="1" dirty="0">
                <a:solidFill>
                  <a:schemeClr val="accent2">
                    <a:lumMod val="50000"/>
                  </a:schemeClr>
                </a:solidFill>
                <a:ea typeface="Cambria" panose="02040503050406030204" pitchFamily="18" charset="0"/>
              </a:rPr>
              <a:t>Child marriage, domestic violence, and sexual violence are the most </a:t>
            </a:r>
            <a:r>
              <a:rPr lang="en-AU" sz="2000" b="1" dirty="0">
                <a:solidFill>
                  <a:schemeClr val="accent2">
                    <a:lumMod val="50000"/>
                  </a:schemeClr>
                </a:solidFill>
                <a:ea typeface="Cambria" panose="02040503050406030204" pitchFamily="18" charset="0"/>
              </a:rPr>
              <a:t>prevalent</a:t>
            </a:r>
            <a:r>
              <a:rPr lang="en-AU" sz="2200" b="1" dirty="0">
                <a:solidFill>
                  <a:schemeClr val="accent2">
                    <a:lumMod val="50000"/>
                  </a:schemeClr>
                </a:solidFill>
                <a:ea typeface="Cambria" panose="02040503050406030204" pitchFamily="18" charset="0"/>
              </a:rPr>
              <a:t> forms of gender-based violence against adolescent girls – </a:t>
            </a:r>
            <a:r>
              <a:rPr lang="en-AU" sz="2200" b="1" i="1" dirty="0">
                <a:solidFill>
                  <a:schemeClr val="accent2">
                    <a:lumMod val="50000"/>
                  </a:schemeClr>
                </a:solidFill>
                <a:ea typeface="Cambria" panose="02040503050406030204" pitchFamily="18" charset="0"/>
              </a:rPr>
              <a:t>often leading to early pregnancy and death in childbirth</a:t>
            </a:r>
          </a:p>
          <a:p>
            <a:pPr marL="342900" indent="-342900">
              <a:buFont typeface="Symbol" panose="05050102010706020507" pitchFamily="18" charset="2"/>
              <a:buChar char=""/>
              <a:defRPr/>
            </a:pPr>
            <a:endParaRPr lang="en-AU" sz="2200" b="1" i="1" dirty="0">
              <a:solidFill>
                <a:schemeClr val="accent2">
                  <a:lumMod val="50000"/>
                </a:schemeClr>
              </a:solidFill>
              <a:ea typeface="Cambria" panose="02040503050406030204" pitchFamily="18" charset="0"/>
            </a:endParaRPr>
          </a:p>
          <a:p>
            <a:pPr>
              <a:defRPr/>
            </a:pPr>
            <a:r>
              <a:rPr lang="en-AU" sz="1600" b="1" dirty="0">
                <a:solidFill>
                  <a:schemeClr val="accent2">
                    <a:lumMod val="50000"/>
                  </a:schemeClr>
                </a:solidFill>
                <a:ea typeface="Cambria" panose="02040503050406030204" pitchFamily="18" charset="0"/>
              </a:rPr>
              <a:t> </a:t>
            </a:r>
            <a:endParaRPr lang="en-AU" b="1" dirty="0">
              <a:solidFill>
                <a:schemeClr val="accent2">
                  <a:lumMod val="50000"/>
                </a:schemeClr>
              </a:solidFill>
              <a:ea typeface="Cambria" panose="02040503050406030204" pitchFamily="18" charset="0"/>
            </a:endParaRPr>
          </a:p>
        </p:txBody>
      </p:sp>
      <p:pic>
        <p:nvPicPr>
          <p:cNvPr id="21508" name="Picture 3" descr="A group of women in different dresses&#10;&#10;Description automatically generated">
            <a:extLst>
              <a:ext uri="{FF2B5EF4-FFF2-40B4-BE49-F238E27FC236}">
                <a16:creationId xmlns:a16="http://schemas.microsoft.com/office/drawing/2014/main" id="{BCA04C92-D9DA-3856-8B0F-CB73941F8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2525" y="2763838"/>
            <a:ext cx="1538288"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46E7CD5-2A9B-712B-93A6-562FEB76D4BD}"/>
              </a:ext>
            </a:extLst>
          </p:cNvPr>
          <p:cNvSpPr txBox="1"/>
          <p:nvPr/>
        </p:nvSpPr>
        <p:spPr>
          <a:xfrm>
            <a:off x="660400" y="2477483"/>
            <a:ext cx="6040438" cy="3754874"/>
          </a:xfrm>
          <a:prstGeom prst="rect">
            <a:avLst/>
          </a:prstGeom>
          <a:noFill/>
        </p:spPr>
        <p:txBody>
          <a:bodyPr>
            <a:spAutoFit/>
          </a:bodyPr>
          <a:lstStyle/>
          <a:p>
            <a:pPr marL="342900" indent="-342900">
              <a:buFont typeface="Symbol" panose="05050102010706020507" pitchFamily="18" charset="2"/>
              <a:buChar char=""/>
              <a:defRPr/>
            </a:pPr>
            <a:r>
              <a:rPr lang="en-AU" sz="2200" b="1" dirty="0">
                <a:solidFill>
                  <a:schemeClr val="accent2">
                    <a:lumMod val="50000"/>
                  </a:schemeClr>
                </a:solidFill>
                <a:latin typeface="Arial" panose="020B0604020202020204" pitchFamily="34" charset="0"/>
                <a:ea typeface="Cambria" panose="02040503050406030204" pitchFamily="18" charset="0"/>
                <a:cs typeface="Arial" panose="020B0604020202020204" pitchFamily="34" charset="0"/>
              </a:rPr>
              <a:t>There is no clear division of labour between actors from the SGBV and child protection sector. adolescent girls, in particular older girls,  are often overlooked in both sectors. </a:t>
            </a:r>
          </a:p>
          <a:p>
            <a:pPr marL="342900" indent="-342900">
              <a:buFont typeface="Symbol" panose="05050102010706020507" pitchFamily="18" charset="2"/>
              <a:buChar char=""/>
              <a:defRPr/>
            </a:pPr>
            <a:endParaRPr lang="en-AU" sz="2200" b="1" dirty="0">
              <a:solidFill>
                <a:schemeClr val="accent2">
                  <a:lumMod val="50000"/>
                </a:schemeClr>
              </a:solidFill>
              <a:latin typeface="Arial" panose="020B0604020202020204" pitchFamily="34" charset="0"/>
              <a:ea typeface="Cambria" panose="02040503050406030204" pitchFamily="18" charset="0"/>
              <a:cs typeface="Arial" panose="020B0604020202020204" pitchFamily="34" charset="0"/>
            </a:endParaRPr>
          </a:p>
          <a:p>
            <a:pPr marL="342900" indent="-342900">
              <a:buFont typeface="Symbol" panose="05050102010706020507" pitchFamily="18" charset="2"/>
              <a:buChar char=""/>
              <a:defRPr/>
            </a:pPr>
            <a:r>
              <a:rPr lang="en-AU" sz="2200" b="1" dirty="0">
                <a:solidFill>
                  <a:schemeClr val="accent2">
                    <a:lumMod val="50000"/>
                  </a:schemeClr>
                </a:solidFill>
                <a:latin typeface="Arial" panose="020B0604020202020204" pitchFamily="34" charset="0"/>
                <a:ea typeface="Cambria" panose="02040503050406030204" pitchFamily="18" charset="0"/>
                <a:cs typeface="Arial" panose="020B0604020202020204" pitchFamily="34" charset="0"/>
              </a:rPr>
              <a:t>SGBV in displacement settings  is one of the least funded areas of humanitarian response. </a:t>
            </a:r>
          </a:p>
          <a:p>
            <a:pPr marL="342900" indent="-342900">
              <a:buFont typeface="Symbol" panose="05050102010706020507" pitchFamily="18" charset="2"/>
              <a:buChar char=""/>
              <a:defRPr/>
            </a:pPr>
            <a:r>
              <a:rPr lang="en-AU" sz="2200" b="1" dirty="0">
                <a:solidFill>
                  <a:schemeClr val="accent2">
                    <a:lumMod val="50000"/>
                  </a:schemeClr>
                </a:solidFill>
                <a:latin typeface="Arial" panose="020B0604020202020204" pitchFamily="34" charset="0"/>
                <a:ea typeface="Cambria" panose="02040503050406030204" pitchFamily="18" charset="0"/>
                <a:cs typeface="Arial" panose="020B0604020202020204" pitchFamily="34" charset="0"/>
              </a:rPr>
              <a:t>(Stark, L., I. </a:t>
            </a:r>
            <a:r>
              <a:rPr lang="en-AU" sz="2200" b="1" dirty="0" err="1">
                <a:solidFill>
                  <a:schemeClr val="accent2">
                    <a:lumMod val="50000"/>
                  </a:schemeClr>
                </a:solidFill>
                <a:latin typeface="Arial" panose="020B0604020202020204" pitchFamily="34" charset="0"/>
                <a:ea typeface="Cambria" panose="02040503050406030204" pitchFamily="18" charset="0"/>
                <a:cs typeface="Arial" panose="020B0604020202020204" pitchFamily="34" charset="0"/>
              </a:rPr>
              <a:t>Seff</a:t>
            </a:r>
            <a:r>
              <a:rPr lang="en-AU" sz="2200" b="1" dirty="0">
                <a:solidFill>
                  <a:schemeClr val="accent2">
                    <a:lumMod val="50000"/>
                  </a:schemeClr>
                </a:solidFill>
                <a:latin typeface="Arial" panose="020B0604020202020204" pitchFamily="34" charset="0"/>
                <a:ea typeface="Cambria" panose="02040503050406030204" pitchFamily="18" charset="0"/>
                <a:cs typeface="Arial" panose="020B0604020202020204" pitchFamily="34" charset="0"/>
              </a:rPr>
              <a:t> and C. Reis 2021)</a:t>
            </a:r>
          </a:p>
          <a:p>
            <a:pPr marL="342900" indent="-342900">
              <a:buFont typeface="Symbol" panose="05050102010706020507" pitchFamily="18" charset="2"/>
              <a:buChar char=""/>
              <a:defRPr/>
            </a:pPr>
            <a:endParaRPr lang="en-AU" b="1" i="1"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48790755-C8CB-A5A7-7AB0-0DC59CB3C5C5}"/>
              </a:ext>
            </a:extLst>
          </p:cNvPr>
          <p:cNvSpPr>
            <a:spLocks noGrp="1" noChangeArrowheads="1"/>
          </p:cNvSpPr>
          <p:nvPr>
            <p:ph type="title"/>
          </p:nvPr>
        </p:nvSpPr>
        <p:spPr>
          <a:xfrm>
            <a:off x="675481" y="351587"/>
            <a:ext cx="7793038" cy="635000"/>
          </a:xfrm>
        </p:spPr>
        <p:txBody>
          <a:bodyPr/>
          <a:lstStyle/>
          <a:p>
            <a:r>
              <a:rPr lang="en-AU" altLang="en-US" dirty="0">
                <a:ea typeface="Cambria" panose="02040503050406030204" pitchFamily="18" charset="0"/>
              </a:rPr>
              <a:t>Using the AGD Matrix Exercise to identify problems and barriers</a:t>
            </a:r>
          </a:p>
        </p:txBody>
      </p:sp>
      <p:sp>
        <p:nvSpPr>
          <p:cNvPr id="32771" name="Content Placeholder 2">
            <a:extLst>
              <a:ext uri="{FF2B5EF4-FFF2-40B4-BE49-F238E27FC236}">
                <a16:creationId xmlns:a16="http://schemas.microsoft.com/office/drawing/2014/main" id="{83E27DB1-3E73-C595-2A0B-A65B4E3B671A}"/>
              </a:ext>
            </a:extLst>
          </p:cNvPr>
          <p:cNvSpPr>
            <a:spLocks noGrp="1" noChangeArrowheads="1"/>
          </p:cNvSpPr>
          <p:nvPr>
            <p:ph idx="1"/>
          </p:nvPr>
        </p:nvSpPr>
        <p:spPr>
          <a:xfrm>
            <a:off x="267128" y="1680004"/>
            <a:ext cx="8445358" cy="3698875"/>
          </a:xfrm>
        </p:spPr>
        <p:txBody>
          <a:bodyPr/>
          <a:lstStyle/>
          <a:p>
            <a:r>
              <a:rPr lang="en-AU" altLang="en-US" b="1" dirty="0">
                <a:solidFill>
                  <a:schemeClr val="accent2">
                    <a:lumMod val="50000"/>
                  </a:schemeClr>
                </a:solidFill>
                <a:ea typeface="Cambria" panose="02040503050406030204" pitchFamily="18" charset="0"/>
              </a:rPr>
              <a:t>The matrix can be used to gather evidence about a number of issues in one sitting, which can take a full day, or you can tailor it to what you are particularly exploring in a session.</a:t>
            </a:r>
          </a:p>
          <a:p>
            <a:r>
              <a:rPr lang="en-AU" altLang="en-US" b="1" dirty="0">
                <a:solidFill>
                  <a:schemeClr val="accent2">
                    <a:lumMod val="50000"/>
                  </a:schemeClr>
                </a:solidFill>
                <a:ea typeface="Cambria" panose="02040503050406030204" pitchFamily="18" charset="0"/>
              </a:rPr>
              <a:t>We have found it an excellent exercise to gather information about how SGBV affects diverse groups.</a:t>
            </a:r>
          </a:p>
          <a:p>
            <a:endParaRPr lang="en-AU" altLang="en-US" b="1" dirty="0">
              <a:solidFill>
                <a:schemeClr val="accent2">
                  <a:lumMod val="50000"/>
                </a:schemeClr>
              </a:solidFill>
              <a:ea typeface="Cambria" panose="02040503050406030204" pitchFamily="18" charset="0"/>
            </a:endParaRPr>
          </a:p>
          <a:p>
            <a:endParaRPr lang="en-AU" altLang="en-US" b="1" dirty="0">
              <a:solidFill>
                <a:schemeClr val="accent2">
                  <a:lumMod val="50000"/>
                </a:schemeClr>
              </a:solidFill>
              <a:ea typeface="Cambria" panose="02040503050406030204" pitchFamily="18" charset="0"/>
            </a:endParaRPr>
          </a:p>
        </p:txBody>
      </p:sp>
      <p:pic>
        <p:nvPicPr>
          <p:cNvPr id="2" name="Picture 1">
            <a:extLst>
              <a:ext uri="{FF2B5EF4-FFF2-40B4-BE49-F238E27FC236}">
                <a16:creationId xmlns:a16="http://schemas.microsoft.com/office/drawing/2014/main" id="{E24833E4-6231-9808-AFA7-6D0AFA7C295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H="1" flipV="1">
            <a:off x="2489631" y="4673671"/>
            <a:ext cx="2356485" cy="18669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C29FA82C-237E-C853-EE46-8AC5A26DE2BC}"/>
              </a:ext>
            </a:extLst>
          </p:cNvPr>
          <p:cNvSpPr>
            <a:spLocks noGrp="1" noChangeArrowheads="1"/>
          </p:cNvSpPr>
          <p:nvPr>
            <p:ph type="title"/>
          </p:nvPr>
        </p:nvSpPr>
        <p:spPr>
          <a:xfrm>
            <a:off x="157163" y="246063"/>
            <a:ext cx="8482012" cy="635000"/>
          </a:xfrm>
        </p:spPr>
        <p:txBody>
          <a:bodyPr/>
          <a:lstStyle/>
          <a:p>
            <a:r>
              <a:rPr lang="en-AU" altLang="en-US" sz="2800" b="1" dirty="0">
                <a:solidFill>
                  <a:srgbClr val="7030A0"/>
                </a:solidFill>
                <a:ea typeface="Cambria" panose="02040503050406030204" pitchFamily="18" charset="0"/>
              </a:rPr>
              <a:t>List how SGBV affects each diverse group on </a:t>
            </a:r>
            <a:br>
              <a:rPr lang="en-AU" altLang="en-US" sz="2800" b="1" dirty="0">
                <a:solidFill>
                  <a:srgbClr val="7030A0"/>
                </a:solidFill>
                <a:ea typeface="Cambria" panose="02040503050406030204" pitchFamily="18" charset="0"/>
              </a:rPr>
            </a:br>
            <a:r>
              <a:rPr lang="en-AU" altLang="en-US" sz="2800" b="1" dirty="0">
                <a:solidFill>
                  <a:srgbClr val="7030A0"/>
                </a:solidFill>
                <a:ea typeface="Cambria" panose="02040503050406030204" pitchFamily="18" charset="0"/>
              </a:rPr>
              <a:t>the top of the Matrix </a:t>
            </a:r>
            <a:br>
              <a:rPr lang="en-AU" altLang="en-US" sz="2800" b="1" dirty="0">
                <a:solidFill>
                  <a:srgbClr val="7030A0"/>
                </a:solidFill>
                <a:ea typeface="Cambria" panose="02040503050406030204" pitchFamily="18" charset="0"/>
              </a:rPr>
            </a:br>
            <a:br>
              <a:rPr lang="en-AU" altLang="en-US" sz="2800" i="1" dirty="0">
                <a:solidFill>
                  <a:srgbClr val="7030A0"/>
                </a:solidFill>
                <a:ea typeface="Cambria" panose="02040503050406030204" pitchFamily="18" charset="0"/>
              </a:rPr>
            </a:br>
            <a:br>
              <a:rPr lang="en-AU" altLang="en-US" sz="2800" i="1" dirty="0">
                <a:solidFill>
                  <a:srgbClr val="7030A0"/>
                </a:solidFill>
              </a:rPr>
            </a:br>
            <a:br>
              <a:rPr lang="en-AU" altLang="en-US" sz="2800" i="1" dirty="0"/>
            </a:br>
            <a:br>
              <a:rPr lang="en-AU" altLang="en-US" sz="2800" i="1" dirty="0"/>
            </a:br>
            <a:br>
              <a:rPr lang="en-AU" altLang="en-US" sz="2800" i="1" dirty="0"/>
            </a:br>
            <a:br>
              <a:rPr lang="en-AU" altLang="en-US" sz="2800" i="1" dirty="0"/>
            </a:br>
            <a:br>
              <a:rPr lang="en-AU" altLang="en-US" sz="2800" i="1" dirty="0"/>
            </a:br>
            <a:br>
              <a:rPr lang="en-AU" altLang="en-US" sz="2800" i="1" dirty="0"/>
            </a:br>
            <a:br>
              <a:rPr lang="en-AU" altLang="en-US" sz="2800" i="1" dirty="0"/>
            </a:br>
            <a:endParaRPr lang="en-AU" altLang="en-US" sz="2800" dirty="0">
              <a:solidFill>
                <a:srgbClr val="538135"/>
              </a:solidFill>
            </a:endParaRPr>
          </a:p>
        </p:txBody>
      </p:sp>
      <p:pic>
        <p:nvPicPr>
          <p:cNvPr id="3" name="Picture 1" descr="A group of people with different clothes&#10;&#10;Description automatically generated with medium confidence">
            <a:extLst>
              <a:ext uri="{FF2B5EF4-FFF2-40B4-BE49-F238E27FC236}">
                <a16:creationId xmlns:a16="http://schemas.microsoft.com/office/drawing/2014/main" id="{45A2D44F-BEC5-C26E-839C-998D9BBC333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1102" y="1294544"/>
            <a:ext cx="8158073" cy="464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2">
            <a:extLst>
              <a:ext uri="{FF2B5EF4-FFF2-40B4-BE49-F238E27FC236}">
                <a16:creationId xmlns:a16="http://schemas.microsoft.com/office/drawing/2014/main" id="{772FAB03-1EA7-E8CE-8446-50B34EACE041}"/>
              </a:ext>
            </a:extLst>
          </p:cNvPr>
          <p:cNvSpPr txBox="1">
            <a:spLocks noChangeArrowheads="1"/>
          </p:cNvSpPr>
          <p:nvPr/>
        </p:nvSpPr>
        <p:spPr bwMode="auto">
          <a:xfrm>
            <a:off x="4211960" y="1771998"/>
            <a:ext cx="4464496" cy="3539430"/>
          </a:xfrm>
          <a:prstGeom prst="rect">
            <a:avLst/>
          </a:prstGeom>
          <a:noFill/>
          <a:ln>
            <a:noFill/>
          </a:ln>
        </p:spPr>
        <p:txBody>
          <a:bodyPr wrap="square">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a:defRPr/>
            </a:pPr>
            <a:r>
              <a:rPr lang="en-GB" altLang="en-US" sz="2800" b="1" dirty="0">
                <a:solidFill>
                  <a:schemeClr val="accent2">
                    <a:lumMod val="50000"/>
                  </a:schemeClr>
                </a:solidFill>
                <a:latin typeface="Arial" panose="020B0604020202020204" pitchFamily="34" charset="0"/>
                <a:ea typeface="Cambria" panose="02040503050406030204" pitchFamily="18" charset="0"/>
                <a:cs typeface="Arial" panose="020B0604020202020204" pitchFamily="34" charset="0"/>
              </a:rPr>
              <a:t>Storyboarding</a:t>
            </a:r>
            <a:r>
              <a:rPr lang="en-GB" altLang="en-US" sz="2800" b="1" dirty="0">
                <a:solidFill>
                  <a:srgbClr val="3A7C22"/>
                </a:solidFill>
                <a:latin typeface="Arial" panose="020B0604020202020204" pitchFamily="34" charset="0"/>
                <a:ea typeface="Cambria" panose="02040503050406030204" pitchFamily="18" charset="0"/>
                <a:cs typeface="Arial" panose="020B0604020202020204" pitchFamily="34" charset="0"/>
              </a:rPr>
              <a:t> moves from problem identification to problem solving. It is an excellent way to engage members of refugee communities in identifying appropriate local solutions. </a:t>
            </a:r>
            <a:endParaRPr lang="en-AU" altLang="en-US" sz="2800" b="1" dirty="0">
              <a:latin typeface="Arial" panose="020B0604020202020204" pitchFamily="34" charset="0"/>
              <a:ea typeface="Cambria" panose="02040503050406030204" pitchFamily="18" charset="0"/>
              <a:cs typeface="Arial" panose="020B0604020202020204" pitchFamily="34" charset="0"/>
            </a:endParaRPr>
          </a:p>
        </p:txBody>
      </p:sp>
      <p:pic>
        <p:nvPicPr>
          <p:cNvPr id="30723" name="Picture 4" descr="A drawing of a person and a child&#10;&#10;Description automatically generated">
            <a:extLst>
              <a:ext uri="{FF2B5EF4-FFF2-40B4-BE49-F238E27FC236}">
                <a16:creationId xmlns:a16="http://schemas.microsoft.com/office/drawing/2014/main" id="{24D4AEBB-0C74-0265-BD60-528C49B122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700213"/>
            <a:ext cx="3292475"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1">
            <a:extLst>
              <a:ext uri="{FF2B5EF4-FFF2-40B4-BE49-F238E27FC236}">
                <a16:creationId xmlns:a16="http://schemas.microsoft.com/office/drawing/2014/main" id="{B9F32CD8-735C-F6F0-6D01-575A77D88962}"/>
              </a:ext>
            </a:extLst>
          </p:cNvPr>
          <p:cNvSpPr txBox="1">
            <a:spLocks noChangeArrowheads="1"/>
          </p:cNvSpPr>
          <p:nvPr/>
        </p:nvSpPr>
        <p:spPr bwMode="auto">
          <a:xfrm>
            <a:off x="2627313" y="333375"/>
            <a:ext cx="51133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0"/>
              </a:spcAft>
              <a:buClrTx/>
              <a:buSzTx/>
              <a:buFontTx/>
              <a:buNone/>
            </a:pPr>
            <a:r>
              <a:rPr lang="en-AU" altLang="en-US" sz="3600" b="1" dirty="0">
                <a:solidFill>
                  <a:srgbClr val="7030A0"/>
                </a:solidFill>
                <a:latin typeface="Arial" panose="020B0604020202020204" pitchFamily="34" charset="0"/>
                <a:ea typeface="Cambria" panose="02040503050406030204" pitchFamily="18" charset="0"/>
                <a:cs typeface="Arial" panose="020B0604020202020204" pitchFamily="34" charset="0"/>
              </a:rPr>
              <a:t>Storyboarding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 Box 5">
            <a:extLst>
              <a:ext uri="{FF2B5EF4-FFF2-40B4-BE49-F238E27FC236}">
                <a16:creationId xmlns:a16="http://schemas.microsoft.com/office/drawing/2014/main" id="{D5E64977-753B-0E4D-856B-CBAD9379B7D9}"/>
              </a:ext>
            </a:extLst>
          </p:cNvPr>
          <p:cNvSpPr txBox="1">
            <a:spLocks noChangeArrowheads="1"/>
          </p:cNvSpPr>
          <p:nvPr/>
        </p:nvSpPr>
        <p:spPr bwMode="auto">
          <a:xfrm>
            <a:off x="8412163" y="6680200"/>
            <a:ext cx="1441450" cy="20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sz="1200">
              <a:latin typeface="Times New Roman" charset="0"/>
              <a:ea typeface="ＭＳ Ｐゴシック" charset="0"/>
            </a:endParaRPr>
          </a:p>
        </p:txBody>
      </p:sp>
      <p:sp>
        <p:nvSpPr>
          <p:cNvPr id="17414" name="Rectangle 6">
            <a:extLst>
              <a:ext uri="{FF2B5EF4-FFF2-40B4-BE49-F238E27FC236}">
                <a16:creationId xmlns:a16="http://schemas.microsoft.com/office/drawing/2014/main" id="{3B3409C9-99B1-B147-AF5F-286E2047C860}"/>
              </a:ext>
            </a:extLst>
          </p:cNvPr>
          <p:cNvSpPr>
            <a:spLocks noChangeArrowheads="1"/>
          </p:cNvSpPr>
          <p:nvPr/>
        </p:nvSpPr>
        <p:spPr bwMode="auto">
          <a:xfrm>
            <a:off x="2352675" y="2190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latin typeface="Arial" charset="0"/>
              <a:ea typeface="ＭＳ Ｐゴシック" charset="0"/>
            </a:endParaRPr>
          </a:p>
        </p:txBody>
      </p:sp>
      <p:sp>
        <p:nvSpPr>
          <p:cNvPr id="17417" name="Rectangle 9">
            <a:extLst>
              <a:ext uri="{FF2B5EF4-FFF2-40B4-BE49-F238E27FC236}">
                <a16:creationId xmlns:a16="http://schemas.microsoft.com/office/drawing/2014/main" id="{34D18016-FA3E-C843-987B-01EA28D33848}"/>
              </a:ext>
            </a:extLst>
          </p:cNvPr>
          <p:cNvSpPr>
            <a:spLocks noChangeArrowheads="1"/>
          </p:cNvSpPr>
          <p:nvPr/>
        </p:nvSpPr>
        <p:spPr bwMode="auto">
          <a:xfrm>
            <a:off x="623888" y="1162050"/>
            <a:ext cx="8196262"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914400" lvl="1" indent="-457200">
              <a:buFont typeface="Wingdings" pitchFamily="2" charset="2"/>
              <a:buChar char="Ø"/>
              <a:defRPr/>
            </a:pPr>
            <a:r>
              <a:rPr lang="en-US" sz="2800" b="1" dirty="0">
                <a:solidFill>
                  <a:schemeClr val="accent2">
                    <a:lumMod val="50000"/>
                  </a:schemeClr>
                </a:solidFill>
                <a:latin typeface="Arial" panose="020B0604020202020204" pitchFamily="34" charset="0"/>
                <a:ea typeface="ＭＳ Ｐゴシック" charset="0"/>
                <a:cs typeface="Arial" panose="020B0604020202020204" pitchFamily="34" charset="0"/>
              </a:rPr>
              <a:t>What is a story board?</a:t>
            </a:r>
          </a:p>
          <a:p>
            <a:pPr marL="914400" lvl="1" indent="-457200">
              <a:buFont typeface="Wingdings" pitchFamily="2" charset="2"/>
              <a:buChar char="Ø"/>
              <a:defRPr/>
            </a:pPr>
            <a:r>
              <a:rPr lang="en-US" sz="2800" b="1" dirty="0">
                <a:solidFill>
                  <a:schemeClr val="accent2">
                    <a:lumMod val="50000"/>
                  </a:schemeClr>
                </a:solidFill>
                <a:latin typeface="Arial" panose="020B0604020202020204" pitchFamily="34" charset="0"/>
                <a:ea typeface="ＭＳ Ｐゴシック" charset="0"/>
                <a:cs typeface="Arial" panose="020B0604020202020204" pitchFamily="34" charset="0"/>
              </a:rPr>
              <a:t>How story boards can be used to solve problems with refugee communities</a:t>
            </a:r>
          </a:p>
          <a:p>
            <a:pPr marL="914400" lvl="1" indent="-457200">
              <a:buFont typeface="Wingdings" pitchFamily="2" charset="2"/>
              <a:buChar char="Ø"/>
              <a:defRPr/>
            </a:pPr>
            <a:r>
              <a:rPr lang="en-US" sz="2800" b="1" dirty="0">
                <a:solidFill>
                  <a:schemeClr val="accent2">
                    <a:lumMod val="50000"/>
                  </a:schemeClr>
                </a:solidFill>
                <a:latin typeface="Arial" panose="020B0604020202020204" pitchFamily="34" charset="0"/>
                <a:ea typeface="ＭＳ Ｐゴシック" charset="0"/>
                <a:cs typeface="Arial" panose="020B0604020202020204" pitchFamily="34" charset="0"/>
              </a:rPr>
              <a:t>Preparing story boards</a:t>
            </a:r>
          </a:p>
        </p:txBody>
      </p:sp>
      <p:pic>
        <p:nvPicPr>
          <p:cNvPr id="8196" name="Picture 1">
            <a:extLst>
              <a:ext uri="{FF2B5EF4-FFF2-40B4-BE49-F238E27FC236}">
                <a16:creationId xmlns:a16="http://schemas.microsoft.com/office/drawing/2014/main" id="{74505B46-B5F4-B146-BE3E-7F362AA88C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0163" y="3068638"/>
            <a:ext cx="6543675"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
            <a:extLst>
              <a:ext uri="{FF2B5EF4-FFF2-40B4-BE49-F238E27FC236}">
                <a16:creationId xmlns:a16="http://schemas.microsoft.com/office/drawing/2014/main" id="{991BBADF-476E-CF47-9446-0ED53D2188CB}"/>
              </a:ext>
            </a:extLst>
          </p:cNvPr>
          <p:cNvSpPr>
            <a:spLocks noChangeArrowheads="1"/>
          </p:cNvSpPr>
          <p:nvPr/>
        </p:nvSpPr>
        <p:spPr bwMode="auto">
          <a:xfrm>
            <a:off x="623888" y="95250"/>
            <a:ext cx="7777162"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AU" sz="3200" b="1" dirty="0">
                <a:solidFill>
                  <a:srgbClr val="7030A0"/>
                </a:solidFill>
                <a:latin typeface="Arial" panose="020B0604020202020204" pitchFamily="34" charset="0"/>
                <a:ea typeface="ＭＳ Ｐゴシック" charset="0"/>
                <a:cs typeface="Arial" panose="020B0604020202020204" pitchFamily="34" charset="0"/>
              </a:rPr>
              <a:t>Participants</a:t>
            </a:r>
            <a:r>
              <a:rPr lang="en-AU" sz="3200" b="1" dirty="0">
                <a:solidFill>
                  <a:srgbClr val="7030A0"/>
                </a:solidFill>
                <a:latin typeface="Calibri" panose="020F0502020204030204" pitchFamily="34" charset="0"/>
                <a:ea typeface="ＭＳ Ｐゴシック" charset="0"/>
                <a:cs typeface="Calibri" panose="020F0502020204030204" pitchFamily="34" charset="0"/>
              </a:rPr>
              <a:t> use storyboards to </a:t>
            </a:r>
            <a:br>
              <a:rPr lang="en-AU" sz="3200" b="1" dirty="0">
                <a:solidFill>
                  <a:srgbClr val="7030A0"/>
                </a:solidFill>
                <a:latin typeface="Calibri" panose="020F0502020204030204" pitchFamily="34" charset="0"/>
                <a:ea typeface="ＭＳ Ｐゴシック" charset="0"/>
                <a:cs typeface="Calibri" panose="020F0502020204030204" pitchFamily="34" charset="0"/>
              </a:rPr>
            </a:br>
            <a:r>
              <a:rPr lang="en-AU" sz="3200" b="1" dirty="0">
                <a:solidFill>
                  <a:srgbClr val="7030A0"/>
                </a:solidFill>
                <a:latin typeface="Calibri" panose="020F0502020204030204" pitchFamily="34" charset="0"/>
                <a:ea typeface="ＭＳ Ｐゴシック" charset="0"/>
                <a:cs typeface="Calibri" panose="020F0502020204030204" pitchFamily="34" charset="0"/>
              </a:rPr>
              <a:t>identify problems and suggest solutions</a:t>
            </a:r>
          </a:p>
        </p:txBody>
      </p:sp>
    </p:spTree>
    <p:extLst>
      <p:ext uri="{BB962C8B-B14F-4D97-AF65-F5344CB8AC3E}">
        <p14:creationId xmlns:p14="http://schemas.microsoft.com/office/powerpoint/2010/main" val="2564154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544010-B023-416A-67D5-975EFA81A744}"/>
              </a:ext>
            </a:extLst>
          </p:cNvPr>
          <p:cNvSpPr txBox="1"/>
          <p:nvPr/>
        </p:nvSpPr>
        <p:spPr>
          <a:xfrm flipH="1">
            <a:off x="743803" y="1601370"/>
            <a:ext cx="2190465" cy="2123658"/>
          </a:xfrm>
          <a:prstGeom prst="rect">
            <a:avLst/>
          </a:prstGeom>
          <a:noFill/>
        </p:spPr>
        <p:txBody>
          <a:bodyPr wrap="square" rtlCol="0">
            <a:spAutoFit/>
          </a:bodyPr>
          <a:lstStyle/>
          <a:p>
            <a:r>
              <a:rPr lang="en-AU" sz="4400" b="1" dirty="0">
                <a:solidFill>
                  <a:srgbClr val="7030A0"/>
                </a:solidFill>
                <a:latin typeface="Arial" panose="020B0604020202020204" pitchFamily="34" charset="0"/>
                <a:ea typeface="Cambria" panose="02040503050406030204" pitchFamily="18" charset="0"/>
                <a:cs typeface="Arial" panose="020B0604020202020204" pitchFamily="34" charset="0"/>
              </a:rPr>
              <a:t>How does it work?</a:t>
            </a:r>
          </a:p>
        </p:txBody>
      </p:sp>
      <p:pic>
        <p:nvPicPr>
          <p:cNvPr id="4" name="Picture 3" descr="A picture containing covered, text, many, refrigerator&#10;&#10;Description automatically generated">
            <a:extLst>
              <a:ext uri="{FF2B5EF4-FFF2-40B4-BE49-F238E27FC236}">
                <a16:creationId xmlns:a16="http://schemas.microsoft.com/office/drawing/2014/main" id="{E1266CDE-0259-3B3B-43CA-389EC23866F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93833" y="762963"/>
            <a:ext cx="5136126" cy="5381950"/>
          </a:xfrm>
          <a:prstGeom prst="rect">
            <a:avLst/>
          </a:prstGeom>
        </p:spPr>
      </p:pic>
    </p:spTree>
    <p:extLst>
      <p:ext uri="{BB962C8B-B14F-4D97-AF65-F5344CB8AC3E}">
        <p14:creationId xmlns:p14="http://schemas.microsoft.com/office/powerpoint/2010/main" val="2771674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a:extLst>
              <a:ext uri="{FF2B5EF4-FFF2-40B4-BE49-F238E27FC236}">
                <a16:creationId xmlns:a16="http://schemas.microsoft.com/office/drawing/2014/main" id="{E84FC659-436A-E42B-8C31-6C18C39D121D}"/>
              </a:ext>
            </a:extLst>
          </p:cNvPr>
          <p:cNvSpPr>
            <a:spLocks noChangeArrowheads="1"/>
          </p:cNvSpPr>
          <p:nvPr/>
        </p:nvSpPr>
        <p:spPr bwMode="auto">
          <a:xfrm>
            <a:off x="381000" y="1122363"/>
            <a:ext cx="8380413" cy="2908489"/>
          </a:xfrm>
          <a:prstGeom prst="rect">
            <a:avLst/>
          </a:prstGeom>
          <a:noFill/>
          <a:ln>
            <a:noFill/>
          </a:ln>
        </p:spPr>
        <p:txBody>
          <a:bodyP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buFont typeface="Wingdings 3" panose="05040102010807070707" pitchFamily="18" charset="2"/>
              <a:buNone/>
              <a:defRPr/>
            </a:pPr>
            <a:r>
              <a:rPr lang="en-US" altLang="en-US" sz="2400" b="1" dirty="0">
                <a:solidFill>
                  <a:schemeClr val="accent2">
                    <a:lumMod val="50000"/>
                  </a:schemeClr>
                </a:solidFill>
                <a:latin typeface="Arial" panose="020B0604020202020204" pitchFamily="34" charset="0"/>
                <a:ea typeface="Cambria" panose="02040503050406030204" pitchFamily="18" charset="0"/>
                <a:cs typeface="Arial" panose="020B0604020202020204" pitchFamily="34" charset="0"/>
              </a:rPr>
              <a:t>Participants  draw and present their responses to </a:t>
            </a:r>
            <a:r>
              <a:rPr lang="en-AU" altLang="en-US" sz="2400" b="1" dirty="0">
                <a:solidFill>
                  <a:schemeClr val="accent2">
                    <a:lumMod val="50000"/>
                  </a:schemeClr>
                </a:solidFill>
                <a:latin typeface="Arial" panose="020B0604020202020204" pitchFamily="34" charset="0"/>
                <a:ea typeface="Cambria" panose="02040503050406030204" pitchFamily="18" charset="0"/>
                <a:cs typeface="Arial" panose="020B0604020202020204" pitchFamily="34" charset="0"/>
              </a:rPr>
              <a:t>questions about a problem facing their community, what is available to respond to this problem, their ideas for other solutions, and what role the community, NGOs or other groups could take in these solutions. </a:t>
            </a:r>
          </a:p>
          <a:p>
            <a:pPr>
              <a:buFont typeface="Wingdings 3" panose="05040102010807070707" pitchFamily="18" charset="2"/>
              <a:buNone/>
              <a:defRPr/>
            </a:pPr>
            <a:r>
              <a:rPr lang="en-AU" altLang="en-US" sz="2400" b="1" dirty="0">
                <a:solidFill>
                  <a:schemeClr val="accent2">
                    <a:lumMod val="50000"/>
                  </a:schemeClr>
                </a:solidFill>
                <a:latin typeface="Arial" panose="020B0604020202020204" pitchFamily="34" charset="0"/>
                <a:ea typeface="Cambria" panose="02040503050406030204" pitchFamily="18" charset="0"/>
                <a:cs typeface="Arial" panose="020B0604020202020204" pitchFamily="34" charset="0"/>
              </a:rPr>
              <a:t>The verbal presentations  are documented and form core research data.</a:t>
            </a:r>
          </a:p>
        </p:txBody>
      </p:sp>
      <p:pic>
        <p:nvPicPr>
          <p:cNvPr id="29699" name="Picture 7" descr="A group of people standing in a room&#10;&#10;Description automatically generated">
            <a:extLst>
              <a:ext uri="{FF2B5EF4-FFF2-40B4-BE49-F238E27FC236}">
                <a16:creationId xmlns:a16="http://schemas.microsoft.com/office/drawing/2014/main" id="{F9E78309-5881-D2C6-F0C5-CC4811E17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9330" y="4080040"/>
            <a:ext cx="2903608" cy="1893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9" descr="A picture containing person, indoor, table, people&#10;&#10;Description automatically generated">
            <a:extLst>
              <a:ext uri="{FF2B5EF4-FFF2-40B4-BE49-F238E27FC236}">
                <a16:creationId xmlns:a16="http://schemas.microsoft.com/office/drawing/2014/main" id="{40282A8A-2631-B3E6-8A26-E87BF3D74F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8457" y="4123624"/>
            <a:ext cx="2090528" cy="2246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Box 2">
            <a:extLst>
              <a:ext uri="{FF2B5EF4-FFF2-40B4-BE49-F238E27FC236}">
                <a16:creationId xmlns:a16="http://schemas.microsoft.com/office/drawing/2014/main" id="{FFB98BBE-8C28-1102-F1A1-A4311B0BE036}"/>
              </a:ext>
            </a:extLst>
          </p:cNvPr>
          <p:cNvSpPr txBox="1">
            <a:spLocks noChangeArrowheads="1"/>
          </p:cNvSpPr>
          <p:nvPr/>
        </p:nvSpPr>
        <p:spPr bwMode="auto">
          <a:xfrm>
            <a:off x="236306" y="0"/>
            <a:ext cx="901043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spcAft>
                <a:spcPct val="0"/>
              </a:spcAft>
              <a:buClrTx/>
              <a:buSzTx/>
              <a:buFont typeface="Wingdings 3" panose="05040102010807070707" pitchFamily="18" charset="2"/>
              <a:buNone/>
            </a:pPr>
            <a:r>
              <a:rPr lang="en-AU" altLang="en-US" sz="3200" b="1" dirty="0">
                <a:solidFill>
                  <a:srgbClr val="7030A0"/>
                </a:solidFill>
                <a:latin typeface="Arial" panose="020B0604020202020204" pitchFamily="34" charset="0"/>
                <a:ea typeface="Cambria" panose="02040503050406030204" pitchFamily="18" charset="0"/>
                <a:cs typeface="Arial" panose="020B0604020202020204" pitchFamily="34" charset="0"/>
              </a:rPr>
              <a:t>From Problem Identification to Solutions.</a:t>
            </a:r>
          </a:p>
          <a:p>
            <a:pPr algn="ctr">
              <a:spcBef>
                <a:spcPct val="0"/>
              </a:spcBef>
              <a:spcAft>
                <a:spcPct val="0"/>
              </a:spcAft>
              <a:buClrTx/>
              <a:buSzTx/>
              <a:buFont typeface="Wingdings 3" panose="05040102010807070707" pitchFamily="18" charset="2"/>
              <a:buNone/>
            </a:pPr>
            <a:r>
              <a:rPr lang="en-AU" altLang="en-US" sz="3200" b="1" dirty="0">
                <a:solidFill>
                  <a:srgbClr val="7030A0"/>
                </a:solidFill>
                <a:latin typeface="Arial" panose="020B0604020202020204" pitchFamily="34" charset="0"/>
                <a:ea typeface="Cambria" panose="02040503050406030204" pitchFamily="18" charset="0"/>
                <a:cs typeface="Arial" panose="020B0604020202020204" pitchFamily="34" charset="0"/>
              </a:rPr>
              <a:t>The</a:t>
            </a:r>
            <a:r>
              <a:rPr lang="en-AU" altLang="en-US" sz="3200" dirty="0">
                <a:solidFill>
                  <a:srgbClr val="7030A0"/>
                </a:solidFill>
                <a:latin typeface="Arial" panose="020B0604020202020204" pitchFamily="34" charset="0"/>
                <a:ea typeface="Cambria" panose="02040503050406030204" pitchFamily="18" charset="0"/>
                <a:cs typeface="Arial" panose="020B0604020202020204" pitchFamily="34" charset="0"/>
              </a:rPr>
              <a:t>  </a:t>
            </a:r>
            <a:r>
              <a:rPr lang="en-AU" altLang="en-US" sz="3200" b="1" dirty="0">
                <a:solidFill>
                  <a:srgbClr val="7030A0"/>
                </a:solidFill>
                <a:latin typeface="Arial" panose="020B0604020202020204" pitchFamily="34" charset="0"/>
                <a:ea typeface="Cambria" panose="02040503050406030204" pitchFamily="18" charset="0"/>
                <a:cs typeface="Arial" panose="020B0604020202020204" pitchFamily="34" charset="0"/>
              </a:rPr>
              <a:t>Storyboard Tool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6BF0D-6F8E-BB3E-4FFA-267C897C2F8E}"/>
              </a:ext>
            </a:extLst>
          </p:cNvPr>
          <p:cNvSpPr>
            <a:spLocks noGrp="1"/>
          </p:cNvSpPr>
          <p:nvPr>
            <p:ph type="title"/>
          </p:nvPr>
        </p:nvSpPr>
        <p:spPr/>
        <p:txBody>
          <a:bodyPr/>
          <a:lstStyle/>
          <a:p>
            <a:r>
              <a:rPr lang="en-AU" altLang="en-US" dirty="0">
                <a:ea typeface="Cambria" panose="02040503050406030204" pitchFamily="18" charset="0"/>
              </a:rPr>
              <a:t>The Aim of the Session</a:t>
            </a:r>
            <a:endParaRPr lang="en-AU" dirty="0"/>
          </a:p>
        </p:txBody>
      </p:sp>
      <p:sp>
        <p:nvSpPr>
          <p:cNvPr id="8" name="TextBox 7">
            <a:extLst>
              <a:ext uri="{FF2B5EF4-FFF2-40B4-BE49-F238E27FC236}">
                <a16:creationId xmlns:a16="http://schemas.microsoft.com/office/drawing/2014/main" id="{51056ED8-9108-8068-2041-F0824AF6DAC1}"/>
              </a:ext>
            </a:extLst>
          </p:cNvPr>
          <p:cNvSpPr txBox="1"/>
          <p:nvPr/>
        </p:nvSpPr>
        <p:spPr>
          <a:xfrm>
            <a:off x="4313712" y="903729"/>
            <a:ext cx="4168654" cy="2246769"/>
          </a:xfrm>
          <a:prstGeom prst="rect">
            <a:avLst/>
          </a:prstGeom>
          <a:noFill/>
        </p:spPr>
        <p:txBody>
          <a:bodyPr wrap="square" rtlCol="0">
            <a:spAutoFit/>
          </a:bodyPr>
          <a:lstStyle/>
          <a:p>
            <a:r>
              <a:rPr lang="en-AU" sz="2800" b="1" dirty="0">
                <a:solidFill>
                  <a:schemeClr val="accent2">
                    <a:lumMod val="50000"/>
                  </a:schemeClr>
                </a:solidFill>
                <a:latin typeface="Arial" panose="020B0604020202020204" pitchFamily="34" charset="0"/>
                <a:ea typeface="Cambria" panose="02040503050406030204" pitchFamily="18" charset="0"/>
                <a:cs typeface="Arial" panose="020B0604020202020204" pitchFamily="34" charset="0"/>
              </a:rPr>
              <a:t>To identify all of the barriers to participation caused by SGBV, or fear of SGBV, in any given site </a:t>
            </a:r>
          </a:p>
        </p:txBody>
      </p:sp>
      <p:pic>
        <p:nvPicPr>
          <p:cNvPr id="9" name="Picture 8" descr="A person and person dancing&#10;&#10;Description automatically generated">
            <a:extLst>
              <a:ext uri="{FF2B5EF4-FFF2-40B4-BE49-F238E27FC236}">
                <a16:creationId xmlns:a16="http://schemas.microsoft.com/office/drawing/2014/main" id="{9ACDA679-993B-DB99-5AD4-33A6288B8731}"/>
              </a:ext>
            </a:extLst>
          </p:cNvPr>
          <p:cNvPicPr>
            <a:picLocks noChangeAspect="1"/>
          </p:cNvPicPr>
          <p:nvPr/>
        </p:nvPicPr>
        <p:blipFill>
          <a:blip r:embed="rId3"/>
          <a:stretch>
            <a:fillRect/>
          </a:stretch>
        </p:blipFill>
        <p:spPr>
          <a:xfrm>
            <a:off x="446568" y="903729"/>
            <a:ext cx="2329534" cy="3200389"/>
          </a:xfrm>
          <a:prstGeom prst="rect">
            <a:avLst/>
          </a:prstGeom>
        </p:spPr>
      </p:pic>
      <p:sp>
        <p:nvSpPr>
          <p:cNvPr id="7" name="TextBox 6">
            <a:extLst>
              <a:ext uri="{FF2B5EF4-FFF2-40B4-BE49-F238E27FC236}">
                <a16:creationId xmlns:a16="http://schemas.microsoft.com/office/drawing/2014/main" id="{AE0533CD-B7D4-BC7D-A681-7A835953E3AD}"/>
              </a:ext>
            </a:extLst>
          </p:cNvPr>
          <p:cNvSpPr txBox="1"/>
          <p:nvPr/>
        </p:nvSpPr>
        <p:spPr>
          <a:xfrm>
            <a:off x="1099467" y="4284069"/>
            <a:ext cx="6045611" cy="2308324"/>
          </a:xfrm>
          <a:prstGeom prst="rect">
            <a:avLst/>
          </a:prstGeom>
          <a:noFill/>
        </p:spPr>
        <p:txBody>
          <a:bodyPr wrap="square">
            <a:spAutoFit/>
          </a:bodyPr>
          <a:lstStyle/>
          <a:p>
            <a:pPr algn="l"/>
            <a:r>
              <a:rPr lang="en-GB" b="1" i="1" dirty="0">
                <a:solidFill>
                  <a:schemeClr val="accent1">
                    <a:lumMod val="75000"/>
                  </a:schemeClr>
                </a:solidFill>
                <a:effectLst/>
                <a:highlight>
                  <a:srgbClr val="FFFFFF"/>
                </a:highlight>
                <a:latin typeface="Arial" panose="020B0604020202020204" pitchFamily="34" charset="0"/>
              </a:rPr>
              <a:t>“Violent conflict has an enormous and traumatizing impact on people and societies, and people know the difference between war and peace very well. They resent researchers who sanitize their situation and euphemistically speak of conflict, food insecurity and gender-based violence when they really mean war, hunger and rape” </a:t>
            </a:r>
            <a:r>
              <a:rPr lang="en-GB" b="1" i="0" dirty="0">
                <a:solidFill>
                  <a:schemeClr val="accent1">
                    <a:lumMod val="75000"/>
                  </a:schemeClr>
                </a:solidFill>
                <a:effectLst/>
                <a:highlight>
                  <a:srgbClr val="FFFFFF"/>
                </a:highlight>
                <a:latin typeface="Arial" panose="020B0604020202020204" pitchFamily="34" charset="0"/>
              </a:rPr>
              <a:t>(</a:t>
            </a:r>
            <a:r>
              <a:rPr lang="en-GB" b="1" i="0" dirty="0" err="1">
                <a:solidFill>
                  <a:schemeClr val="accent1">
                    <a:lumMod val="75000"/>
                  </a:schemeClr>
                </a:solidFill>
                <a:effectLst/>
                <a:highlight>
                  <a:srgbClr val="FFFFFF"/>
                </a:highlight>
                <a:latin typeface="Arial" panose="020B0604020202020204" pitchFamily="34" charset="0"/>
              </a:rPr>
              <a:t>Hilhorst</a:t>
            </a:r>
            <a:r>
              <a:rPr lang="en-GB" b="1" i="0" dirty="0">
                <a:solidFill>
                  <a:schemeClr val="accent1">
                    <a:lumMod val="75000"/>
                  </a:schemeClr>
                </a:solidFill>
                <a:effectLst/>
                <a:highlight>
                  <a:srgbClr val="FFFFFF"/>
                </a:highlight>
                <a:latin typeface="Arial" panose="020B0604020202020204" pitchFamily="34" charset="0"/>
              </a:rPr>
              <a:t> 2018:7).</a:t>
            </a:r>
          </a:p>
          <a:p>
            <a:pPr algn="l"/>
            <a:r>
              <a:rPr lang="en-GB" b="1" i="0" dirty="0">
                <a:solidFill>
                  <a:schemeClr val="accent1">
                    <a:lumMod val="75000"/>
                  </a:schemeClr>
                </a:solidFill>
                <a:effectLst/>
                <a:highlight>
                  <a:srgbClr val="FFFFFF"/>
                </a:highlight>
                <a:latin typeface="Arial" panose="020B0604020202020204" pitchFamily="34" charset="0"/>
              </a:rPr>
              <a:t> </a:t>
            </a:r>
          </a:p>
        </p:txBody>
      </p:sp>
    </p:spTree>
    <p:extLst>
      <p:ext uri="{BB962C8B-B14F-4D97-AF65-F5344CB8AC3E}">
        <p14:creationId xmlns:p14="http://schemas.microsoft.com/office/powerpoint/2010/main" val="4068423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a:extLst>
              <a:ext uri="{FF2B5EF4-FFF2-40B4-BE49-F238E27FC236}">
                <a16:creationId xmlns:a16="http://schemas.microsoft.com/office/drawing/2014/main" id="{C9B55C18-43A7-B300-EFBF-F418223FD597}"/>
              </a:ext>
            </a:extLst>
          </p:cNvPr>
          <p:cNvSpPr>
            <a:spLocks noChangeArrowheads="1"/>
          </p:cNvSpPr>
          <p:nvPr/>
        </p:nvSpPr>
        <p:spPr bwMode="auto">
          <a:xfrm>
            <a:off x="424301" y="1042367"/>
            <a:ext cx="8426450" cy="2246769"/>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lvl1pPr marL="457200" indent="-457200">
              <a:spcBef>
                <a:spcPts val="1000"/>
              </a:spcBef>
              <a:spcAft>
                <a:spcPts val="800"/>
              </a:spcAft>
              <a:buClr>
                <a:schemeClr val="accent1"/>
              </a:buClr>
              <a:buSzPct val="80000"/>
              <a:buFont typeface="Wingdings 3" panose="05040102010807070707" pitchFamily="18" charset="2"/>
              <a:buChar char=""/>
              <a:tabLst>
                <a:tab pos="269875" algn="l"/>
              </a:tabLst>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tabLst>
                <a:tab pos="269875" algn="l"/>
              </a:tabLst>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tabLst>
                <a:tab pos="269875" algn="l"/>
              </a:tabLst>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tabLst>
                <a:tab pos="269875" algn="l"/>
              </a:tabLst>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tabLst>
                <a:tab pos="269875" algn="l"/>
              </a:tabLst>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tabLst>
                <a:tab pos="269875" algn="l"/>
              </a:tabLst>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tabLst>
                <a:tab pos="269875" algn="l"/>
              </a:tabLst>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tabLst>
                <a:tab pos="269875" algn="l"/>
              </a:tabLst>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tabLst>
                <a:tab pos="269875" algn="l"/>
              </a:tabLst>
              <a:defRPr sz="1200">
                <a:solidFill>
                  <a:srgbClr val="404040"/>
                </a:solidFill>
                <a:latin typeface="Trebuchet MS" panose="020B0603020202020204" pitchFamily="34" charset="0"/>
              </a:defRPr>
            </a:lvl9pPr>
          </a:lstStyle>
          <a:p>
            <a:pPr>
              <a:spcBef>
                <a:spcPct val="0"/>
              </a:spcBef>
              <a:spcAft>
                <a:spcPct val="0"/>
              </a:spcAft>
              <a:buClrTx/>
              <a:buSzTx/>
              <a:buFont typeface="Trebuchet MS" panose="020B0603020202020204" pitchFamily="34" charset="0"/>
              <a:buAutoNum type="arabicPeriod"/>
            </a:pPr>
            <a:r>
              <a:rPr lang="en-AU" altLang="en-US" sz="2000" b="1" dirty="0">
                <a:solidFill>
                  <a:srgbClr val="3A7C22"/>
                </a:solidFill>
                <a:latin typeface="Arial" panose="020B0604020202020204" pitchFamily="34" charset="0"/>
                <a:ea typeface="Cambria" panose="02040503050406030204" pitchFamily="18" charset="0"/>
                <a:cs typeface="Arial" panose="020B0604020202020204" pitchFamily="34" charset="0"/>
              </a:rPr>
              <a:t>Depict a problem of concern experienced by people in your community.  (An example might be the lack of education for women and girls)</a:t>
            </a:r>
            <a:endParaRPr lang="en-AU" altLang="en-US" sz="2000" b="1" dirty="0">
              <a:solidFill>
                <a:schemeClr val="tx1"/>
              </a:solidFill>
              <a:latin typeface="Arial" panose="020B0604020202020204" pitchFamily="34" charset="0"/>
              <a:ea typeface="Cambria" panose="02040503050406030204" pitchFamily="18" charset="0"/>
              <a:cs typeface="Arial" panose="020B0604020202020204" pitchFamily="34" charset="0"/>
            </a:endParaRPr>
          </a:p>
          <a:p>
            <a:pPr>
              <a:spcBef>
                <a:spcPct val="0"/>
              </a:spcBef>
              <a:spcAft>
                <a:spcPct val="0"/>
              </a:spcAft>
              <a:buClrTx/>
              <a:buSzTx/>
              <a:buFont typeface="Trebuchet MS" panose="020B0603020202020204" pitchFamily="34" charset="0"/>
              <a:buAutoNum type="arabicPeriod"/>
            </a:pPr>
            <a:r>
              <a:rPr lang="en-AU" altLang="en-US" sz="2000" b="1" dirty="0">
                <a:solidFill>
                  <a:srgbClr val="3A7C22"/>
                </a:solidFill>
                <a:latin typeface="Arial" panose="020B0604020202020204" pitchFamily="34" charset="0"/>
                <a:ea typeface="Cambria" panose="02040503050406030204" pitchFamily="18" charset="0"/>
                <a:cs typeface="Arial" panose="020B0604020202020204" pitchFamily="34" charset="0"/>
              </a:rPr>
              <a:t>How does it affect the people concerned, what happens to them, how does this affect their families, their communities?</a:t>
            </a:r>
            <a:endParaRPr lang="en-AU" altLang="en-US" sz="2000" b="1" dirty="0">
              <a:solidFill>
                <a:schemeClr val="tx1"/>
              </a:solidFill>
              <a:latin typeface="Arial" panose="020B0604020202020204" pitchFamily="34" charset="0"/>
              <a:ea typeface="Cambria" panose="02040503050406030204" pitchFamily="18" charset="0"/>
              <a:cs typeface="Arial" panose="020B0604020202020204" pitchFamily="34" charset="0"/>
            </a:endParaRPr>
          </a:p>
          <a:p>
            <a:pPr>
              <a:spcBef>
                <a:spcPct val="0"/>
              </a:spcBef>
              <a:spcAft>
                <a:spcPct val="0"/>
              </a:spcAft>
              <a:buClrTx/>
              <a:buSzTx/>
              <a:buFont typeface="Trebuchet MS" panose="020B0603020202020204" pitchFamily="34" charset="0"/>
              <a:buAutoNum type="arabicPeriod"/>
            </a:pPr>
            <a:r>
              <a:rPr lang="en-AU" altLang="en-US" sz="2000" b="1" dirty="0">
                <a:solidFill>
                  <a:srgbClr val="3A7C22"/>
                </a:solidFill>
                <a:latin typeface="Arial" panose="020B0604020202020204" pitchFamily="34" charset="0"/>
                <a:ea typeface="Cambria" panose="02040503050406030204" pitchFamily="18" charset="0"/>
                <a:cs typeface="Arial" panose="020B0604020202020204" pitchFamily="34" charset="0"/>
              </a:rPr>
              <a:t>What happens to these women and girls now? (What help  is available to them and is it effective?)</a:t>
            </a:r>
            <a:endParaRPr lang="en-AU" altLang="en-US" sz="2000" b="1" dirty="0">
              <a:solidFill>
                <a:schemeClr val="tx1"/>
              </a:solidFill>
              <a:latin typeface="Arial" panose="020B0604020202020204" pitchFamily="34" charset="0"/>
              <a:ea typeface="Cambria" panose="02040503050406030204" pitchFamily="18" charset="0"/>
              <a:cs typeface="Arial" panose="020B0604020202020204" pitchFamily="34" charset="0"/>
            </a:endParaRPr>
          </a:p>
        </p:txBody>
      </p:sp>
      <p:sp>
        <p:nvSpPr>
          <p:cNvPr id="31747" name="TextBox 2">
            <a:extLst>
              <a:ext uri="{FF2B5EF4-FFF2-40B4-BE49-F238E27FC236}">
                <a16:creationId xmlns:a16="http://schemas.microsoft.com/office/drawing/2014/main" id="{624F56F3-0E34-10C8-D337-E3DCD0BE4344}"/>
              </a:ext>
            </a:extLst>
          </p:cNvPr>
          <p:cNvSpPr txBox="1">
            <a:spLocks noChangeArrowheads="1"/>
          </p:cNvSpPr>
          <p:nvPr/>
        </p:nvSpPr>
        <p:spPr bwMode="auto">
          <a:xfrm>
            <a:off x="827088" y="227013"/>
            <a:ext cx="76208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0"/>
              </a:spcAft>
              <a:buClrTx/>
              <a:buSzTx/>
              <a:buFontTx/>
              <a:buNone/>
            </a:pPr>
            <a:r>
              <a:rPr lang="en-GB" altLang="en-US" sz="3200" b="1" dirty="0">
                <a:solidFill>
                  <a:srgbClr val="7030A0"/>
                </a:solidFill>
                <a:latin typeface="Arial" panose="020B0604020202020204" pitchFamily="34" charset="0"/>
                <a:ea typeface="Cambria" panose="02040503050406030204" pitchFamily="18" charset="0"/>
                <a:cs typeface="Arial" panose="020B0604020202020204" pitchFamily="34" charset="0"/>
              </a:rPr>
              <a:t>Storyboarding questions could cover:</a:t>
            </a:r>
            <a:endParaRPr lang="en-AU" altLang="en-US" sz="3200" dirty="0">
              <a:solidFill>
                <a:srgbClr val="7030A0"/>
              </a:solidFill>
              <a:latin typeface="Arial" panose="020B0604020202020204" pitchFamily="34" charset="0"/>
              <a:ea typeface="Cambria" panose="02040503050406030204" pitchFamily="18" charset="0"/>
              <a:cs typeface="Arial" panose="020B0604020202020204" pitchFamily="34" charset="0"/>
            </a:endParaRPr>
          </a:p>
        </p:txBody>
      </p:sp>
      <p:pic>
        <p:nvPicPr>
          <p:cNvPr id="31748" name="Picture 2" descr="A paper with drawings and text&#10;&#10;Description automatically generated">
            <a:extLst>
              <a:ext uri="{FF2B5EF4-FFF2-40B4-BE49-F238E27FC236}">
                <a16:creationId xmlns:a16="http://schemas.microsoft.com/office/drawing/2014/main" id="{4B33B61D-4052-D837-1B21-57050C3365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3515" y="3429000"/>
            <a:ext cx="3958325" cy="296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2">
            <a:extLst>
              <a:ext uri="{FF2B5EF4-FFF2-40B4-BE49-F238E27FC236}">
                <a16:creationId xmlns:a16="http://schemas.microsoft.com/office/drawing/2014/main" id="{12C3E6DF-5E6B-1A91-6AC6-D5926C05A705}"/>
              </a:ext>
            </a:extLst>
          </p:cNvPr>
          <p:cNvSpPr txBox="1">
            <a:spLocks noChangeArrowheads="1"/>
          </p:cNvSpPr>
          <p:nvPr/>
        </p:nvSpPr>
        <p:spPr bwMode="auto">
          <a:xfrm>
            <a:off x="323850" y="1439863"/>
            <a:ext cx="4576763"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indent="0">
              <a:spcBef>
                <a:spcPct val="0"/>
              </a:spcBef>
              <a:spcAft>
                <a:spcPct val="0"/>
              </a:spcAft>
              <a:buClrTx/>
              <a:buSzTx/>
              <a:buNone/>
            </a:pPr>
            <a:r>
              <a:rPr lang="en-AU" altLang="en-US" sz="2000" b="1" dirty="0">
                <a:solidFill>
                  <a:srgbClr val="3A7C22"/>
                </a:solidFill>
                <a:latin typeface="Arial" panose="020B0604020202020204" pitchFamily="34" charset="0"/>
                <a:ea typeface="Cambria" panose="02040503050406030204" pitchFamily="18" charset="0"/>
                <a:cs typeface="Arial" panose="020B0604020202020204" pitchFamily="34" charset="0"/>
              </a:rPr>
              <a:t>4. If you were in charge of services for this group of people, what would you provide for them, their families and the community, to address this issue?</a:t>
            </a:r>
          </a:p>
          <a:p>
            <a:pPr marL="0" indent="0">
              <a:spcBef>
                <a:spcPct val="0"/>
              </a:spcBef>
              <a:spcAft>
                <a:spcPct val="0"/>
              </a:spcAft>
              <a:buClrTx/>
              <a:buSzTx/>
              <a:buNone/>
            </a:pPr>
            <a:endParaRPr lang="en-AU" altLang="en-US" sz="2000" b="1" dirty="0">
              <a:solidFill>
                <a:schemeClr val="tx1"/>
              </a:solidFill>
              <a:latin typeface="Arial" panose="020B0604020202020204" pitchFamily="34" charset="0"/>
              <a:ea typeface="Cambria" panose="02040503050406030204" pitchFamily="18" charset="0"/>
              <a:cs typeface="Arial" panose="020B0604020202020204" pitchFamily="34" charset="0"/>
            </a:endParaRPr>
          </a:p>
          <a:p>
            <a:pPr marL="0" indent="0">
              <a:spcBef>
                <a:spcPct val="0"/>
              </a:spcBef>
              <a:spcAft>
                <a:spcPct val="0"/>
              </a:spcAft>
              <a:buClrTx/>
              <a:buSzTx/>
              <a:buNone/>
            </a:pPr>
            <a:r>
              <a:rPr lang="en-AU" altLang="en-US" sz="2000" b="1" dirty="0">
                <a:solidFill>
                  <a:srgbClr val="3A7C22"/>
                </a:solidFill>
                <a:latin typeface="Arial" panose="020B0604020202020204" pitchFamily="34" charset="0"/>
                <a:ea typeface="Cambria" panose="02040503050406030204" pitchFamily="18" charset="0"/>
                <a:cs typeface="Arial" panose="020B0604020202020204" pitchFamily="34" charset="0"/>
              </a:rPr>
              <a:t>5. Who else do you think could provide these services, Who would you want to do this, What help would WRLOs need to address it?</a:t>
            </a:r>
          </a:p>
          <a:p>
            <a:pPr marL="0" indent="0">
              <a:spcBef>
                <a:spcPct val="0"/>
              </a:spcBef>
              <a:spcAft>
                <a:spcPct val="0"/>
              </a:spcAft>
              <a:buClrTx/>
              <a:buSzTx/>
              <a:buNone/>
            </a:pPr>
            <a:endParaRPr lang="en-AU" altLang="en-US" sz="2000" b="1" dirty="0">
              <a:solidFill>
                <a:schemeClr val="tx1"/>
              </a:solidFill>
              <a:latin typeface="Arial" panose="020B0604020202020204" pitchFamily="34" charset="0"/>
              <a:ea typeface="Cambria" panose="02040503050406030204" pitchFamily="18" charset="0"/>
              <a:cs typeface="Arial" panose="020B0604020202020204" pitchFamily="34" charset="0"/>
            </a:endParaRPr>
          </a:p>
          <a:p>
            <a:pPr marL="0" indent="0">
              <a:spcBef>
                <a:spcPct val="0"/>
              </a:spcBef>
              <a:spcAft>
                <a:spcPct val="0"/>
              </a:spcAft>
              <a:buClrTx/>
              <a:buSzTx/>
              <a:buNone/>
            </a:pPr>
            <a:r>
              <a:rPr lang="en-AU" altLang="en-US" sz="2000" b="1" dirty="0">
                <a:solidFill>
                  <a:srgbClr val="3A7C22"/>
                </a:solidFill>
                <a:latin typeface="Arial" panose="020B0604020202020204" pitchFamily="34" charset="0"/>
                <a:ea typeface="Cambria" panose="02040503050406030204" pitchFamily="18" charset="0"/>
                <a:cs typeface="Arial" panose="020B0604020202020204" pitchFamily="34" charset="0"/>
              </a:rPr>
              <a:t>6. If all these services were available what would be the best outcome for these participants?</a:t>
            </a:r>
            <a:endParaRPr lang="en-AU" altLang="en-US" sz="2000" b="1" dirty="0">
              <a:solidFill>
                <a:schemeClr val="tx1"/>
              </a:solidFill>
              <a:latin typeface="Arial" panose="020B0604020202020204" pitchFamily="34" charset="0"/>
              <a:ea typeface="Cambria" panose="02040503050406030204" pitchFamily="18" charset="0"/>
              <a:cs typeface="Arial" panose="020B0604020202020204" pitchFamily="34" charset="0"/>
            </a:endParaRPr>
          </a:p>
        </p:txBody>
      </p:sp>
      <p:sp>
        <p:nvSpPr>
          <p:cNvPr id="32771" name="TextBox 4">
            <a:extLst>
              <a:ext uri="{FF2B5EF4-FFF2-40B4-BE49-F238E27FC236}">
                <a16:creationId xmlns:a16="http://schemas.microsoft.com/office/drawing/2014/main" id="{0A465349-0065-4AC2-79FD-B3005023AED0}"/>
              </a:ext>
            </a:extLst>
          </p:cNvPr>
          <p:cNvSpPr txBox="1">
            <a:spLocks noChangeArrowheads="1"/>
          </p:cNvSpPr>
          <p:nvPr/>
        </p:nvSpPr>
        <p:spPr bwMode="auto">
          <a:xfrm>
            <a:off x="1490663" y="271463"/>
            <a:ext cx="61626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0"/>
              </a:spcAft>
              <a:buClrTx/>
              <a:buSzTx/>
              <a:buFontTx/>
              <a:buNone/>
            </a:pPr>
            <a:r>
              <a:rPr lang="en-GB" altLang="en-US" sz="3200" b="1" dirty="0">
                <a:solidFill>
                  <a:srgbClr val="7030A0"/>
                </a:solidFill>
                <a:latin typeface="Arial" panose="020B0604020202020204" pitchFamily="34" charset="0"/>
                <a:ea typeface="Cambria" panose="02040503050406030204" pitchFamily="18" charset="0"/>
                <a:cs typeface="Arial" panose="020B0604020202020204" pitchFamily="34" charset="0"/>
              </a:rPr>
              <a:t>Storyboarding questions continued:</a:t>
            </a:r>
            <a:endParaRPr lang="en-AU" altLang="en-US" sz="3200" dirty="0">
              <a:solidFill>
                <a:srgbClr val="7030A0"/>
              </a:solidFill>
              <a:latin typeface="Arial" panose="020B0604020202020204" pitchFamily="34" charset="0"/>
              <a:ea typeface="Cambria" panose="02040503050406030204" pitchFamily="18" charset="0"/>
              <a:cs typeface="Arial" panose="020B0604020202020204" pitchFamily="34" charset="0"/>
            </a:endParaRPr>
          </a:p>
        </p:txBody>
      </p:sp>
      <p:pic>
        <p:nvPicPr>
          <p:cNvPr id="32772" name="Picture 6" descr="A group of drawings on a board&#10;&#10;Description automatically generated">
            <a:extLst>
              <a:ext uri="{FF2B5EF4-FFF2-40B4-BE49-F238E27FC236}">
                <a16:creationId xmlns:a16="http://schemas.microsoft.com/office/drawing/2014/main" id="{1C76F33A-5055-6515-93F9-0391512DB1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1439863"/>
            <a:ext cx="3436938"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D93FEF-6F7B-ACF3-DB5C-4700619AFB18}"/>
              </a:ext>
            </a:extLst>
          </p:cNvPr>
          <p:cNvSpPr txBox="1"/>
          <p:nvPr/>
        </p:nvSpPr>
        <p:spPr>
          <a:xfrm>
            <a:off x="197768" y="164539"/>
            <a:ext cx="8748464" cy="1200329"/>
          </a:xfrm>
          <a:prstGeom prst="rect">
            <a:avLst/>
          </a:prstGeom>
          <a:noFill/>
        </p:spPr>
        <p:txBody>
          <a:bodyPr wrap="square" rtlCol="0">
            <a:spAutoFit/>
          </a:bodyPr>
          <a:lstStyle/>
          <a:p>
            <a:pPr algn="ctr"/>
            <a:r>
              <a:rPr lang="en-AU" sz="3600" b="1" dirty="0">
                <a:solidFill>
                  <a:srgbClr val="7030A0"/>
                </a:solidFill>
                <a:latin typeface="Arial" panose="020B0604020202020204" pitchFamily="34" charset="0"/>
                <a:ea typeface="Cambria" panose="02040503050406030204" pitchFamily="18" charset="0"/>
                <a:cs typeface="Arial" panose="020B0604020202020204" pitchFamily="34" charset="0"/>
              </a:rPr>
              <a:t>Documenting the discussion of the drawings</a:t>
            </a:r>
          </a:p>
        </p:txBody>
      </p:sp>
      <p:sp>
        <p:nvSpPr>
          <p:cNvPr id="4" name="TextBox 3">
            <a:extLst>
              <a:ext uri="{FF2B5EF4-FFF2-40B4-BE49-F238E27FC236}">
                <a16:creationId xmlns:a16="http://schemas.microsoft.com/office/drawing/2014/main" id="{D45D1D29-032D-2405-90F6-D57A1532CF58}"/>
              </a:ext>
            </a:extLst>
          </p:cNvPr>
          <p:cNvSpPr txBox="1"/>
          <p:nvPr/>
        </p:nvSpPr>
        <p:spPr>
          <a:xfrm>
            <a:off x="624690" y="3717032"/>
            <a:ext cx="8334672" cy="2308324"/>
          </a:xfrm>
          <a:prstGeom prst="rect">
            <a:avLst/>
          </a:prstGeom>
          <a:noFill/>
        </p:spPr>
        <p:txBody>
          <a:bodyPr wrap="square" rtlCol="0">
            <a:spAutoFit/>
          </a:bodyPr>
          <a:lstStyle/>
          <a:p>
            <a:r>
              <a:rPr lang="en-AU" sz="2400" b="1" dirty="0">
                <a:solidFill>
                  <a:schemeClr val="accent2">
                    <a:lumMod val="50000"/>
                  </a:schemeClr>
                </a:solidFill>
                <a:latin typeface="Arial" panose="020B0604020202020204" pitchFamily="34" charset="0"/>
                <a:ea typeface="Cambria" panose="02040503050406030204" pitchFamily="18" charset="0"/>
                <a:cs typeface="Arial" panose="020B0604020202020204" pitchFamily="34" charset="0"/>
              </a:rPr>
              <a:t>Participants need to be given enough time to fully explain and discuss what they have drawn.  </a:t>
            </a:r>
          </a:p>
          <a:p>
            <a:endParaRPr lang="en-AU" sz="2400" b="1" dirty="0">
              <a:solidFill>
                <a:schemeClr val="accent2">
                  <a:lumMod val="50000"/>
                </a:schemeClr>
              </a:solidFill>
              <a:latin typeface="Arial" panose="020B0604020202020204" pitchFamily="34" charset="0"/>
              <a:ea typeface="Cambria" panose="02040503050406030204" pitchFamily="18" charset="0"/>
              <a:cs typeface="Arial" panose="020B0604020202020204" pitchFamily="34" charset="0"/>
            </a:endParaRPr>
          </a:p>
          <a:p>
            <a:r>
              <a:rPr lang="en-AU" sz="2400" b="1" dirty="0">
                <a:solidFill>
                  <a:schemeClr val="accent2">
                    <a:lumMod val="50000"/>
                  </a:schemeClr>
                </a:solidFill>
                <a:latin typeface="Arial" panose="020B0604020202020204" pitchFamily="34" charset="0"/>
                <a:ea typeface="Cambria" panose="02040503050406030204" pitchFamily="18" charset="0"/>
                <a:cs typeface="Arial" panose="020B0604020202020204" pitchFamily="34" charset="0"/>
              </a:rPr>
              <a:t>With the permission of participants, this must all be carefully  documented and becomes evidence for future actions.</a:t>
            </a:r>
          </a:p>
        </p:txBody>
      </p:sp>
      <p:pic>
        <p:nvPicPr>
          <p:cNvPr id="6" name="Picture 5">
            <a:extLst>
              <a:ext uri="{FF2B5EF4-FFF2-40B4-BE49-F238E27FC236}">
                <a16:creationId xmlns:a16="http://schemas.microsoft.com/office/drawing/2014/main" id="{4F8EC4D1-D7FB-6F2E-6F4C-4B6FB58ED369}"/>
              </a:ext>
            </a:extLst>
          </p:cNvPr>
          <p:cNvPicPr>
            <a:picLocks noChangeAspect="1"/>
          </p:cNvPicPr>
          <p:nvPr/>
        </p:nvPicPr>
        <p:blipFill>
          <a:blip r:embed="rId3"/>
          <a:stretch>
            <a:fillRect/>
          </a:stretch>
        </p:blipFill>
        <p:spPr>
          <a:xfrm>
            <a:off x="5580112" y="1052735"/>
            <a:ext cx="2061723" cy="2522225"/>
          </a:xfrm>
          <a:prstGeom prst="rect">
            <a:avLst/>
          </a:prstGeom>
        </p:spPr>
      </p:pic>
      <p:pic>
        <p:nvPicPr>
          <p:cNvPr id="8" name="Picture 7">
            <a:extLst>
              <a:ext uri="{FF2B5EF4-FFF2-40B4-BE49-F238E27FC236}">
                <a16:creationId xmlns:a16="http://schemas.microsoft.com/office/drawing/2014/main" id="{24209B3F-C19A-5E56-593A-E159F81A7DD5}"/>
              </a:ext>
            </a:extLst>
          </p:cNvPr>
          <p:cNvPicPr>
            <a:picLocks noChangeAspect="1"/>
          </p:cNvPicPr>
          <p:nvPr/>
        </p:nvPicPr>
        <p:blipFill>
          <a:blip r:embed="rId4"/>
          <a:stretch>
            <a:fillRect/>
          </a:stretch>
        </p:blipFill>
        <p:spPr>
          <a:xfrm>
            <a:off x="1187624" y="1052736"/>
            <a:ext cx="1749793" cy="2522225"/>
          </a:xfrm>
          <a:prstGeom prst="rect">
            <a:avLst/>
          </a:prstGeom>
        </p:spPr>
      </p:pic>
    </p:spTree>
    <p:extLst>
      <p:ext uri="{BB962C8B-B14F-4D97-AF65-F5344CB8AC3E}">
        <p14:creationId xmlns:p14="http://schemas.microsoft.com/office/powerpoint/2010/main" val="3106810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room&#10;&#10;Description automatically generated">
            <a:extLst>
              <a:ext uri="{FF2B5EF4-FFF2-40B4-BE49-F238E27FC236}">
                <a16:creationId xmlns:a16="http://schemas.microsoft.com/office/drawing/2014/main" id="{D80EF133-4759-8416-7FF0-D7A3F6CCF9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2291" y="786319"/>
            <a:ext cx="3786154" cy="2655795"/>
          </a:xfrm>
          <a:prstGeom prst="rect">
            <a:avLst/>
          </a:prstGeom>
        </p:spPr>
      </p:pic>
      <p:sp>
        <p:nvSpPr>
          <p:cNvPr id="3" name="Rectangle 2">
            <a:extLst>
              <a:ext uri="{FF2B5EF4-FFF2-40B4-BE49-F238E27FC236}">
                <a16:creationId xmlns:a16="http://schemas.microsoft.com/office/drawing/2014/main" id="{430A27E2-56F8-5F77-1709-6FE4D95AAE76}"/>
              </a:ext>
            </a:extLst>
          </p:cNvPr>
          <p:cNvSpPr>
            <a:spLocks noChangeArrowheads="1"/>
          </p:cNvSpPr>
          <p:nvPr/>
        </p:nvSpPr>
        <p:spPr bwMode="auto">
          <a:xfrm>
            <a:off x="0" y="0"/>
            <a:ext cx="9144000" cy="45720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1440" tIns="45720" rIns="91440" bIns="45720" numCol="1" anchor="ctr" anchorCtr="0" compatLnSpc="1">
            <a:prstTxWarp prst="textNoShape">
              <a:avLst/>
            </a:prstTxWarp>
            <a:spAutoFit/>
          </a:bodyPr>
          <a:lstStyle/>
          <a:p>
            <a:endParaRPr lang="en-AU"/>
          </a:p>
        </p:txBody>
      </p:sp>
      <p:sp>
        <p:nvSpPr>
          <p:cNvPr id="4" name="Rectangle 3">
            <a:extLst>
              <a:ext uri="{FF2B5EF4-FFF2-40B4-BE49-F238E27FC236}">
                <a16:creationId xmlns:a16="http://schemas.microsoft.com/office/drawing/2014/main" id="{BE0BE605-BD09-48B0-6502-B65E0062DB7A}"/>
              </a:ext>
            </a:extLst>
          </p:cNvPr>
          <p:cNvSpPr>
            <a:spLocks noChangeArrowheads="1"/>
          </p:cNvSpPr>
          <p:nvPr/>
        </p:nvSpPr>
        <p:spPr bwMode="auto">
          <a:xfrm>
            <a:off x="837446" y="3526822"/>
            <a:ext cx="7818602" cy="341632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2400" b="1" u="none" strike="noStrike" cap="none" normalizeH="0" baseline="0" dirty="0">
                <a:ln>
                  <a:noFill/>
                </a:ln>
                <a:solidFill>
                  <a:schemeClr val="accent2">
                    <a:lumMod val="50000"/>
                  </a:schemeClr>
                </a:solidFill>
                <a:effectLst/>
                <a:latin typeface="Arial" panose="020B0604020202020204" pitchFamily="34" charset="0"/>
                <a:ea typeface="Cambria" panose="02040503050406030204" pitchFamily="18" charset="0"/>
                <a:cs typeface="Arial" panose="020B0604020202020204" pitchFamily="34" charset="0"/>
              </a:rPr>
              <a:t>A 12 years – old girl is married to a 40 years-old man…. She got pregnant shortly after the wedding. Being </a:t>
            </a:r>
            <a:r>
              <a:rPr lang="en-AU" altLang="en-US" sz="2400" b="1" dirty="0">
                <a:solidFill>
                  <a:schemeClr val="accent2">
                    <a:lumMod val="50000"/>
                  </a:schemeClr>
                </a:solidFill>
                <a:latin typeface="Arial" panose="020B0604020202020204" pitchFamily="34" charset="0"/>
                <a:ea typeface="Cambria" panose="02040503050406030204" pitchFamily="18" charset="0"/>
                <a:cs typeface="Arial" panose="020B0604020202020204" pitchFamily="34" charset="0"/>
              </a:rPr>
              <a:t> p</a:t>
            </a:r>
            <a:r>
              <a:rPr kumimoji="0" lang="en-AU" altLang="en-US" sz="2400" b="1" u="none" strike="noStrike" cap="none" normalizeH="0" baseline="0" dirty="0">
                <a:ln>
                  <a:noFill/>
                </a:ln>
                <a:solidFill>
                  <a:schemeClr val="accent2">
                    <a:lumMod val="50000"/>
                  </a:schemeClr>
                </a:solidFill>
                <a:effectLst/>
                <a:latin typeface="Arial" panose="020B0604020202020204" pitchFamily="34" charset="0"/>
                <a:ea typeface="Cambria" panose="02040503050406030204" pitchFamily="18" charset="0"/>
                <a:cs typeface="Arial" panose="020B0604020202020204" pitchFamily="34" charset="0"/>
              </a:rPr>
              <a:t>regnant is not good for her health. This time her physical condition is not well. A lot of bleeding from her body. The women facing some problem such as [early pregnancy], they will be physically un-well, they will die, baby will be die when delivery time</a:t>
            </a:r>
            <a:r>
              <a:rPr lang="en-AU" altLang="en-US" sz="2400" b="1" dirty="0">
                <a:solidFill>
                  <a:schemeClr val="accent2">
                    <a:lumMod val="50000"/>
                  </a:schemeClr>
                </a:solidFill>
                <a:latin typeface="Arial" panose="020B0604020202020204" pitchFamily="34" charset="0"/>
                <a:ea typeface="Cambria" panose="02040503050406030204" pitchFamily="18" charset="0"/>
                <a:cs typeface="Arial" panose="020B0604020202020204" pitchFamily="34" charset="0"/>
              </a:rPr>
              <a:t> </a:t>
            </a:r>
            <a:r>
              <a:rPr kumimoji="0" lang="en-AU" altLang="en-US" sz="2400" b="1" u="none" strike="noStrike" cap="none" normalizeH="0" baseline="0" dirty="0">
                <a:ln>
                  <a:noFill/>
                </a:ln>
                <a:solidFill>
                  <a:schemeClr val="accent2">
                    <a:lumMod val="50000"/>
                  </a:schemeClr>
                </a:solidFill>
                <a:effectLst/>
                <a:latin typeface="Arial" panose="020B0604020202020204" pitchFamily="34" charset="0"/>
                <a:ea typeface="Cambria" panose="02040503050406030204" pitchFamily="18" charset="0"/>
                <a:cs typeface="Arial" panose="020B0604020202020204" pitchFamily="34" charset="0"/>
              </a:rPr>
              <a:t>(Refugee women Camp 18).</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2400" b="1" u="none" strike="noStrike" cap="none" normalizeH="0" baseline="0" dirty="0">
              <a:ln>
                <a:noFill/>
              </a:ln>
              <a:solidFill>
                <a:schemeClr val="accent2">
                  <a:lumMod val="50000"/>
                </a:schemeClr>
              </a:solidFill>
              <a:effectLst/>
              <a:latin typeface="Arial" panose="020B0604020202020204" pitchFamily="34" charset="0"/>
              <a:ea typeface="Cambria" panose="02040503050406030204" pitchFamily="18" charset="0"/>
              <a:cs typeface="Arial" panose="020B0604020202020204" pitchFamily="34" charset="0"/>
            </a:endParaRPr>
          </a:p>
        </p:txBody>
      </p:sp>
      <p:sp>
        <p:nvSpPr>
          <p:cNvPr id="5" name="TextBox 4">
            <a:extLst>
              <a:ext uri="{FF2B5EF4-FFF2-40B4-BE49-F238E27FC236}">
                <a16:creationId xmlns:a16="http://schemas.microsoft.com/office/drawing/2014/main" id="{3B9B6AA0-9255-BE6F-20C7-BE3CC5C8B84D}"/>
              </a:ext>
            </a:extLst>
          </p:cNvPr>
          <p:cNvSpPr txBox="1"/>
          <p:nvPr/>
        </p:nvSpPr>
        <p:spPr>
          <a:xfrm>
            <a:off x="2242291" y="52350"/>
            <a:ext cx="4309929" cy="646331"/>
          </a:xfrm>
          <a:prstGeom prst="rect">
            <a:avLst/>
          </a:prstGeom>
          <a:noFill/>
        </p:spPr>
        <p:txBody>
          <a:bodyPr wrap="square" rtlCol="0">
            <a:spAutoFit/>
          </a:bodyPr>
          <a:lstStyle/>
          <a:p>
            <a:r>
              <a:rPr lang="en-AU" sz="3600" b="1" dirty="0">
                <a:solidFill>
                  <a:srgbClr val="7030A0"/>
                </a:solidFill>
                <a:latin typeface="Arial" panose="020B0604020202020204" pitchFamily="34" charset="0"/>
                <a:ea typeface="Cambria" panose="02040503050406030204" pitchFamily="18" charset="0"/>
                <a:cs typeface="Arial" panose="020B0604020202020204" pitchFamily="34" charset="0"/>
              </a:rPr>
              <a:t>Some examples</a:t>
            </a:r>
          </a:p>
        </p:txBody>
      </p:sp>
    </p:spTree>
    <p:extLst>
      <p:ext uri="{BB962C8B-B14F-4D97-AF65-F5344CB8AC3E}">
        <p14:creationId xmlns:p14="http://schemas.microsoft.com/office/powerpoint/2010/main" val="1939612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459A98-3A11-B89E-3734-382DE8137F3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7967" y="867199"/>
            <a:ext cx="4416003" cy="5123601"/>
          </a:xfrm>
          <a:prstGeom prst="rect">
            <a:avLst/>
          </a:prstGeom>
          <a:noFill/>
          <a:ln>
            <a:noFill/>
          </a:ln>
        </p:spPr>
      </p:pic>
      <p:sp>
        <p:nvSpPr>
          <p:cNvPr id="3" name="TextBox 2">
            <a:extLst>
              <a:ext uri="{FF2B5EF4-FFF2-40B4-BE49-F238E27FC236}">
                <a16:creationId xmlns:a16="http://schemas.microsoft.com/office/drawing/2014/main" id="{B49C215C-1091-CAF3-2DF2-8BE176427183}"/>
              </a:ext>
            </a:extLst>
          </p:cNvPr>
          <p:cNvSpPr txBox="1"/>
          <p:nvPr/>
        </p:nvSpPr>
        <p:spPr>
          <a:xfrm>
            <a:off x="690870" y="9058"/>
            <a:ext cx="8057594" cy="646331"/>
          </a:xfrm>
          <a:prstGeom prst="rect">
            <a:avLst/>
          </a:prstGeom>
          <a:noFill/>
        </p:spPr>
        <p:txBody>
          <a:bodyPr wrap="square" rtlCol="0">
            <a:spAutoFit/>
          </a:bodyPr>
          <a:lstStyle/>
          <a:p>
            <a:r>
              <a:rPr lang="en-AU" sz="3600" b="1" dirty="0">
                <a:solidFill>
                  <a:srgbClr val="7030A0"/>
                </a:solidFill>
                <a:latin typeface="Arial" panose="020B0604020202020204" pitchFamily="34" charset="0"/>
                <a:ea typeface="Cambria" panose="02040503050406030204" pitchFamily="18" charset="0"/>
                <a:cs typeface="Arial" panose="020B0604020202020204" pitchFamily="34" charset="0"/>
              </a:rPr>
              <a:t>You don’t even need the dialogue!</a:t>
            </a:r>
          </a:p>
        </p:txBody>
      </p:sp>
      <p:sp>
        <p:nvSpPr>
          <p:cNvPr id="4" name="TextBox 3">
            <a:extLst>
              <a:ext uri="{FF2B5EF4-FFF2-40B4-BE49-F238E27FC236}">
                <a16:creationId xmlns:a16="http://schemas.microsoft.com/office/drawing/2014/main" id="{9EA8CAE4-FECC-5A5F-C593-F8912818E557}"/>
              </a:ext>
            </a:extLst>
          </p:cNvPr>
          <p:cNvSpPr txBox="1"/>
          <p:nvPr/>
        </p:nvSpPr>
        <p:spPr>
          <a:xfrm>
            <a:off x="6156175" y="2037927"/>
            <a:ext cx="2711823" cy="2554545"/>
          </a:xfrm>
          <a:prstGeom prst="rect">
            <a:avLst/>
          </a:prstGeom>
          <a:noFill/>
        </p:spPr>
        <p:txBody>
          <a:bodyPr wrap="square" rtlCol="0">
            <a:spAutoFit/>
          </a:bodyPr>
          <a:lstStyle/>
          <a:p>
            <a:r>
              <a:rPr lang="en-AU" sz="3200" b="1" dirty="0">
                <a:solidFill>
                  <a:schemeClr val="accent2">
                    <a:lumMod val="50000"/>
                  </a:schemeClr>
                </a:solidFill>
                <a:latin typeface="Arial" panose="020B0604020202020204" pitchFamily="34" charset="0"/>
                <a:ea typeface="Cambria" panose="02040503050406030204" pitchFamily="18" charset="0"/>
                <a:cs typeface="Arial" panose="020B0604020202020204" pitchFamily="34" charset="0"/>
              </a:rPr>
              <a:t>The topic was abuse including rape by an employer</a:t>
            </a:r>
          </a:p>
        </p:txBody>
      </p:sp>
      <p:sp>
        <p:nvSpPr>
          <p:cNvPr id="5" name="TextBox 4">
            <a:extLst>
              <a:ext uri="{FF2B5EF4-FFF2-40B4-BE49-F238E27FC236}">
                <a16:creationId xmlns:a16="http://schemas.microsoft.com/office/drawing/2014/main" id="{A50E0527-7150-893F-C148-B572FCB4D91D}"/>
              </a:ext>
            </a:extLst>
          </p:cNvPr>
          <p:cNvSpPr txBox="1"/>
          <p:nvPr/>
        </p:nvSpPr>
        <p:spPr>
          <a:xfrm>
            <a:off x="815009" y="6133036"/>
            <a:ext cx="5867597" cy="461665"/>
          </a:xfrm>
          <a:prstGeom prst="rect">
            <a:avLst/>
          </a:prstGeom>
          <a:noFill/>
        </p:spPr>
        <p:txBody>
          <a:bodyPr wrap="square" rtlCol="0">
            <a:spAutoFit/>
          </a:bodyPr>
          <a:lstStyle/>
          <a:p>
            <a:r>
              <a:rPr lang="en-AU" sz="2400" b="1" dirty="0">
                <a:solidFill>
                  <a:schemeClr val="accent1"/>
                </a:solidFill>
                <a:latin typeface="Arial" panose="020B0604020202020204" pitchFamily="34" charset="0"/>
                <a:ea typeface="Cambria" panose="02040503050406030204" pitchFamily="18" charset="0"/>
                <a:cs typeface="Arial" panose="020B0604020202020204" pitchFamily="34" charset="0"/>
              </a:rPr>
              <a:t>Refugee Group, Kuala Lumpur 2018</a:t>
            </a:r>
          </a:p>
        </p:txBody>
      </p:sp>
    </p:spTree>
    <p:extLst>
      <p:ext uri="{BB962C8B-B14F-4D97-AF65-F5344CB8AC3E}">
        <p14:creationId xmlns:p14="http://schemas.microsoft.com/office/powerpoint/2010/main" val="87447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ADB9E1-D7D3-6BA6-9D7F-D7FC293E8E3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640" y="1412776"/>
            <a:ext cx="6192688" cy="4664543"/>
          </a:xfrm>
          <a:prstGeom prst="rect">
            <a:avLst/>
          </a:prstGeom>
          <a:noFill/>
          <a:ln>
            <a:noFill/>
          </a:ln>
        </p:spPr>
      </p:pic>
      <p:sp>
        <p:nvSpPr>
          <p:cNvPr id="3" name="TextBox 2">
            <a:extLst>
              <a:ext uri="{FF2B5EF4-FFF2-40B4-BE49-F238E27FC236}">
                <a16:creationId xmlns:a16="http://schemas.microsoft.com/office/drawing/2014/main" id="{8F609863-A1A7-0B51-702A-BA2EBD908230}"/>
              </a:ext>
            </a:extLst>
          </p:cNvPr>
          <p:cNvSpPr txBox="1"/>
          <p:nvPr/>
        </p:nvSpPr>
        <p:spPr>
          <a:xfrm>
            <a:off x="971600" y="272849"/>
            <a:ext cx="7632848" cy="1015663"/>
          </a:xfrm>
          <a:prstGeom prst="rect">
            <a:avLst/>
          </a:prstGeom>
          <a:noFill/>
        </p:spPr>
        <p:txBody>
          <a:bodyPr wrap="square" rtlCol="0">
            <a:spAutoFit/>
          </a:bodyPr>
          <a:lstStyle/>
          <a:p>
            <a:r>
              <a:rPr lang="en-AU" sz="3000" b="1" dirty="0">
                <a:solidFill>
                  <a:srgbClr val="7030A0"/>
                </a:solidFill>
                <a:latin typeface="Arial" panose="020B0604020202020204" pitchFamily="34" charset="0"/>
                <a:ea typeface="Cambria" panose="02040503050406030204" pitchFamily="18" charset="0"/>
                <a:cs typeface="Arial" panose="020B0604020202020204" pitchFamily="34" charset="0"/>
              </a:rPr>
              <a:t>Her response when she finds herself pregnant and the impact on her family</a:t>
            </a:r>
          </a:p>
        </p:txBody>
      </p:sp>
    </p:spTree>
    <p:extLst>
      <p:ext uri="{BB962C8B-B14F-4D97-AF65-F5344CB8AC3E}">
        <p14:creationId xmlns:p14="http://schemas.microsoft.com/office/powerpoint/2010/main" val="31314688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6E52D6-5B73-626F-AE55-A9BF4C22FFE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647075"/>
            <a:ext cx="4104456" cy="5756065"/>
          </a:xfrm>
          <a:prstGeom prst="rect">
            <a:avLst/>
          </a:prstGeom>
          <a:noFill/>
          <a:ln>
            <a:noFill/>
          </a:ln>
        </p:spPr>
      </p:pic>
      <p:sp>
        <p:nvSpPr>
          <p:cNvPr id="3" name="TextBox 2">
            <a:extLst>
              <a:ext uri="{FF2B5EF4-FFF2-40B4-BE49-F238E27FC236}">
                <a16:creationId xmlns:a16="http://schemas.microsoft.com/office/drawing/2014/main" id="{8FE3462F-28B3-9DBC-D7A0-D9ECD7F94694}"/>
              </a:ext>
            </a:extLst>
          </p:cNvPr>
          <p:cNvSpPr txBox="1"/>
          <p:nvPr/>
        </p:nvSpPr>
        <p:spPr>
          <a:xfrm>
            <a:off x="6230618" y="647075"/>
            <a:ext cx="2073246" cy="5078313"/>
          </a:xfrm>
          <a:prstGeom prst="rect">
            <a:avLst/>
          </a:prstGeom>
          <a:noFill/>
        </p:spPr>
        <p:txBody>
          <a:bodyPr wrap="square" rtlCol="0">
            <a:spAutoFit/>
          </a:bodyPr>
          <a:lstStyle/>
          <a:p>
            <a:r>
              <a:rPr lang="en-AU" sz="3600" b="1" dirty="0">
                <a:solidFill>
                  <a:srgbClr val="7030A0"/>
                </a:solidFill>
                <a:latin typeface="Arial" panose="020B0604020202020204" pitchFamily="34" charset="0"/>
                <a:ea typeface="Cambria" panose="02040503050406030204" pitchFamily="18" charset="0"/>
                <a:cs typeface="Arial" panose="020B0604020202020204" pitchFamily="34" charset="0"/>
              </a:rPr>
              <a:t>The help the women wanted, but could not always access.</a:t>
            </a:r>
          </a:p>
        </p:txBody>
      </p:sp>
    </p:spTree>
    <p:extLst>
      <p:ext uri="{BB962C8B-B14F-4D97-AF65-F5344CB8AC3E}">
        <p14:creationId xmlns:p14="http://schemas.microsoft.com/office/powerpoint/2010/main" val="31505815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40B00C-7A1D-6646-72A0-1CA972F28C4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1196752"/>
            <a:ext cx="7082847" cy="4896544"/>
          </a:xfrm>
          <a:prstGeom prst="rect">
            <a:avLst/>
          </a:prstGeom>
          <a:noFill/>
          <a:ln>
            <a:noFill/>
          </a:ln>
        </p:spPr>
      </p:pic>
      <p:sp>
        <p:nvSpPr>
          <p:cNvPr id="3" name="TextBox 2">
            <a:extLst>
              <a:ext uri="{FF2B5EF4-FFF2-40B4-BE49-F238E27FC236}">
                <a16:creationId xmlns:a16="http://schemas.microsoft.com/office/drawing/2014/main" id="{DEDA0ADE-6680-160F-19AA-2118EB129973}"/>
              </a:ext>
            </a:extLst>
          </p:cNvPr>
          <p:cNvSpPr txBox="1"/>
          <p:nvPr/>
        </p:nvSpPr>
        <p:spPr>
          <a:xfrm>
            <a:off x="1763688" y="260648"/>
            <a:ext cx="5832648" cy="646331"/>
          </a:xfrm>
          <a:prstGeom prst="rect">
            <a:avLst/>
          </a:prstGeom>
          <a:noFill/>
        </p:spPr>
        <p:txBody>
          <a:bodyPr wrap="square" rtlCol="0">
            <a:spAutoFit/>
          </a:bodyPr>
          <a:lstStyle/>
          <a:p>
            <a:r>
              <a:rPr lang="en-AU" sz="3600" b="1" dirty="0">
                <a:solidFill>
                  <a:srgbClr val="7030A0"/>
                </a:solidFill>
                <a:latin typeface="Arial" panose="020B0604020202020204" pitchFamily="34" charset="0"/>
                <a:ea typeface="Cambria" panose="02040503050406030204" pitchFamily="18" charset="0"/>
                <a:cs typeface="Arial" panose="020B0604020202020204" pitchFamily="34" charset="0"/>
              </a:rPr>
              <a:t>How to achieve change</a:t>
            </a:r>
          </a:p>
        </p:txBody>
      </p:sp>
    </p:spTree>
    <p:extLst>
      <p:ext uri="{BB962C8B-B14F-4D97-AF65-F5344CB8AC3E}">
        <p14:creationId xmlns:p14="http://schemas.microsoft.com/office/powerpoint/2010/main" val="325520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653EA5-6DA0-C2AA-BFD5-B99E0E2F156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1051360"/>
            <a:ext cx="6593477" cy="5030264"/>
          </a:xfrm>
          <a:prstGeom prst="rect">
            <a:avLst/>
          </a:prstGeom>
          <a:noFill/>
          <a:ln>
            <a:noFill/>
          </a:ln>
        </p:spPr>
      </p:pic>
      <p:sp>
        <p:nvSpPr>
          <p:cNvPr id="3" name="TextBox 2">
            <a:extLst>
              <a:ext uri="{FF2B5EF4-FFF2-40B4-BE49-F238E27FC236}">
                <a16:creationId xmlns:a16="http://schemas.microsoft.com/office/drawing/2014/main" id="{8F96E81B-7E7C-884C-6340-D713B065B3C4}"/>
              </a:ext>
            </a:extLst>
          </p:cNvPr>
          <p:cNvSpPr txBox="1"/>
          <p:nvPr/>
        </p:nvSpPr>
        <p:spPr>
          <a:xfrm>
            <a:off x="467544" y="405029"/>
            <a:ext cx="8208912" cy="646331"/>
          </a:xfrm>
          <a:prstGeom prst="rect">
            <a:avLst/>
          </a:prstGeom>
          <a:noFill/>
        </p:spPr>
        <p:txBody>
          <a:bodyPr wrap="square" rtlCol="0">
            <a:spAutoFit/>
          </a:bodyPr>
          <a:lstStyle/>
          <a:p>
            <a:r>
              <a:rPr lang="en-AU" sz="3600" b="1" dirty="0">
                <a:solidFill>
                  <a:srgbClr val="7030A0"/>
                </a:solidFill>
                <a:latin typeface="Arial" panose="020B0604020202020204" pitchFamily="34" charset="0"/>
                <a:ea typeface="Cambria" panose="02040503050406030204" pitchFamily="18" charset="0"/>
                <a:cs typeface="Arial" panose="020B0604020202020204" pitchFamily="34" charset="0"/>
              </a:rPr>
              <a:t>Comprehensive Protection and Care </a:t>
            </a:r>
          </a:p>
        </p:txBody>
      </p:sp>
    </p:spTree>
    <p:extLst>
      <p:ext uri="{BB962C8B-B14F-4D97-AF65-F5344CB8AC3E}">
        <p14:creationId xmlns:p14="http://schemas.microsoft.com/office/powerpoint/2010/main" val="34084295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3A430D-EE56-B8D3-2DDA-FAFE29B37D6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448" y="1628800"/>
            <a:ext cx="8259103" cy="4464496"/>
          </a:xfrm>
          <a:prstGeom prst="rect">
            <a:avLst/>
          </a:prstGeom>
          <a:noFill/>
          <a:ln>
            <a:noFill/>
          </a:ln>
        </p:spPr>
      </p:pic>
      <p:sp>
        <p:nvSpPr>
          <p:cNvPr id="3" name="TextBox 2">
            <a:extLst>
              <a:ext uri="{FF2B5EF4-FFF2-40B4-BE49-F238E27FC236}">
                <a16:creationId xmlns:a16="http://schemas.microsoft.com/office/drawing/2014/main" id="{E736C04B-DE97-D8D9-ADEF-16F4D52B2853}"/>
              </a:ext>
            </a:extLst>
          </p:cNvPr>
          <p:cNvSpPr txBox="1"/>
          <p:nvPr/>
        </p:nvSpPr>
        <p:spPr>
          <a:xfrm>
            <a:off x="323528" y="188640"/>
            <a:ext cx="8640960" cy="1077218"/>
          </a:xfrm>
          <a:prstGeom prst="rect">
            <a:avLst/>
          </a:prstGeom>
          <a:noFill/>
        </p:spPr>
        <p:txBody>
          <a:bodyPr wrap="square" rtlCol="0">
            <a:spAutoFit/>
          </a:bodyPr>
          <a:lstStyle/>
          <a:p>
            <a:pPr algn="ctr"/>
            <a:r>
              <a:rPr lang="en-AU" sz="3200" b="1" dirty="0">
                <a:solidFill>
                  <a:srgbClr val="7030A0"/>
                </a:solidFill>
                <a:latin typeface="Arial" panose="020B0604020202020204" pitchFamily="34" charset="0"/>
                <a:ea typeface="Cambria" panose="02040503050406030204" pitchFamily="18" charset="0"/>
                <a:cs typeface="Arial" panose="020B0604020202020204" pitchFamily="34" charset="0"/>
              </a:rPr>
              <a:t>Moving forward – addressing the links between Livelihoods and addressing SGBV</a:t>
            </a:r>
          </a:p>
        </p:txBody>
      </p:sp>
    </p:spTree>
    <p:extLst>
      <p:ext uri="{BB962C8B-B14F-4D97-AF65-F5344CB8AC3E}">
        <p14:creationId xmlns:p14="http://schemas.microsoft.com/office/powerpoint/2010/main" val="1787566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810CC3FB-D138-1108-FF47-BFC68EFD9696}"/>
              </a:ext>
            </a:extLst>
          </p:cNvPr>
          <p:cNvSpPr>
            <a:spLocks noGrp="1" noChangeArrowheads="1"/>
          </p:cNvSpPr>
          <p:nvPr>
            <p:ph type="title"/>
          </p:nvPr>
        </p:nvSpPr>
        <p:spPr>
          <a:xfrm>
            <a:off x="82550" y="175946"/>
            <a:ext cx="8978900" cy="635000"/>
          </a:xfrm>
        </p:spPr>
        <p:txBody>
          <a:bodyPr/>
          <a:lstStyle/>
          <a:p>
            <a:r>
              <a:rPr lang="en-AU" altLang="en-US" dirty="0">
                <a:ea typeface="Cambria" panose="02040503050406030204" pitchFamily="18" charset="0"/>
              </a:rPr>
              <a:t>What do we mean when we say SGBV?</a:t>
            </a:r>
          </a:p>
        </p:txBody>
      </p:sp>
      <p:sp>
        <p:nvSpPr>
          <p:cNvPr id="11267" name="Content Placeholder 2">
            <a:extLst>
              <a:ext uri="{FF2B5EF4-FFF2-40B4-BE49-F238E27FC236}">
                <a16:creationId xmlns:a16="http://schemas.microsoft.com/office/drawing/2014/main" id="{AA95906B-ACC0-37B7-89E2-C5CF25B7B1CB}"/>
              </a:ext>
            </a:extLst>
          </p:cNvPr>
          <p:cNvSpPr>
            <a:spLocks noGrp="1" noChangeArrowheads="1"/>
          </p:cNvSpPr>
          <p:nvPr>
            <p:ph idx="1"/>
          </p:nvPr>
        </p:nvSpPr>
        <p:spPr>
          <a:xfrm>
            <a:off x="373137" y="927905"/>
            <a:ext cx="7009204" cy="4473575"/>
          </a:xfrm>
        </p:spPr>
        <p:txBody>
          <a:bodyPr/>
          <a:lstStyle/>
          <a:p>
            <a:pPr>
              <a:lnSpc>
                <a:spcPct val="107000"/>
              </a:lnSpc>
              <a:defRPr/>
            </a:pPr>
            <a:r>
              <a:rPr lang="en-AU" sz="2200" kern="0" dirty="0">
                <a:solidFill>
                  <a:srgbClr val="222222"/>
                </a:solidFill>
                <a:ea typeface="Cambria" panose="02040503050406030204" pitchFamily="18" charset="0"/>
              </a:rPr>
              <a:t> </a:t>
            </a:r>
            <a:r>
              <a:rPr lang="en-AU" sz="2400" b="1" i="1" kern="100" dirty="0">
                <a:solidFill>
                  <a:schemeClr val="accent2">
                    <a:lumMod val="50000"/>
                  </a:schemeClr>
                </a:solidFill>
                <a:ea typeface="Cambria" panose="02040503050406030204" pitchFamily="18" charset="0"/>
              </a:rPr>
              <a:t>Sexual violence is a form of gender-based violence and encompasses any sexual act, attempt to obtain a sexual act, unwanted sexual comments or advances, or acts to traffic, or otherwise directed against a person’s sexuality using coercion, by any person regardless of their relationship to the victim, in any setting. Sexual violence takes multiple forms and includes rape, sexual abuse, forced pregnancy, forced sterilization, forced abortion, forced prostitution, trafficking, sexual enslavement, forced circumcision, castration and forced nudity. </a:t>
            </a:r>
          </a:p>
          <a:p>
            <a:pPr>
              <a:lnSpc>
                <a:spcPct val="107000"/>
              </a:lnSpc>
              <a:defRPr/>
            </a:pPr>
            <a:r>
              <a:rPr lang="en-AU" sz="1200" kern="100" dirty="0">
                <a:ea typeface="Cambria" panose="02040503050406030204" pitchFamily="18" charset="0"/>
              </a:rPr>
              <a:t>https://www.ohchr.org/sites/default/files/Documents/Issues/Women/WRGS/OnePagers/Sexual_and_gender-based_violence.pdf</a:t>
            </a:r>
          </a:p>
          <a:p>
            <a:pPr>
              <a:lnSpc>
                <a:spcPct val="107000"/>
              </a:lnSpc>
              <a:defRPr/>
            </a:pPr>
            <a:r>
              <a:rPr lang="en-AU" sz="1100" kern="0" dirty="0">
                <a:solidFill>
                  <a:srgbClr val="222222"/>
                </a:solidFill>
                <a:ea typeface="Cambria" panose="02040503050406030204" pitchFamily="18" charset="0"/>
              </a:rPr>
              <a:t> </a:t>
            </a:r>
            <a:endParaRPr lang="en-AU" sz="1100" kern="100" dirty="0">
              <a:ea typeface="Cambria" panose="02040503050406030204" pitchFamily="18" charset="0"/>
            </a:endParaRPr>
          </a:p>
          <a:p>
            <a:pPr>
              <a:defRPr/>
            </a:pPr>
            <a:endParaRPr lang="en-AU" altLang="en-US" sz="2200" dirty="0">
              <a:ea typeface="Cambria" panose="02040503050406030204" pitchFamily="18" charset="0"/>
            </a:endParaRPr>
          </a:p>
        </p:txBody>
      </p:sp>
      <p:pic>
        <p:nvPicPr>
          <p:cNvPr id="8196" name="Picture 2" descr="A person holding a baby&#10;&#10;Description automatically generated">
            <a:extLst>
              <a:ext uri="{FF2B5EF4-FFF2-40B4-BE49-F238E27FC236}">
                <a16:creationId xmlns:a16="http://schemas.microsoft.com/office/drawing/2014/main" id="{9948B59F-F987-AFC2-4597-A3F75F504C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1525" y="1739900"/>
            <a:ext cx="2022475"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a:extLst>
              <a:ext uri="{FF2B5EF4-FFF2-40B4-BE49-F238E27FC236}">
                <a16:creationId xmlns:a16="http://schemas.microsoft.com/office/drawing/2014/main" id="{9BA06D62-A0BB-4045-B604-49DD33D15092}"/>
              </a:ext>
            </a:extLst>
          </p:cNvPr>
          <p:cNvSpPr>
            <a:spLocks noChangeArrowheads="1"/>
          </p:cNvSpPr>
          <p:nvPr/>
        </p:nvSpPr>
        <p:spPr bwMode="auto">
          <a:xfrm>
            <a:off x="1116013" y="1301402"/>
            <a:ext cx="658336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spcAft>
                <a:spcPts val="1000"/>
              </a:spcAft>
              <a:defRPr/>
            </a:pPr>
            <a:r>
              <a:rPr lang="en-AU" sz="2800" b="1" dirty="0">
                <a:solidFill>
                  <a:srgbClr val="7030A0"/>
                </a:solidFill>
                <a:latin typeface="Arial" panose="020B0604020202020204" pitchFamily="34" charset="0"/>
                <a:ea typeface="ＭＳ Ｐゴシック" charset="0"/>
                <a:cs typeface="Arial" panose="020B0604020202020204" pitchFamily="34" charset="0"/>
              </a:rPr>
              <a:t>The outcomes of the story boards will form the basis of the next stage of the risk analysis and response.</a:t>
            </a:r>
          </a:p>
        </p:txBody>
      </p:sp>
      <p:pic>
        <p:nvPicPr>
          <p:cNvPr id="11266" name="Picture 5" descr="Thailand 2003 F30096">
            <a:extLst>
              <a:ext uri="{FF2B5EF4-FFF2-40B4-BE49-F238E27FC236}">
                <a16:creationId xmlns:a16="http://schemas.microsoft.com/office/drawing/2014/main" id="{A466A2E3-B61C-7C4D-A03E-F71524D3BE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3268663"/>
            <a:ext cx="6008688" cy="2535237"/>
          </a:xfrm>
          <a:prstGeom prst="rect">
            <a:avLst/>
          </a:prstGeom>
          <a:noFill/>
          <a:ln w="28575">
            <a:solidFill>
              <a:srgbClr val="000000"/>
            </a:solidFill>
            <a:miter lim="800000"/>
            <a:headEnd/>
            <a:tailEnd/>
          </a:ln>
          <a:effectLst>
            <a:prstShdw prst="shdw13" dist="53882" dir="13500000">
              <a:srgbClr val="808080">
                <a:alpha val="50000"/>
              </a:srgbClr>
            </a:prstShdw>
          </a:effectLst>
          <a:extLst>
            <a:ext uri="{909E8E84-426E-40DD-AFC4-6F175D3DCCD1}">
              <a14:hiddenFill xmlns:a14="http://schemas.microsoft.com/office/drawing/2010/main">
                <a:solidFill>
                  <a:srgbClr val="FFFFFF"/>
                </a:solidFill>
              </a14:hiddenFill>
            </a:ext>
          </a:extLst>
        </p:spPr>
      </p:pic>
      <p:sp>
        <p:nvSpPr>
          <p:cNvPr id="5" name="Rectangle 8">
            <a:extLst>
              <a:ext uri="{FF2B5EF4-FFF2-40B4-BE49-F238E27FC236}">
                <a16:creationId xmlns:a16="http://schemas.microsoft.com/office/drawing/2014/main" id="{F6B4298F-DE32-C848-82E3-5F8BD7F4E559}"/>
              </a:ext>
            </a:extLst>
          </p:cNvPr>
          <p:cNvSpPr>
            <a:spLocks noChangeArrowheads="1"/>
          </p:cNvSpPr>
          <p:nvPr/>
        </p:nvSpPr>
        <p:spPr bwMode="auto">
          <a:xfrm>
            <a:off x="539552" y="250825"/>
            <a:ext cx="82089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n-US" sz="3600" b="1" dirty="0">
                <a:solidFill>
                  <a:schemeClr val="accent2">
                    <a:lumMod val="50000"/>
                  </a:schemeClr>
                </a:solidFill>
                <a:latin typeface="Arial" panose="020B0604020202020204" pitchFamily="34" charset="0"/>
                <a:cs typeface="Arial" panose="020B0604020202020204" pitchFamily="34" charset="0"/>
              </a:rPr>
              <a:t>Using the data collected</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717A4-BCEC-2668-652A-3434F8F58B42}"/>
              </a:ext>
            </a:extLst>
          </p:cNvPr>
          <p:cNvSpPr>
            <a:spLocks noGrp="1"/>
          </p:cNvSpPr>
          <p:nvPr>
            <p:ph type="title"/>
          </p:nvPr>
        </p:nvSpPr>
        <p:spPr/>
        <p:txBody>
          <a:bodyPr/>
          <a:lstStyle/>
          <a:p>
            <a:r>
              <a:rPr lang="en-AU" dirty="0">
                <a:ea typeface="Cambria" panose="02040503050406030204" pitchFamily="18" charset="0"/>
              </a:rPr>
              <a:t>How to use the evidence</a:t>
            </a:r>
          </a:p>
        </p:txBody>
      </p:sp>
      <p:sp>
        <p:nvSpPr>
          <p:cNvPr id="3" name="Content Placeholder 2">
            <a:extLst>
              <a:ext uri="{FF2B5EF4-FFF2-40B4-BE49-F238E27FC236}">
                <a16:creationId xmlns:a16="http://schemas.microsoft.com/office/drawing/2014/main" id="{6082E449-0E67-C6E4-5835-E95054F3FBDC}"/>
              </a:ext>
            </a:extLst>
          </p:cNvPr>
          <p:cNvSpPr>
            <a:spLocks noGrp="1"/>
          </p:cNvSpPr>
          <p:nvPr>
            <p:ph idx="1"/>
          </p:nvPr>
        </p:nvSpPr>
        <p:spPr>
          <a:xfrm>
            <a:off x="689110" y="1053212"/>
            <a:ext cx="7793256" cy="4475178"/>
          </a:xfrm>
        </p:spPr>
        <p:txBody>
          <a:bodyPr/>
          <a:lstStyle/>
          <a:p>
            <a:r>
              <a:rPr lang="en-AU" sz="3200" b="1" dirty="0">
                <a:solidFill>
                  <a:schemeClr val="accent2">
                    <a:lumMod val="50000"/>
                  </a:schemeClr>
                </a:solidFill>
                <a:ea typeface="Cambria" panose="02040503050406030204" pitchFamily="18" charset="0"/>
              </a:rPr>
              <a:t>Combine and classify the data collected, and take it forward into strategic planning, to inform new programs and approaches.</a:t>
            </a:r>
          </a:p>
        </p:txBody>
      </p:sp>
      <p:pic>
        <p:nvPicPr>
          <p:cNvPr id="5" name="Picture 4">
            <a:extLst>
              <a:ext uri="{FF2B5EF4-FFF2-40B4-BE49-F238E27FC236}">
                <a16:creationId xmlns:a16="http://schemas.microsoft.com/office/drawing/2014/main" id="{3D162AFD-F578-D0CF-4C65-E46AAE438586}"/>
              </a:ext>
            </a:extLst>
          </p:cNvPr>
          <p:cNvPicPr>
            <a:picLocks noChangeAspect="1"/>
          </p:cNvPicPr>
          <p:nvPr/>
        </p:nvPicPr>
        <p:blipFill>
          <a:blip r:embed="rId3"/>
          <a:stretch>
            <a:fillRect/>
          </a:stretch>
        </p:blipFill>
        <p:spPr>
          <a:xfrm>
            <a:off x="2126750" y="3429000"/>
            <a:ext cx="4178715" cy="3330860"/>
          </a:xfrm>
          <a:prstGeom prst="rect">
            <a:avLst/>
          </a:prstGeom>
        </p:spPr>
      </p:pic>
    </p:spTree>
    <p:extLst>
      <p:ext uri="{BB962C8B-B14F-4D97-AF65-F5344CB8AC3E}">
        <p14:creationId xmlns:p14="http://schemas.microsoft.com/office/powerpoint/2010/main" val="1692332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F3EBB4F5-96D7-429A-3D0A-D8BBFEE5649D}"/>
              </a:ext>
            </a:extLst>
          </p:cNvPr>
          <p:cNvSpPr>
            <a:spLocks noGrp="1" noChangeArrowheads="1"/>
          </p:cNvSpPr>
          <p:nvPr>
            <p:ph type="title"/>
          </p:nvPr>
        </p:nvSpPr>
        <p:spPr>
          <a:xfrm>
            <a:off x="195209" y="400050"/>
            <a:ext cx="7793038" cy="635000"/>
          </a:xfrm>
        </p:spPr>
        <p:txBody>
          <a:bodyPr/>
          <a:lstStyle/>
          <a:p>
            <a:r>
              <a:rPr lang="en-AU" altLang="en-US" sz="3200" dirty="0">
                <a:ea typeface="Cambria" panose="02040503050406030204" pitchFamily="18" charset="0"/>
              </a:rPr>
              <a:t>Key findings from our research over </a:t>
            </a:r>
            <a:br>
              <a:rPr lang="en-AU" altLang="en-US" sz="3200" dirty="0">
                <a:ea typeface="Cambria" panose="02040503050406030204" pitchFamily="18" charset="0"/>
              </a:rPr>
            </a:br>
            <a:r>
              <a:rPr lang="en-AU" altLang="en-US" sz="3200" dirty="0">
                <a:ea typeface="Cambria" panose="02040503050406030204" pitchFamily="18" charset="0"/>
              </a:rPr>
              <a:t>30 years in 22 countries</a:t>
            </a:r>
          </a:p>
        </p:txBody>
      </p:sp>
      <p:sp>
        <p:nvSpPr>
          <p:cNvPr id="25603" name="Content Placeholder 2">
            <a:extLst>
              <a:ext uri="{FF2B5EF4-FFF2-40B4-BE49-F238E27FC236}">
                <a16:creationId xmlns:a16="http://schemas.microsoft.com/office/drawing/2014/main" id="{BE907EC0-5543-F33E-6A84-6ACCB75DA91B}"/>
              </a:ext>
            </a:extLst>
          </p:cNvPr>
          <p:cNvSpPr>
            <a:spLocks noGrp="1" noChangeArrowheads="1"/>
          </p:cNvSpPr>
          <p:nvPr>
            <p:ph idx="1"/>
          </p:nvPr>
        </p:nvSpPr>
        <p:spPr>
          <a:xfrm>
            <a:off x="565275" y="1707410"/>
            <a:ext cx="5999911" cy="4476750"/>
          </a:xfrm>
        </p:spPr>
        <p:txBody>
          <a:bodyPr/>
          <a:lstStyle/>
          <a:p>
            <a:r>
              <a:rPr lang="en-AU" altLang="en-US" b="1" dirty="0">
                <a:solidFill>
                  <a:srgbClr val="007F00"/>
                </a:solidFill>
                <a:ea typeface="Cambria" panose="02040503050406030204" pitchFamily="18" charset="0"/>
              </a:rPr>
              <a:t>Sexual and Gender Based Violence (SGBV) is a/the major barrier to Gender Equality.</a:t>
            </a:r>
          </a:p>
          <a:p>
            <a:r>
              <a:rPr lang="en-AU" altLang="en-US" b="1" dirty="0">
                <a:solidFill>
                  <a:srgbClr val="007F00"/>
                </a:solidFill>
                <a:ea typeface="Cambria" panose="02040503050406030204" pitchFamily="18" charset="0"/>
              </a:rPr>
              <a:t>Meaningful participation for women and girls is not possible without gender equality.  </a:t>
            </a:r>
          </a:p>
          <a:p>
            <a:r>
              <a:rPr lang="en-AU" altLang="en-US" b="1" dirty="0">
                <a:solidFill>
                  <a:srgbClr val="007F00"/>
                </a:solidFill>
                <a:ea typeface="Cambria" panose="02040503050406030204" pitchFamily="18" charset="0"/>
              </a:rPr>
              <a:t>Gender equality is not possible unless we acknowledge and address SGBV.</a:t>
            </a:r>
            <a:endParaRPr lang="en-AU" altLang="en-US" dirty="0">
              <a:solidFill>
                <a:srgbClr val="007F00"/>
              </a:solidFill>
              <a:ea typeface="Cambria" panose="02040503050406030204" pitchFamily="18" charset="0"/>
            </a:endParaRPr>
          </a:p>
          <a:p>
            <a:endParaRPr lang="en-AU" altLang="en-US" dirty="0">
              <a:solidFill>
                <a:srgbClr val="007F00"/>
              </a:solidFill>
              <a:ea typeface="Cambria" panose="02040503050406030204" pitchFamily="18" charset="0"/>
            </a:endParaRPr>
          </a:p>
          <a:p>
            <a:endParaRPr lang="en-AU" altLang="en-US" dirty="0">
              <a:ea typeface="Cambria" panose="02040503050406030204" pitchFamily="18" charset="0"/>
            </a:endParaRPr>
          </a:p>
        </p:txBody>
      </p:sp>
      <p:pic>
        <p:nvPicPr>
          <p:cNvPr id="25604" name="Picture 3" descr="A shadow of a person and a child&#10;&#10;Description automatically generated">
            <a:extLst>
              <a:ext uri="{FF2B5EF4-FFF2-40B4-BE49-F238E27FC236}">
                <a16:creationId xmlns:a16="http://schemas.microsoft.com/office/drawing/2014/main" id="{042C5D5D-0B07-F8F0-9D10-2E1559BBC3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0574" y="1731918"/>
            <a:ext cx="3002241" cy="339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AA6AA2BC-B0C9-A971-5E43-BABFF4C5E439}"/>
              </a:ext>
            </a:extLst>
          </p:cNvPr>
          <p:cNvSpPr>
            <a:spLocks noGrp="1" noChangeArrowheads="1"/>
          </p:cNvSpPr>
          <p:nvPr>
            <p:ph type="title"/>
          </p:nvPr>
        </p:nvSpPr>
        <p:spPr>
          <a:xfrm>
            <a:off x="688975" y="246063"/>
            <a:ext cx="7793038" cy="635000"/>
          </a:xfrm>
        </p:spPr>
        <p:txBody>
          <a:bodyPr/>
          <a:lstStyle/>
          <a:p>
            <a:r>
              <a:rPr lang="en-AU" altLang="en-US" sz="3200" dirty="0">
                <a:ea typeface="Cambria" panose="02040503050406030204" pitchFamily="18" charset="0"/>
              </a:rPr>
              <a:t>The difference between refugee women and women in host countries.</a:t>
            </a:r>
          </a:p>
        </p:txBody>
      </p:sp>
      <p:sp>
        <p:nvSpPr>
          <p:cNvPr id="3" name="Content Placeholder 2">
            <a:extLst>
              <a:ext uri="{FF2B5EF4-FFF2-40B4-BE49-F238E27FC236}">
                <a16:creationId xmlns:a16="http://schemas.microsoft.com/office/drawing/2014/main" id="{EA6A17EE-8FF8-6630-D5C8-17861746AFBA}"/>
              </a:ext>
            </a:extLst>
          </p:cNvPr>
          <p:cNvSpPr>
            <a:spLocks noGrp="1"/>
          </p:cNvSpPr>
          <p:nvPr>
            <p:ph idx="1"/>
          </p:nvPr>
        </p:nvSpPr>
        <p:spPr>
          <a:xfrm>
            <a:off x="355297" y="1581044"/>
            <a:ext cx="8207375" cy="3060700"/>
          </a:xfrm>
        </p:spPr>
        <p:txBody>
          <a:bodyPr/>
          <a:lstStyle/>
          <a:p>
            <a:pPr>
              <a:defRPr/>
            </a:pPr>
            <a:r>
              <a:rPr lang="en-AU" sz="2400" b="1" dirty="0">
                <a:solidFill>
                  <a:schemeClr val="accent2">
                    <a:lumMod val="50000"/>
                  </a:schemeClr>
                </a:solidFill>
                <a:ea typeface="Cambria" panose="02040503050406030204" pitchFamily="18" charset="0"/>
              </a:rPr>
              <a:t>It has been argued that, while tragic, the experience of refugee women and girls is often no different to the women in the host countries to which they have fled.</a:t>
            </a:r>
          </a:p>
          <a:p>
            <a:pPr>
              <a:defRPr/>
            </a:pPr>
            <a:endParaRPr lang="en-AU" sz="2400" b="1" dirty="0">
              <a:solidFill>
                <a:schemeClr val="accent2">
                  <a:lumMod val="50000"/>
                </a:schemeClr>
              </a:solidFill>
              <a:ea typeface="Cambria" panose="02040503050406030204" pitchFamily="18" charset="0"/>
            </a:endParaRPr>
          </a:p>
        </p:txBody>
      </p:sp>
      <p:pic>
        <p:nvPicPr>
          <p:cNvPr id="9220" name="Picture 3" descr="A cartoon of a person being held by a group of people&#10;&#10;Description automatically generated">
            <a:extLst>
              <a:ext uri="{FF2B5EF4-FFF2-40B4-BE49-F238E27FC236}">
                <a16:creationId xmlns:a16="http://schemas.microsoft.com/office/drawing/2014/main" id="{6290248B-D796-9D6D-F6DE-95F282BEB4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6413" y="4251325"/>
            <a:ext cx="1625600"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2FF522E-33D6-C170-1E8F-634511B8F6C4}"/>
              </a:ext>
            </a:extLst>
          </p:cNvPr>
          <p:cNvSpPr txBox="1"/>
          <p:nvPr/>
        </p:nvSpPr>
        <p:spPr>
          <a:xfrm>
            <a:off x="529067" y="2933584"/>
            <a:ext cx="6246687" cy="3416320"/>
          </a:xfrm>
          <a:prstGeom prst="rect">
            <a:avLst/>
          </a:prstGeom>
          <a:noFill/>
        </p:spPr>
        <p:txBody>
          <a:bodyPr wrap="square" rtlCol="0">
            <a:spAutoFit/>
          </a:bodyPr>
          <a:lstStyle/>
          <a:p>
            <a:pPr>
              <a:defRPr/>
            </a:pPr>
            <a:r>
              <a:rPr lang="en-AU" sz="2400" b="1" dirty="0">
                <a:solidFill>
                  <a:schemeClr val="accent2">
                    <a:lumMod val="50000"/>
                  </a:schemeClr>
                </a:solidFill>
                <a:latin typeface="Arial" panose="020B0604020202020204" pitchFamily="34" charset="0"/>
                <a:ea typeface="Cambria" panose="02040503050406030204" pitchFamily="18" charset="0"/>
                <a:cs typeface="Arial" panose="020B0604020202020204" pitchFamily="34" charset="0"/>
              </a:rPr>
              <a:t>There is of course one major difference.  Refugee women are citizens of no-where.  They do not have even the minimal protection that this can offer.  They are placed into situations of extreme vulnerability  Many men are killed or away from their families.  Women are raped to shame or punish the men in their families and communities.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5C03C-6513-BC0C-889C-C5751719AC33}"/>
              </a:ext>
            </a:extLst>
          </p:cNvPr>
          <p:cNvSpPr>
            <a:spLocks noGrp="1"/>
          </p:cNvSpPr>
          <p:nvPr>
            <p:ph type="title"/>
          </p:nvPr>
        </p:nvSpPr>
        <p:spPr>
          <a:xfrm>
            <a:off x="675372" y="91365"/>
            <a:ext cx="7793256" cy="635633"/>
          </a:xfrm>
        </p:spPr>
        <p:txBody>
          <a:bodyPr/>
          <a:lstStyle/>
          <a:p>
            <a:r>
              <a:rPr lang="en-AU" dirty="0">
                <a:ea typeface="Cambria" panose="02040503050406030204" pitchFamily="18" charset="0"/>
              </a:rPr>
              <a:t>Evidence</a:t>
            </a:r>
          </a:p>
        </p:txBody>
      </p:sp>
      <p:sp>
        <p:nvSpPr>
          <p:cNvPr id="5" name="TextBox 4">
            <a:extLst>
              <a:ext uri="{FF2B5EF4-FFF2-40B4-BE49-F238E27FC236}">
                <a16:creationId xmlns:a16="http://schemas.microsoft.com/office/drawing/2014/main" id="{41CC0F05-CA3D-5086-8D4A-4B07B40160DD}"/>
              </a:ext>
            </a:extLst>
          </p:cNvPr>
          <p:cNvSpPr txBox="1"/>
          <p:nvPr/>
        </p:nvSpPr>
        <p:spPr>
          <a:xfrm>
            <a:off x="742626" y="829669"/>
            <a:ext cx="7726002" cy="3046988"/>
          </a:xfrm>
          <a:prstGeom prst="rect">
            <a:avLst/>
          </a:prstGeom>
          <a:noFill/>
        </p:spPr>
        <p:txBody>
          <a:bodyPr wrap="square">
            <a:spAutoFit/>
          </a:bodyPr>
          <a:lstStyle/>
          <a:p>
            <a:pPr>
              <a:defRPr/>
            </a:pPr>
            <a:r>
              <a:rPr lang="en-AU" sz="2400" b="1" dirty="0">
                <a:solidFill>
                  <a:schemeClr val="accent2">
                    <a:lumMod val="50000"/>
                  </a:schemeClr>
                </a:solidFill>
                <a:latin typeface="Arial" panose="020B0604020202020204" pitchFamily="34" charset="0"/>
                <a:ea typeface="Cambria" panose="02040503050406030204" pitchFamily="18" charset="0"/>
                <a:cs typeface="Arial" panose="020B0604020202020204" pitchFamily="34" charset="0"/>
              </a:rPr>
              <a:t>Refugee women and girls face SGBV in all areas of their lives.</a:t>
            </a:r>
          </a:p>
          <a:p>
            <a:pPr>
              <a:defRPr/>
            </a:pPr>
            <a:endParaRPr lang="en-AU" sz="2400" b="1" dirty="0">
              <a:solidFill>
                <a:schemeClr val="accent2">
                  <a:lumMod val="50000"/>
                </a:schemeClr>
              </a:solidFill>
              <a:latin typeface="Arial" panose="020B0604020202020204" pitchFamily="34" charset="0"/>
              <a:ea typeface="Cambria" panose="02040503050406030204" pitchFamily="18" charset="0"/>
              <a:cs typeface="Arial" panose="020B0604020202020204" pitchFamily="34" charset="0"/>
            </a:endParaRPr>
          </a:p>
          <a:p>
            <a:pPr>
              <a:defRPr/>
            </a:pPr>
            <a:r>
              <a:rPr lang="en-AU" sz="2400" b="1" dirty="0">
                <a:solidFill>
                  <a:schemeClr val="accent2">
                    <a:lumMod val="50000"/>
                  </a:schemeClr>
                </a:solidFill>
                <a:latin typeface="Arial" panose="020B0604020202020204" pitchFamily="34" charset="0"/>
                <a:ea typeface="Cambria" panose="02040503050406030204" pitchFamily="18" charset="0"/>
                <a:cs typeface="Arial" panose="020B0604020202020204" pitchFamily="34" charset="0"/>
              </a:rPr>
              <a:t>In 2018, using the Matrix Tool, we conducted consultations with over 400 refugees and 100 local stakeholders, in Thailand, Malaysia and Bangladesh, examining barriers to gender equality in a number of key thematic areas.</a:t>
            </a:r>
          </a:p>
        </p:txBody>
      </p:sp>
      <p:pic>
        <p:nvPicPr>
          <p:cNvPr id="27652" name="Content Placeholder 4">
            <a:extLst>
              <a:ext uri="{FF2B5EF4-FFF2-40B4-BE49-F238E27FC236}">
                <a16:creationId xmlns:a16="http://schemas.microsoft.com/office/drawing/2014/main" id="{08662BAA-892F-01AC-DA8F-CC6042776BD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50215" y="4071798"/>
            <a:ext cx="4331378" cy="243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1446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465F0113-2BF0-1B68-059D-C7D1D50D2E15}"/>
              </a:ext>
            </a:extLst>
          </p:cNvPr>
          <p:cNvSpPr>
            <a:spLocks noGrp="1" noChangeArrowheads="1"/>
          </p:cNvSpPr>
          <p:nvPr>
            <p:ph type="title"/>
          </p:nvPr>
        </p:nvSpPr>
        <p:spPr>
          <a:xfrm>
            <a:off x="747713" y="246063"/>
            <a:ext cx="7793037" cy="635000"/>
          </a:xfrm>
        </p:spPr>
        <p:txBody>
          <a:bodyPr/>
          <a:lstStyle/>
          <a:p>
            <a:endParaRPr lang="en-AU" altLang="en-US"/>
          </a:p>
        </p:txBody>
      </p:sp>
      <p:pic>
        <p:nvPicPr>
          <p:cNvPr id="10243" name="Content Placeholder 3" descr="A calendar with a group of people&#10;&#10;Description automatically generated">
            <a:extLst>
              <a:ext uri="{FF2B5EF4-FFF2-40B4-BE49-F238E27FC236}">
                <a16:creationId xmlns:a16="http://schemas.microsoft.com/office/drawing/2014/main" id="{5E14C7BB-639C-ED9E-3F68-B6E0C59C82F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73050" y="339725"/>
            <a:ext cx="8842375" cy="6677025"/>
          </a:xfrm>
        </p:spPr>
      </p:pic>
      <p:sp>
        <p:nvSpPr>
          <p:cNvPr id="10244" name="TextBox 4">
            <a:extLst>
              <a:ext uri="{FF2B5EF4-FFF2-40B4-BE49-F238E27FC236}">
                <a16:creationId xmlns:a16="http://schemas.microsoft.com/office/drawing/2014/main" id="{7A584E3B-B217-AB39-559F-9753C0669A41}"/>
              </a:ext>
            </a:extLst>
          </p:cNvPr>
          <p:cNvSpPr txBox="1">
            <a:spLocks noChangeArrowheads="1"/>
          </p:cNvSpPr>
          <p:nvPr/>
        </p:nvSpPr>
        <p:spPr bwMode="auto">
          <a:xfrm>
            <a:off x="1887538" y="1592263"/>
            <a:ext cx="1293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0"/>
              </a:spcAft>
              <a:buClrTx/>
              <a:buSzTx/>
              <a:buFontTx/>
              <a:buNone/>
            </a:pPr>
            <a:r>
              <a:rPr lang="en-AU" altLang="en-US" b="1">
                <a:solidFill>
                  <a:srgbClr val="FF0000"/>
                </a:solidFill>
              </a:rPr>
              <a:t>SGBV</a:t>
            </a:r>
          </a:p>
        </p:txBody>
      </p:sp>
      <p:sp>
        <p:nvSpPr>
          <p:cNvPr id="10245" name="TextBox 5">
            <a:extLst>
              <a:ext uri="{FF2B5EF4-FFF2-40B4-BE49-F238E27FC236}">
                <a16:creationId xmlns:a16="http://schemas.microsoft.com/office/drawing/2014/main" id="{C1711552-7E32-D5E6-D716-B41FC42C587B}"/>
              </a:ext>
            </a:extLst>
          </p:cNvPr>
          <p:cNvSpPr txBox="1">
            <a:spLocks noChangeArrowheads="1"/>
          </p:cNvSpPr>
          <p:nvPr/>
        </p:nvSpPr>
        <p:spPr bwMode="auto">
          <a:xfrm>
            <a:off x="2881313" y="1592263"/>
            <a:ext cx="1295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0"/>
              </a:spcAft>
              <a:buClrTx/>
              <a:buSzTx/>
              <a:buFontTx/>
              <a:buNone/>
            </a:pPr>
            <a:r>
              <a:rPr lang="en-AU" altLang="en-US" b="1">
                <a:solidFill>
                  <a:srgbClr val="FF0000"/>
                </a:solidFill>
              </a:rPr>
              <a:t>SGBV</a:t>
            </a:r>
          </a:p>
        </p:txBody>
      </p:sp>
      <p:sp>
        <p:nvSpPr>
          <p:cNvPr id="10246" name="TextBox 6">
            <a:extLst>
              <a:ext uri="{FF2B5EF4-FFF2-40B4-BE49-F238E27FC236}">
                <a16:creationId xmlns:a16="http://schemas.microsoft.com/office/drawing/2014/main" id="{6BE1B1A5-F481-BC6A-3B3A-EB3AC70EBF3F}"/>
              </a:ext>
            </a:extLst>
          </p:cNvPr>
          <p:cNvSpPr txBox="1">
            <a:spLocks noChangeArrowheads="1"/>
          </p:cNvSpPr>
          <p:nvPr/>
        </p:nvSpPr>
        <p:spPr bwMode="auto">
          <a:xfrm>
            <a:off x="3997325" y="1603375"/>
            <a:ext cx="1293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0"/>
              </a:spcAft>
              <a:buClrTx/>
              <a:buSzTx/>
              <a:buFontTx/>
              <a:buNone/>
            </a:pPr>
            <a:r>
              <a:rPr lang="en-AU" altLang="en-US" b="1">
                <a:solidFill>
                  <a:srgbClr val="FF0000"/>
                </a:solidFill>
              </a:rPr>
              <a:t>SGBV</a:t>
            </a:r>
          </a:p>
        </p:txBody>
      </p:sp>
      <p:sp>
        <p:nvSpPr>
          <p:cNvPr id="10247" name="TextBox 7">
            <a:extLst>
              <a:ext uri="{FF2B5EF4-FFF2-40B4-BE49-F238E27FC236}">
                <a16:creationId xmlns:a16="http://schemas.microsoft.com/office/drawing/2014/main" id="{AE162079-9A7A-DCAE-A0D7-7AF0EA395741}"/>
              </a:ext>
            </a:extLst>
          </p:cNvPr>
          <p:cNvSpPr txBox="1">
            <a:spLocks noChangeArrowheads="1"/>
          </p:cNvSpPr>
          <p:nvPr/>
        </p:nvSpPr>
        <p:spPr bwMode="auto">
          <a:xfrm>
            <a:off x="4918075" y="1603375"/>
            <a:ext cx="1293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0"/>
              </a:spcAft>
              <a:buClrTx/>
              <a:buSzTx/>
              <a:buFontTx/>
              <a:buNone/>
            </a:pPr>
            <a:r>
              <a:rPr lang="en-AU" altLang="en-US" b="1">
                <a:solidFill>
                  <a:srgbClr val="FF0000"/>
                </a:solidFill>
              </a:rPr>
              <a:t>SGBV</a:t>
            </a:r>
          </a:p>
        </p:txBody>
      </p:sp>
      <p:sp>
        <p:nvSpPr>
          <p:cNvPr id="10248" name="TextBox 8">
            <a:extLst>
              <a:ext uri="{FF2B5EF4-FFF2-40B4-BE49-F238E27FC236}">
                <a16:creationId xmlns:a16="http://schemas.microsoft.com/office/drawing/2014/main" id="{838F5CA5-235B-703F-D77A-8A46C08B4011}"/>
              </a:ext>
            </a:extLst>
          </p:cNvPr>
          <p:cNvSpPr txBox="1">
            <a:spLocks noChangeArrowheads="1"/>
          </p:cNvSpPr>
          <p:nvPr/>
        </p:nvSpPr>
        <p:spPr bwMode="auto">
          <a:xfrm>
            <a:off x="5927725" y="1614488"/>
            <a:ext cx="1295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0"/>
              </a:spcAft>
              <a:buClrTx/>
              <a:buSzTx/>
              <a:buFontTx/>
              <a:buNone/>
            </a:pPr>
            <a:r>
              <a:rPr lang="en-AU" altLang="en-US" b="1">
                <a:solidFill>
                  <a:srgbClr val="FF0000"/>
                </a:solidFill>
              </a:rPr>
              <a:t>SGBV</a:t>
            </a:r>
          </a:p>
        </p:txBody>
      </p:sp>
      <p:sp>
        <p:nvSpPr>
          <p:cNvPr id="10249" name="TextBox 9">
            <a:extLst>
              <a:ext uri="{FF2B5EF4-FFF2-40B4-BE49-F238E27FC236}">
                <a16:creationId xmlns:a16="http://schemas.microsoft.com/office/drawing/2014/main" id="{2EBEF0E4-C3F8-F51B-8D4D-4B36C44D0C0F}"/>
              </a:ext>
            </a:extLst>
          </p:cNvPr>
          <p:cNvSpPr txBox="1">
            <a:spLocks noChangeArrowheads="1"/>
          </p:cNvSpPr>
          <p:nvPr/>
        </p:nvSpPr>
        <p:spPr bwMode="auto">
          <a:xfrm>
            <a:off x="6884988" y="1635125"/>
            <a:ext cx="129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0"/>
              </a:spcAft>
              <a:buClrTx/>
              <a:buSzTx/>
              <a:buFontTx/>
              <a:buNone/>
            </a:pPr>
            <a:r>
              <a:rPr lang="en-AU" altLang="en-US" b="1">
                <a:solidFill>
                  <a:srgbClr val="FF0000"/>
                </a:solidFill>
              </a:rPr>
              <a:t>SGBV</a:t>
            </a:r>
          </a:p>
        </p:txBody>
      </p:sp>
      <p:sp>
        <p:nvSpPr>
          <p:cNvPr id="10250" name="TextBox 10">
            <a:extLst>
              <a:ext uri="{FF2B5EF4-FFF2-40B4-BE49-F238E27FC236}">
                <a16:creationId xmlns:a16="http://schemas.microsoft.com/office/drawing/2014/main" id="{78832C6F-DA34-9E59-5FF1-22F00E2596A6}"/>
              </a:ext>
            </a:extLst>
          </p:cNvPr>
          <p:cNvSpPr txBox="1">
            <a:spLocks noChangeArrowheads="1"/>
          </p:cNvSpPr>
          <p:nvPr/>
        </p:nvSpPr>
        <p:spPr bwMode="auto">
          <a:xfrm>
            <a:off x="7948613" y="1633538"/>
            <a:ext cx="1295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0"/>
              </a:spcAft>
              <a:buClrTx/>
              <a:buSzTx/>
              <a:buFontTx/>
              <a:buNone/>
            </a:pPr>
            <a:r>
              <a:rPr lang="en-AU" altLang="en-US" b="1">
                <a:solidFill>
                  <a:srgbClr val="FF0000"/>
                </a:solidFill>
              </a:rPr>
              <a:t>SGBV</a:t>
            </a:r>
          </a:p>
        </p:txBody>
      </p:sp>
      <p:sp>
        <p:nvSpPr>
          <p:cNvPr id="10251" name="TextBox 17">
            <a:extLst>
              <a:ext uri="{FF2B5EF4-FFF2-40B4-BE49-F238E27FC236}">
                <a16:creationId xmlns:a16="http://schemas.microsoft.com/office/drawing/2014/main" id="{9072F4D3-379B-2BCF-1C7C-89DAE7F196D1}"/>
              </a:ext>
            </a:extLst>
          </p:cNvPr>
          <p:cNvSpPr txBox="1">
            <a:spLocks noChangeArrowheads="1"/>
          </p:cNvSpPr>
          <p:nvPr/>
        </p:nvSpPr>
        <p:spPr bwMode="auto">
          <a:xfrm>
            <a:off x="1928813" y="2489200"/>
            <a:ext cx="10398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0"/>
              </a:spcAft>
              <a:buClrTx/>
              <a:buSzTx/>
              <a:buFontTx/>
              <a:buNone/>
            </a:pPr>
            <a:r>
              <a:rPr lang="en-AU" altLang="en-US" b="1">
                <a:solidFill>
                  <a:srgbClr val="FF0000"/>
                </a:solidFill>
              </a:rPr>
              <a:t>SGBV</a:t>
            </a:r>
          </a:p>
        </p:txBody>
      </p:sp>
      <p:sp>
        <p:nvSpPr>
          <p:cNvPr id="10252" name="TextBox 19">
            <a:extLst>
              <a:ext uri="{FF2B5EF4-FFF2-40B4-BE49-F238E27FC236}">
                <a16:creationId xmlns:a16="http://schemas.microsoft.com/office/drawing/2014/main" id="{75221E99-352F-07B4-D42A-B780E8ED5B92}"/>
              </a:ext>
            </a:extLst>
          </p:cNvPr>
          <p:cNvSpPr txBox="1">
            <a:spLocks noChangeArrowheads="1"/>
          </p:cNvSpPr>
          <p:nvPr/>
        </p:nvSpPr>
        <p:spPr bwMode="auto">
          <a:xfrm>
            <a:off x="2997200" y="2489200"/>
            <a:ext cx="857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0"/>
              </a:spcAft>
              <a:buClrTx/>
              <a:buSzTx/>
              <a:buFontTx/>
              <a:buNone/>
            </a:pPr>
            <a:r>
              <a:rPr lang="en-AU" altLang="en-US" b="1">
                <a:solidFill>
                  <a:srgbClr val="FF0000"/>
                </a:solidFill>
              </a:rPr>
              <a:t>SGBV</a:t>
            </a:r>
          </a:p>
        </p:txBody>
      </p:sp>
      <p:sp>
        <p:nvSpPr>
          <p:cNvPr id="10253" name="TextBox 21">
            <a:extLst>
              <a:ext uri="{FF2B5EF4-FFF2-40B4-BE49-F238E27FC236}">
                <a16:creationId xmlns:a16="http://schemas.microsoft.com/office/drawing/2014/main" id="{3367B7D3-0D96-F742-7D77-3EC09561EA4C}"/>
              </a:ext>
            </a:extLst>
          </p:cNvPr>
          <p:cNvSpPr txBox="1">
            <a:spLocks noChangeArrowheads="1"/>
          </p:cNvSpPr>
          <p:nvPr/>
        </p:nvSpPr>
        <p:spPr bwMode="auto">
          <a:xfrm>
            <a:off x="3959225" y="2489200"/>
            <a:ext cx="857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0"/>
              </a:spcAft>
              <a:buClrTx/>
              <a:buSzTx/>
              <a:buFontTx/>
              <a:buNone/>
            </a:pPr>
            <a:r>
              <a:rPr lang="en-AU" altLang="en-US" b="1">
                <a:solidFill>
                  <a:srgbClr val="FF0000"/>
                </a:solidFill>
              </a:rPr>
              <a:t>SGBV</a:t>
            </a:r>
          </a:p>
        </p:txBody>
      </p:sp>
      <p:sp>
        <p:nvSpPr>
          <p:cNvPr id="10254" name="TextBox 23">
            <a:extLst>
              <a:ext uri="{FF2B5EF4-FFF2-40B4-BE49-F238E27FC236}">
                <a16:creationId xmlns:a16="http://schemas.microsoft.com/office/drawing/2014/main" id="{3B8C9795-873C-E2B8-1336-AF4634B6AC29}"/>
              </a:ext>
            </a:extLst>
          </p:cNvPr>
          <p:cNvSpPr txBox="1">
            <a:spLocks noChangeArrowheads="1"/>
          </p:cNvSpPr>
          <p:nvPr/>
        </p:nvSpPr>
        <p:spPr bwMode="auto">
          <a:xfrm>
            <a:off x="4959350" y="2489200"/>
            <a:ext cx="1039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0"/>
              </a:spcAft>
              <a:buClrTx/>
              <a:buSzTx/>
              <a:buFontTx/>
              <a:buNone/>
            </a:pPr>
            <a:r>
              <a:rPr lang="en-AU" altLang="en-US" b="1">
                <a:solidFill>
                  <a:srgbClr val="FF0000"/>
                </a:solidFill>
              </a:rPr>
              <a:t>SGBV</a:t>
            </a:r>
          </a:p>
        </p:txBody>
      </p:sp>
      <p:sp>
        <p:nvSpPr>
          <p:cNvPr id="10255" name="TextBox 25">
            <a:extLst>
              <a:ext uri="{FF2B5EF4-FFF2-40B4-BE49-F238E27FC236}">
                <a16:creationId xmlns:a16="http://schemas.microsoft.com/office/drawing/2014/main" id="{18E516B5-5D68-DC15-28E7-C38599467CE7}"/>
              </a:ext>
            </a:extLst>
          </p:cNvPr>
          <p:cNvSpPr txBox="1">
            <a:spLocks noChangeArrowheads="1"/>
          </p:cNvSpPr>
          <p:nvPr/>
        </p:nvSpPr>
        <p:spPr bwMode="auto">
          <a:xfrm>
            <a:off x="5999163" y="2478088"/>
            <a:ext cx="857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0"/>
              </a:spcAft>
              <a:buClrTx/>
              <a:buSzTx/>
              <a:buFontTx/>
              <a:buNone/>
            </a:pPr>
            <a:r>
              <a:rPr lang="en-AU" altLang="en-US" b="1">
                <a:solidFill>
                  <a:srgbClr val="FF0000"/>
                </a:solidFill>
              </a:rPr>
              <a:t>SGBV</a:t>
            </a:r>
          </a:p>
        </p:txBody>
      </p:sp>
      <p:sp>
        <p:nvSpPr>
          <p:cNvPr id="10256" name="TextBox 27">
            <a:extLst>
              <a:ext uri="{FF2B5EF4-FFF2-40B4-BE49-F238E27FC236}">
                <a16:creationId xmlns:a16="http://schemas.microsoft.com/office/drawing/2014/main" id="{E093E0AF-ED40-0094-016A-6B32EC3A4A10}"/>
              </a:ext>
            </a:extLst>
          </p:cNvPr>
          <p:cNvSpPr txBox="1">
            <a:spLocks noChangeArrowheads="1"/>
          </p:cNvSpPr>
          <p:nvPr/>
        </p:nvSpPr>
        <p:spPr bwMode="auto">
          <a:xfrm>
            <a:off x="6884988" y="2478088"/>
            <a:ext cx="835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0"/>
              </a:spcAft>
              <a:buClrTx/>
              <a:buSzTx/>
              <a:buFontTx/>
              <a:buNone/>
            </a:pPr>
            <a:r>
              <a:rPr lang="en-AU" altLang="en-US" b="1">
                <a:solidFill>
                  <a:srgbClr val="FF0000"/>
                </a:solidFill>
              </a:rPr>
              <a:t>SGBV</a:t>
            </a:r>
          </a:p>
        </p:txBody>
      </p:sp>
      <p:sp>
        <p:nvSpPr>
          <p:cNvPr id="10257" name="TextBox 29">
            <a:extLst>
              <a:ext uri="{FF2B5EF4-FFF2-40B4-BE49-F238E27FC236}">
                <a16:creationId xmlns:a16="http://schemas.microsoft.com/office/drawing/2014/main" id="{89CDAEC5-0384-6A4D-DB44-56702BCA7EF9}"/>
              </a:ext>
            </a:extLst>
          </p:cNvPr>
          <p:cNvSpPr txBox="1">
            <a:spLocks noChangeArrowheads="1"/>
          </p:cNvSpPr>
          <p:nvPr/>
        </p:nvSpPr>
        <p:spPr bwMode="auto">
          <a:xfrm>
            <a:off x="7993063" y="2536825"/>
            <a:ext cx="835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0"/>
              </a:spcAft>
              <a:buClrTx/>
              <a:buSzTx/>
              <a:buFontTx/>
              <a:buNone/>
            </a:pPr>
            <a:r>
              <a:rPr lang="en-AU" altLang="en-US" b="1">
                <a:solidFill>
                  <a:srgbClr val="FF0000"/>
                </a:solidFill>
              </a:rPr>
              <a:t>SGBV</a:t>
            </a:r>
          </a:p>
        </p:txBody>
      </p:sp>
      <p:sp>
        <p:nvSpPr>
          <p:cNvPr id="10258" name="TextBox 31">
            <a:extLst>
              <a:ext uri="{FF2B5EF4-FFF2-40B4-BE49-F238E27FC236}">
                <a16:creationId xmlns:a16="http://schemas.microsoft.com/office/drawing/2014/main" id="{6F444D45-8588-9311-9EA8-B7391CE395A5}"/>
              </a:ext>
            </a:extLst>
          </p:cNvPr>
          <p:cNvSpPr txBox="1">
            <a:spLocks noChangeArrowheads="1"/>
          </p:cNvSpPr>
          <p:nvPr/>
        </p:nvSpPr>
        <p:spPr bwMode="auto">
          <a:xfrm>
            <a:off x="2025650" y="3287713"/>
            <a:ext cx="855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0"/>
              </a:spcAft>
              <a:buClrTx/>
              <a:buSzTx/>
              <a:buFontTx/>
              <a:buNone/>
            </a:pPr>
            <a:r>
              <a:rPr lang="en-AU" altLang="en-US" b="1">
                <a:solidFill>
                  <a:srgbClr val="FF0000"/>
                </a:solidFill>
              </a:rPr>
              <a:t>SGBV</a:t>
            </a:r>
          </a:p>
        </p:txBody>
      </p:sp>
      <p:sp>
        <p:nvSpPr>
          <p:cNvPr id="10259" name="TextBox 33">
            <a:extLst>
              <a:ext uri="{FF2B5EF4-FFF2-40B4-BE49-F238E27FC236}">
                <a16:creationId xmlns:a16="http://schemas.microsoft.com/office/drawing/2014/main" id="{19CAF9BF-11CA-141B-29B2-4EE3B8F82972}"/>
              </a:ext>
            </a:extLst>
          </p:cNvPr>
          <p:cNvSpPr txBox="1">
            <a:spLocks noChangeArrowheads="1"/>
          </p:cNvSpPr>
          <p:nvPr/>
        </p:nvSpPr>
        <p:spPr bwMode="auto">
          <a:xfrm>
            <a:off x="3100388" y="3287713"/>
            <a:ext cx="857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0"/>
              </a:spcAft>
              <a:buClrTx/>
              <a:buSzTx/>
              <a:buFontTx/>
              <a:buNone/>
            </a:pPr>
            <a:r>
              <a:rPr lang="en-AU" altLang="en-US" b="1">
                <a:solidFill>
                  <a:srgbClr val="FF0000"/>
                </a:solidFill>
              </a:rPr>
              <a:t>SGBV</a:t>
            </a:r>
          </a:p>
        </p:txBody>
      </p:sp>
      <p:sp>
        <p:nvSpPr>
          <p:cNvPr id="10260" name="TextBox 35">
            <a:extLst>
              <a:ext uri="{FF2B5EF4-FFF2-40B4-BE49-F238E27FC236}">
                <a16:creationId xmlns:a16="http://schemas.microsoft.com/office/drawing/2014/main" id="{BA8714F4-DCFD-7FB5-5131-9C213F8FECED}"/>
              </a:ext>
            </a:extLst>
          </p:cNvPr>
          <p:cNvSpPr txBox="1">
            <a:spLocks noChangeArrowheads="1"/>
          </p:cNvSpPr>
          <p:nvPr/>
        </p:nvSpPr>
        <p:spPr bwMode="auto">
          <a:xfrm>
            <a:off x="4087813" y="3309938"/>
            <a:ext cx="1041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0"/>
              </a:spcAft>
              <a:buClrTx/>
              <a:buSzTx/>
              <a:buFontTx/>
              <a:buNone/>
            </a:pPr>
            <a:r>
              <a:rPr lang="en-AU" altLang="en-US" b="1">
                <a:solidFill>
                  <a:srgbClr val="FF0000"/>
                </a:solidFill>
              </a:rPr>
              <a:t>SGBV</a:t>
            </a:r>
          </a:p>
        </p:txBody>
      </p:sp>
      <p:sp>
        <p:nvSpPr>
          <p:cNvPr id="10261" name="TextBox 37">
            <a:extLst>
              <a:ext uri="{FF2B5EF4-FFF2-40B4-BE49-F238E27FC236}">
                <a16:creationId xmlns:a16="http://schemas.microsoft.com/office/drawing/2014/main" id="{229FB813-A026-924F-46C3-D6364C61F955}"/>
              </a:ext>
            </a:extLst>
          </p:cNvPr>
          <p:cNvSpPr txBox="1">
            <a:spLocks noChangeArrowheads="1"/>
          </p:cNvSpPr>
          <p:nvPr/>
        </p:nvSpPr>
        <p:spPr bwMode="auto">
          <a:xfrm>
            <a:off x="5045075" y="3359150"/>
            <a:ext cx="10398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0"/>
              </a:spcAft>
              <a:buClrTx/>
              <a:buSzTx/>
              <a:buFontTx/>
              <a:buNone/>
            </a:pPr>
            <a:r>
              <a:rPr lang="en-AU" altLang="en-US" b="1">
                <a:solidFill>
                  <a:srgbClr val="FF0000"/>
                </a:solidFill>
              </a:rPr>
              <a:t>SGBV</a:t>
            </a:r>
          </a:p>
        </p:txBody>
      </p:sp>
      <p:sp>
        <p:nvSpPr>
          <p:cNvPr id="10262" name="TextBox 39">
            <a:extLst>
              <a:ext uri="{FF2B5EF4-FFF2-40B4-BE49-F238E27FC236}">
                <a16:creationId xmlns:a16="http://schemas.microsoft.com/office/drawing/2014/main" id="{8D798DA1-471C-0809-39E7-7EA0329B39CD}"/>
              </a:ext>
            </a:extLst>
          </p:cNvPr>
          <p:cNvSpPr txBox="1">
            <a:spLocks noChangeArrowheads="1"/>
          </p:cNvSpPr>
          <p:nvPr/>
        </p:nvSpPr>
        <p:spPr bwMode="auto">
          <a:xfrm>
            <a:off x="7118350" y="3328988"/>
            <a:ext cx="1041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0"/>
              </a:spcAft>
              <a:buClrTx/>
              <a:buSzTx/>
              <a:buFontTx/>
              <a:buNone/>
            </a:pPr>
            <a:r>
              <a:rPr lang="en-AU" altLang="en-US" b="1">
                <a:solidFill>
                  <a:srgbClr val="FF0000"/>
                </a:solidFill>
              </a:rPr>
              <a:t>SGBV</a:t>
            </a:r>
          </a:p>
        </p:txBody>
      </p:sp>
      <p:sp>
        <p:nvSpPr>
          <p:cNvPr id="10263" name="TextBox 41">
            <a:extLst>
              <a:ext uri="{FF2B5EF4-FFF2-40B4-BE49-F238E27FC236}">
                <a16:creationId xmlns:a16="http://schemas.microsoft.com/office/drawing/2014/main" id="{9FE460DF-CFDD-C217-6749-81542B1A6720}"/>
              </a:ext>
            </a:extLst>
          </p:cNvPr>
          <p:cNvSpPr txBox="1">
            <a:spLocks noChangeArrowheads="1"/>
          </p:cNvSpPr>
          <p:nvPr/>
        </p:nvSpPr>
        <p:spPr bwMode="auto">
          <a:xfrm>
            <a:off x="8075613" y="3348038"/>
            <a:ext cx="1039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0"/>
              </a:spcAft>
              <a:buClrTx/>
              <a:buSzTx/>
              <a:buFontTx/>
              <a:buNone/>
            </a:pPr>
            <a:r>
              <a:rPr lang="en-AU" altLang="en-US" b="1">
                <a:solidFill>
                  <a:srgbClr val="FF0000"/>
                </a:solidFill>
              </a:rPr>
              <a:t>SGBV</a:t>
            </a:r>
          </a:p>
        </p:txBody>
      </p:sp>
      <p:sp>
        <p:nvSpPr>
          <p:cNvPr id="10264" name="TextBox 43">
            <a:extLst>
              <a:ext uri="{FF2B5EF4-FFF2-40B4-BE49-F238E27FC236}">
                <a16:creationId xmlns:a16="http://schemas.microsoft.com/office/drawing/2014/main" id="{AA9F6941-270D-DE17-90A3-9DB7F91A2795}"/>
              </a:ext>
            </a:extLst>
          </p:cNvPr>
          <p:cNvSpPr txBox="1">
            <a:spLocks noChangeArrowheads="1"/>
          </p:cNvSpPr>
          <p:nvPr/>
        </p:nvSpPr>
        <p:spPr bwMode="auto">
          <a:xfrm>
            <a:off x="3079750" y="4191000"/>
            <a:ext cx="887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0"/>
              </a:spcAft>
              <a:buClrTx/>
              <a:buSzTx/>
              <a:buFontTx/>
              <a:buNone/>
            </a:pPr>
            <a:r>
              <a:rPr lang="en-AU" altLang="en-US" b="1">
                <a:solidFill>
                  <a:srgbClr val="FF0000"/>
                </a:solidFill>
              </a:rPr>
              <a:t>SGBV</a:t>
            </a:r>
          </a:p>
        </p:txBody>
      </p:sp>
      <p:sp>
        <p:nvSpPr>
          <p:cNvPr id="10265" name="TextBox 45">
            <a:extLst>
              <a:ext uri="{FF2B5EF4-FFF2-40B4-BE49-F238E27FC236}">
                <a16:creationId xmlns:a16="http://schemas.microsoft.com/office/drawing/2014/main" id="{D6E34D0F-67CC-B61F-EEC4-D53787B2837F}"/>
              </a:ext>
            </a:extLst>
          </p:cNvPr>
          <p:cNvSpPr txBox="1">
            <a:spLocks noChangeArrowheads="1"/>
          </p:cNvSpPr>
          <p:nvPr/>
        </p:nvSpPr>
        <p:spPr bwMode="auto">
          <a:xfrm>
            <a:off x="4152900" y="4171950"/>
            <a:ext cx="808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0"/>
              </a:spcAft>
              <a:buClrTx/>
              <a:buSzTx/>
              <a:buFontTx/>
              <a:buNone/>
            </a:pPr>
            <a:r>
              <a:rPr lang="en-AU" altLang="en-US" b="1">
                <a:solidFill>
                  <a:srgbClr val="FF0000"/>
                </a:solidFill>
              </a:rPr>
              <a:t>SGBV</a:t>
            </a:r>
          </a:p>
        </p:txBody>
      </p:sp>
      <p:sp>
        <p:nvSpPr>
          <p:cNvPr id="10266" name="TextBox 47">
            <a:extLst>
              <a:ext uri="{FF2B5EF4-FFF2-40B4-BE49-F238E27FC236}">
                <a16:creationId xmlns:a16="http://schemas.microsoft.com/office/drawing/2014/main" id="{8E30E5D9-DA6C-31AD-A4F4-31923934A3F6}"/>
              </a:ext>
            </a:extLst>
          </p:cNvPr>
          <p:cNvSpPr txBox="1">
            <a:spLocks noChangeArrowheads="1"/>
          </p:cNvSpPr>
          <p:nvPr/>
        </p:nvSpPr>
        <p:spPr bwMode="auto">
          <a:xfrm>
            <a:off x="5183188" y="4171950"/>
            <a:ext cx="774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0"/>
              </a:spcAft>
              <a:buClrTx/>
              <a:buSzTx/>
              <a:buFontTx/>
              <a:buNone/>
            </a:pPr>
            <a:r>
              <a:rPr lang="en-AU" altLang="en-US" b="1">
                <a:solidFill>
                  <a:srgbClr val="FF0000"/>
                </a:solidFill>
              </a:rPr>
              <a:t>SGBV</a:t>
            </a:r>
          </a:p>
        </p:txBody>
      </p:sp>
      <p:sp>
        <p:nvSpPr>
          <p:cNvPr id="10267" name="TextBox 49">
            <a:extLst>
              <a:ext uri="{FF2B5EF4-FFF2-40B4-BE49-F238E27FC236}">
                <a16:creationId xmlns:a16="http://schemas.microsoft.com/office/drawing/2014/main" id="{D3CFCFC5-72C2-BE3C-0142-8A3066CD0E03}"/>
              </a:ext>
            </a:extLst>
          </p:cNvPr>
          <p:cNvSpPr txBox="1">
            <a:spLocks noChangeArrowheads="1"/>
          </p:cNvSpPr>
          <p:nvPr/>
        </p:nvSpPr>
        <p:spPr bwMode="auto">
          <a:xfrm>
            <a:off x="7061200" y="4171950"/>
            <a:ext cx="854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0"/>
              </a:spcAft>
              <a:buClrTx/>
              <a:buSzTx/>
              <a:buFontTx/>
              <a:buNone/>
            </a:pPr>
            <a:r>
              <a:rPr lang="en-AU" altLang="en-US" b="1">
                <a:solidFill>
                  <a:srgbClr val="FF0000"/>
                </a:solidFill>
              </a:rPr>
              <a:t>SGBV</a:t>
            </a:r>
          </a:p>
        </p:txBody>
      </p:sp>
      <p:sp>
        <p:nvSpPr>
          <p:cNvPr id="10268" name="TextBox 51">
            <a:extLst>
              <a:ext uri="{FF2B5EF4-FFF2-40B4-BE49-F238E27FC236}">
                <a16:creationId xmlns:a16="http://schemas.microsoft.com/office/drawing/2014/main" id="{AA9CAD9E-7C31-DA40-0B34-C7EF9C121757}"/>
              </a:ext>
            </a:extLst>
          </p:cNvPr>
          <p:cNvSpPr txBox="1">
            <a:spLocks noChangeArrowheads="1"/>
          </p:cNvSpPr>
          <p:nvPr/>
        </p:nvSpPr>
        <p:spPr bwMode="auto">
          <a:xfrm>
            <a:off x="2060575" y="5046663"/>
            <a:ext cx="857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0"/>
              </a:spcAft>
              <a:buClrTx/>
              <a:buSzTx/>
              <a:buFontTx/>
              <a:buNone/>
            </a:pPr>
            <a:r>
              <a:rPr lang="en-AU" altLang="en-US" b="1">
                <a:solidFill>
                  <a:srgbClr val="FF0000"/>
                </a:solidFill>
              </a:rPr>
              <a:t>SGBV</a:t>
            </a:r>
          </a:p>
        </p:txBody>
      </p:sp>
      <p:sp>
        <p:nvSpPr>
          <p:cNvPr id="10269" name="TextBox 53">
            <a:extLst>
              <a:ext uri="{FF2B5EF4-FFF2-40B4-BE49-F238E27FC236}">
                <a16:creationId xmlns:a16="http://schemas.microsoft.com/office/drawing/2014/main" id="{52A11B91-90E9-6435-1757-FDF37F5151BF}"/>
              </a:ext>
            </a:extLst>
          </p:cNvPr>
          <p:cNvSpPr txBox="1">
            <a:spLocks noChangeArrowheads="1"/>
          </p:cNvSpPr>
          <p:nvPr/>
        </p:nvSpPr>
        <p:spPr bwMode="auto">
          <a:xfrm>
            <a:off x="3100388" y="5046663"/>
            <a:ext cx="885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0"/>
              </a:spcAft>
              <a:buClrTx/>
              <a:buSzTx/>
              <a:buFontTx/>
              <a:buNone/>
            </a:pPr>
            <a:r>
              <a:rPr lang="en-AU" altLang="en-US" b="1">
                <a:solidFill>
                  <a:srgbClr val="FF0000"/>
                </a:solidFill>
              </a:rPr>
              <a:t>SGBV</a:t>
            </a:r>
          </a:p>
        </p:txBody>
      </p:sp>
      <p:sp>
        <p:nvSpPr>
          <p:cNvPr id="10270" name="TextBox 55">
            <a:extLst>
              <a:ext uri="{FF2B5EF4-FFF2-40B4-BE49-F238E27FC236}">
                <a16:creationId xmlns:a16="http://schemas.microsoft.com/office/drawing/2014/main" id="{8A0FA88F-EF6E-0257-6B54-5102DC98696D}"/>
              </a:ext>
            </a:extLst>
          </p:cNvPr>
          <p:cNvSpPr txBox="1">
            <a:spLocks noChangeArrowheads="1"/>
          </p:cNvSpPr>
          <p:nvPr/>
        </p:nvSpPr>
        <p:spPr bwMode="auto">
          <a:xfrm>
            <a:off x="3959225" y="5067300"/>
            <a:ext cx="8969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0"/>
              </a:spcAft>
              <a:buClrTx/>
              <a:buSzTx/>
              <a:buFontTx/>
              <a:buNone/>
            </a:pPr>
            <a:r>
              <a:rPr lang="en-AU" altLang="en-US" b="1">
                <a:solidFill>
                  <a:srgbClr val="FF0000"/>
                </a:solidFill>
              </a:rPr>
              <a:t>SGBV</a:t>
            </a:r>
          </a:p>
        </p:txBody>
      </p:sp>
      <p:sp>
        <p:nvSpPr>
          <p:cNvPr id="10271" name="TextBox 57">
            <a:extLst>
              <a:ext uri="{FF2B5EF4-FFF2-40B4-BE49-F238E27FC236}">
                <a16:creationId xmlns:a16="http://schemas.microsoft.com/office/drawing/2014/main" id="{37C853FC-C80A-5417-5116-1E8A43D34AEF}"/>
              </a:ext>
            </a:extLst>
          </p:cNvPr>
          <p:cNvSpPr txBox="1">
            <a:spLocks noChangeArrowheads="1"/>
          </p:cNvSpPr>
          <p:nvPr/>
        </p:nvSpPr>
        <p:spPr bwMode="auto">
          <a:xfrm>
            <a:off x="5087938" y="5080000"/>
            <a:ext cx="996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0"/>
              </a:spcAft>
              <a:buClrTx/>
              <a:buSzTx/>
              <a:buFontTx/>
              <a:buNone/>
            </a:pPr>
            <a:r>
              <a:rPr lang="en-AU" altLang="en-US" b="1">
                <a:solidFill>
                  <a:srgbClr val="FF0000"/>
                </a:solidFill>
              </a:rPr>
              <a:t>SGBV</a:t>
            </a:r>
          </a:p>
        </p:txBody>
      </p:sp>
      <p:sp>
        <p:nvSpPr>
          <p:cNvPr id="10272" name="TextBox 59">
            <a:extLst>
              <a:ext uri="{FF2B5EF4-FFF2-40B4-BE49-F238E27FC236}">
                <a16:creationId xmlns:a16="http://schemas.microsoft.com/office/drawing/2014/main" id="{17F63EDC-0C6D-031D-B924-FE23BEB7FF0F}"/>
              </a:ext>
            </a:extLst>
          </p:cNvPr>
          <p:cNvSpPr txBox="1">
            <a:spLocks noChangeArrowheads="1"/>
          </p:cNvSpPr>
          <p:nvPr/>
        </p:nvSpPr>
        <p:spPr bwMode="auto">
          <a:xfrm>
            <a:off x="6049963" y="5080000"/>
            <a:ext cx="806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0"/>
              </a:spcAft>
              <a:buClrTx/>
              <a:buSzTx/>
              <a:buFontTx/>
              <a:buNone/>
            </a:pPr>
            <a:r>
              <a:rPr lang="en-AU" altLang="en-US" b="1">
                <a:solidFill>
                  <a:srgbClr val="FF0000"/>
                </a:solidFill>
              </a:rPr>
              <a:t>SGBV</a:t>
            </a:r>
          </a:p>
        </p:txBody>
      </p:sp>
      <p:sp>
        <p:nvSpPr>
          <p:cNvPr id="10273" name="TextBox 61">
            <a:extLst>
              <a:ext uri="{FF2B5EF4-FFF2-40B4-BE49-F238E27FC236}">
                <a16:creationId xmlns:a16="http://schemas.microsoft.com/office/drawing/2014/main" id="{3DDF1B04-3820-EE9D-EF2B-543975B90453}"/>
              </a:ext>
            </a:extLst>
          </p:cNvPr>
          <p:cNvSpPr txBox="1">
            <a:spLocks noChangeArrowheads="1"/>
          </p:cNvSpPr>
          <p:nvPr/>
        </p:nvSpPr>
        <p:spPr bwMode="auto">
          <a:xfrm>
            <a:off x="7031038" y="5059363"/>
            <a:ext cx="968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0"/>
              </a:spcAft>
              <a:buClrTx/>
              <a:buSzTx/>
              <a:buFontTx/>
              <a:buNone/>
            </a:pPr>
            <a:r>
              <a:rPr lang="en-AU" altLang="en-US" b="1">
                <a:solidFill>
                  <a:srgbClr val="FF0000"/>
                </a:solidFill>
              </a:rPr>
              <a:t>SGBV</a:t>
            </a:r>
          </a:p>
        </p:txBody>
      </p:sp>
      <p:sp>
        <p:nvSpPr>
          <p:cNvPr id="10274" name="TextBox 63">
            <a:extLst>
              <a:ext uri="{FF2B5EF4-FFF2-40B4-BE49-F238E27FC236}">
                <a16:creationId xmlns:a16="http://schemas.microsoft.com/office/drawing/2014/main" id="{46DE4521-A2DA-587F-CACB-292244AD10F4}"/>
              </a:ext>
            </a:extLst>
          </p:cNvPr>
          <p:cNvSpPr txBox="1">
            <a:spLocks noChangeArrowheads="1"/>
          </p:cNvSpPr>
          <p:nvPr/>
        </p:nvSpPr>
        <p:spPr bwMode="auto">
          <a:xfrm>
            <a:off x="8010525" y="4194175"/>
            <a:ext cx="793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0"/>
              </a:spcAft>
              <a:buClrTx/>
              <a:buSzTx/>
              <a:buFontTx/>
              <a:buNone/>
            </a:pPr>
            <a:r>
              <a:rPr lang="en-AU" altLang="en-US" b="1">
                <a:solidFill>
                  <a:srgbClr val="FF0000"/>
                </a:solidFill>
              </a:rPr>
              <a:t>SGBV</a:t>
            </a:r>
          </a:p>
        </p:txBody>
      </p:sp>
      <p:sp>
        <p:nvSpPr>
          <p:cNvPr id="10275" name="TextBox 65">
            <a:extLst>
              <a:ext uri="{FF2B5EF4-FFF2-40B4-BE49-F238E27FC236}">
                <a16:creationId xmlns:a16="http://schemas.microsoft.com/office/drawing/2014/main" id="{6BBACAB7-9063-BD31-F48A-864EF16C2810}"/>
              </a:ext>
            </a:extLst>
          </p:cNvPr>
          <p:cNvSpPr txBox="1">
            <a:spLocks noChangeArrowheads="1"/>
          </p:cNvSpPr>
          <p:nvPr/>
        </p:nvSpPr>
        <p:spPr bwMode="auto">
          <a:xfrm>
            <a:off x="8015288" y="5110163"/>
            <a:ext cx="969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0"/>
              </a:spcAft>
              <a:buClrTx/>
              <a:buSzTx/>
              <a:buFontTx/>
              <a:buNone/>
            </a:pPr>
            <a:r>
              <a:rPr lang="en-AU" altLang="en-US" b="1">
                <a:solidFill>
                  <a:srgbClr val="FF0000"/>
                </a:solidFill>
              </a:rPr>
              <a:t>SGBV</a:t>
            </a:r>
          </a:p>
        </p:txBody>
      </p:sp>
      <p:sp>
        <p:nvSpPr>
          <p:cNvPr id="10276" name="TextBox 67">
            <a:extLst>
              <a:ext uri="{FF2B5EF4-FFF2-40B4-BE49-F238E27FC236}">
                <a16:creationId xmlns:a16="http://schemas.microsoft.com/office/drawing/2014/main" id="{AC937170-059D-FC04-2471-1CFD5D777C3E}"/>
              </a:ext>
            </a:extLst>
          </p:cNvPr>
          <p:cNvSpPr txBox="1">
            <a:spLocks noChangeArrowheads="1"/>
          </p:cNvSpPr>
          <p:nvPr/>
        </p:nvSpPr>
        <p:spPr bwMode="auto">
          <a:xfrm>
            <a:off x="3086100" y="5908675"/>
            <a:ext cx="768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0"/>
              </a:spcAft>
              <a:buClrTx/>
              <a:buSzTx/>
              <a:buFontTx/>
              <a:buNone/>
            </a:pPr>
            <a:r>
              <a:rPr lang="en-AU" altLang="en-US" b="1">
                <a:solidFill>
                  <a:srgbClr val="FF0000"/>
                </a:solidFill>
              </a:rPr>
              <a:t>SGBV</a:t>
            </a:r>
          </a:p>
        </p:txBody>
      </p:sp>
      <p:sp>
        <p:nvSpPr>
          <p:cNvPr id="10277" name="TextBox 69">
            <a:extLst>
              <a:ext uri="{FF2B5EF4-FFF2-40B4-BE49-F238E27FC236}">
                <a16:creationId xmlns:a16="http://schemas.microsoft.com/office/drawing/2014/main" id="{4B3CFD71-571B-6425-309B-FD09ABBAB8A5}"/>
              </a:ext>
            </a:extLst>
          </p:cNvPr>
          <p:cNvSpPr txBox="1">
            <a:spLocks noChangeArrowheads="1"/>
          </p:cNvSpPr>
          <p:nvPr/>
        </p:nvSpPr>
        <p:spPr bwMode="auto">
          <a:xfrm>
            <a:off x="4010025" y="5908675"/>
            <a:ext cx="806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0"/>
              </a:spcAft>
              <a:buClrTx/>
              <a:buSzTx/>
              <a:buFontTx/>
              <a:buNone/>
            </a:pPr>
            <a:r>
              <a:rPr lang="en-AU" altLang="en-US" b="1">
                <a:solidFill>
                  <a:srgbClr val="FF0000"/>
                </a:solidFill>
              </a:rPr>
              <a:t>SGBV</a:t>
            </a:r>
          </a:p>
        </p:txBody>
      </p:sp>
      <p:sp>
        <p:nvSpPr>
          <p:cNvPr id="10278" name="TextBox 71">
            <a:extLst>
              <a:ext uri="{FF2B5EF4-FFF2-40B4-BE49-F238E27FC236}">
                <a16:creationId xmlns:a16="http://schemas.microsoft.com/office/drawing/2014/main" id="{91D01091-83AE-885A-E13B-529D74D7B527}"/>
              </a:ext>
            </a:extLst>
          </p:cNvPr>
          <p:cNvSpPr txBox="1">
            <a:spLocks noChangeArrowheads="1"/>
          </p:cNvSpPr>
          <p:nvPr/>
        </p:nvSpPr>
        <p:spPr bwMode="auto">
          <a:xfrm>
            <a:off x="4918075" y="5908675"/>
            <a:ext cx="793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0"/>
              </a:spcAft>
              <a:buClrTx/>
              <a:buSzTx/>
              <a:buFontTx/>
              <a:buNone/>
            </a:pPr>
            <a:r>
              <a:rPr lang="en-AU" altLang="en-US" b="1">
                <a:solidFill>
                  <a:srgbClr val="FF0000"/>
                </a:solidFill>
              </a:rPr>
              <a:t>SGBV</a:t>
            </a:r>
          </a:p>
        </p:txBody>
      </p:sp>
      <p:sp>
        <p:nvSpPr>
          <p:cNvPr id="10279" name="TextBox 73">
            <a:extLst>
              <a:ext uri="{FF2B5EF4-FFF2-40B4-BE49-F238E27FC236}">
                <a16:creationId xmlns:a16="http://schemas.microsoft.com/office/drawing/2014/main" id="{5793A0A5-B10B-EBD9-F436-5420C6B84120}"/>
              </a:ext>
            </a:extLst>
          </p:cNvPr>
          <p:cNvSpPr txBox="1">
            <a:spLocks noChangeArrowheads="1"/>
          </p:cNvSpPr>
          <p:nvPr/>
        </p:nvSpPr>
        <p:spPr bwMode="auto">
          <a:xfrm>
            <a:off x="6969125" y="5865813"/>
            <a:ext cx="1039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0"/>
              </a:spcAft>
              <a:buClrTx/>
              <a:buSzTx/>
              <a:buFontTx/>
              <a:buNone/>
            </a:pPr>
            <a:r>
              <a:rPr lang="en-AU" altLang="en-US" b="1">
                <a:solidFill>
                  <a:srgbClr val="FF0000"/>
                </a:solidFill>
              </a:rPr>
              <a:t>SGBV</a:t>
            </a:r>
          </a:p>
        </p:txBody>
      </p:sp>
      <p:sp>
        <p:nvSpPr>
          <p:cNvPr id="10280" name="TextBox 75">
            <a:extLst>
              <a:ext uri="{FF2B5EF4-FFF2-40B4-BE49-F238E27FC236}">
                <a16:creationId xmlns:a16="http://schemas.microsoft.com/office/drawing/2014/main" id="{114A92F8-9AF7-5887-1E33-C0FBFE450722}"/>
              </a:ext>
            </a:extLst>
          </p:cNvPr>
          <p:cNvSpPr txBox="1">
            <a:spLocks noChangeArrowheads="1"/>
          </p:cNvSpPr>
          <p:nvPr/>
        </p:nvSpPr>
        <p:spPr bwMode="auto">
          <a:xfrm>
            <a:off x="8015288" y="5884863"/>
            <a:ext cx="812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0"/>
              </a:spcAft>
              <a:buClrTx/>
              <a:buSzTx/>
              <a:buFontTx/>
              <a:buNone/>
            </a:pPr>
            <a:r>
              <a:rPr lang="en-AU" altLang="en-US" b="1">
                <a:solidFill>
                  <a:srgbClr val="FF0000"/>
                </a:solidFill>
              </a:rPr>
              <a:t>SGBV</a:t>
            </a:r>
          </a:p>
        </p:txBody>
      </p:sp>
      <p:sp>
        <p:nvSpPr>
          <p:cNvPr id="2" name="TextBox 1">
            <a:extLst>
              <a:ext uri="{FF2B5EF4-FFF2-40B4-BE49-F238E27FC236}">
                <a16:creationId xmlns:a16="http://schemas.microsoft.com/office/drawing/2014/main" id="{BE9D0ABF-EE48-A24E-1827-1C450A5BE399}"/>
              </a:ext>
            </a:extLst>
          </p:cNvPr>
          <p:cNvSpPr txBox="1"/>
          <p:nvPr/>
        </p:nvSpPr>
        <p:spPr>
          <a:xfrm>
            <a:off x="301626" y="152447"/>
            <a:ext cx="8842374" cy="400110"/>
          </a:xfrm>
          <a:prstGeom prst="rect">
            <a:avLst/>
          </a:prstGeom>
          <a:noFill/>
        </p:spPr>
        <p:txBody>
          <a:bodyPr wrap="square" rtlCol="0">
            <a:spAutoFit/>
          </a:bodyPr>
          <a:lstStyle/>
          <a:p>
            <a:r>
              <a:rPr lang="en-AU" sz="2000" b="1" dirty="0">
                <a:solidFill>
                  <a:srgbClr val="7030A0"/>
                </a:solidFill>
                <a:latin typeface="Cambria" panose="02040503050406030204" pitchFamily="18" charset="0"/>
                <a:ea typeface="Cambria" panose="02040503050406030204" pitchFamily="18" charset="0"/>
              </a:rPr>
              <a:t>SGBV was identified as a major concern in all of the areas indicated below</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69161-CC4C-0FA4-8FD5-498DADC28807}"/>
              </a:ext>
            </a:extLst>
          </p:cNvPr>
          <p:cNvSpPr>
            <a:spLocks noGrp="1"/>
          </p:cNvSpPr>
          <p:nvPr>
            <p:ph type="title"/>
          </p:nvPr>
        </p:nvSpPr>
        <p:spPr>
          <a:xfrm>
            <a:off x="688975" y="246063"/>
            <a:ext cx="7793038" cy="635000"/>
          </a:xfrm>
        </p:spPr>
        <p:txBody>
          <a:bodyPr/>
          <a:lstStyle/>
          <a:p>
            <a:pPr>
              <a:defRPr/>
            </a:pPr>
            <a:r>
              <a:rPr lang="en-AU" dirty="0">
                <a:solidFill>
                  <a:srgbClr val="7030A0"/>
                </a:solidFill>
                <a:ea typeface="Cambria" panose="02040503050406030204" pitchFamily="18" charset="0"/>
              </a:rPr>
              <a:t>“</a:t>
            </a:r>
            <a:r>
              <a:rPr lang="en-AU" sz="3200" dirty="0">
                <a:solidFill>
                  <a:srgbClr val="7030A0"/>
                </a:solidFill>
                <a:ea typeface="Cambria" panose="02040503050406030204" pitchFamily="18" charset="0"/>
              </a:rPr>
              <a:t>Before the GCR, Refugee women were constantly being “mainstreamed” into oblivion” They still are!</a:t>
            </a:r>
            <a:br>
              <a:rPr lang="en-AU" sz="3200" dirty="0">
                <a:solidFill>
                  <a:srgbClr val="7030A0"/>
                </a:solidFill>
                <a:ea typeface="Cambria" panose="02040503050406030204" pitchFamily="18" charset="0"/>
              </a:rPr>
            </a:br>
            <a:endParaRPr lang="en-AU" sz="3200" dirty="0">
              <a:solidFill>
                <a:srgbClr val="7030A0"/>
              </a:solidFill>
              <a:ea typeface="Cambria" panose="02040503050406030204" pitchFamily="18" charset="0"/>
            </a:endParaRPr>
          </a:p>
        </p:txBody>
      </p:sp>
      <p:sp>
        <p:nvSpPr>
          <p:cNvPr id="3" name="Content Placeholder 2">
            <a:extLst>
              <a:ext uri="{FF2B5EF4-FFF2-40B4-BE49-F238E27FC236}">
                <a16:creationId xmlns:a16="http://schemas.microsoft.com/office/drawing/2014/main" id="{B9695118-53F2-0E12-BF92-79E0E4390AD8}"/>
              </a:ext>
            </a:extLst>
          </p:cNvPr>
          <p:cNvSpPr>
            <a:spLocks noGrp="1"/>
          </p:cNvSpPr>
          <p:nvPr>
            <p:ph idx="1"/>
          </p:nvPr>
        </p:nvSpPr>
        <p:spPr>
          <a:xfrm>
            <a:off x="688975" y="1936750"/>
            <a:ext cx="5989638" cy="4475163"/>
          </a:xfrm>
        </p:spPr>
        <p:txBody>
          <a:bodyPr/>
          <a:lstStyle/>
          <a:p>
            <a:pPr algn="ctr">
              <a:defRPr/>
            </a:pPr>
            <a:r>
              <a:rPr lang="en-AU" sz="2400" b="1" dirty="0">
                <a:solidFill>
                  <a:schemeClr val="accent2">
                    <a:lumMod val="50000"/>
                  </a:schemeClr>
                </a:solidFill>
                <a:ea typeface="Cambria" panose="02040503050406030204" pitchFamily="18" charset="0"/>
              </a:rPr>
              <a:t>SGBV changed to GBV, most commonly used in the refugee context to mean domestic and family violence. The scope of abuse experienced by refugee women was diminished and not addressed.</a:t>
            </a:r>
          </a:p>
          <a:p>
            <a:pPr algn="ctr">
              <a:defRPr/>
            </a:pPr>
            <a:r>
              <a:rPr lang="en-AU" sz="2400" b="1" dirty="0">
                <a:solidFill>
                  <a:schemeClr val="accent2">
                    <a:lumMod val="50000"/>
                  </a:schemeClr>
                </a:solidFill>
                <a:ea typeface="Cambria" panose="02040503050406030204" pitchFamily="18" charset="0"/>
              </a:rPr>
              <a:t>GBV and AGD have become meaningless acronyms, easy ‘tick boxes”</a:t>
            </a:r>
          </a:p>
          <a:p>
            <a:pPr algn="ctr">
              <a:defRPr/>
            </a:pPr>
            <a:r>
              <a:rPr lang="en-AU" sz="2400" b="1" dirty="0">
                <a:solidFill>
                  <a:srgbClr val="7030A0"/>
                </a:solidFill>
                <a:ea typeface="Cambria" panose="02040503050406030204" pitchFamily="18" charset="0"/>
              </a:rPr>
              <a:t>There is a constant battle to stop SGBV being sidelined, and ignored.</a:t>
            </a:r>
          </a:p>
          <a:p>
            <a:pPr algn="ctr">
              <a:defRPr/>
            </a:pPr>
            <a:endParaRPr lang="en-AU" sz="2400" b="1" dirty="0">
              <a:solidFill>
                <a:schemeClr val="accent2">
                  <a:lumMod val="50000"/>
                </a:schemeClr>
              </a:solidFill>
              <a:ea typeface="Cambria" panose="02040503050406030204" pitchFamily="18" charset="0"/>
            </a:endParaRPr>
          </a:p>
        </p:txBody>
      </p:sp>
      <p:pic>
        <p:nvPicPr>
          <p:cNvPr id="12292" name="Picture 4">
            <a:extLst>
              <a:ext uri="{FF2B5EF4-FFF2-40B4-BE49-F238E27FC236}">
                <a16:creationId xmlns:a16="http://schemas.microsoft.com/office/drawing/2014/main" id="{FEEDBF99-1539-77FF-5C35-EC74BD253A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3875" y="2066925"/>
            <a:ext cx="2176463"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269D1A-39B3-DCAF-9F99-821F9059F1CB}"/>
              </a:ext>
            </a:extLst>
          </p:cNvPr>
          <p:cNvSpPr>
            <a:spLocks noGrp="1"/>
          </p:cNvSpPr>
          <p:nvPr>
            <p:ph idx="1"/>
          </p:nvPr>
        </p:nvSpPr>
        <p:spPr>
          <a:xfrm>
            <a:off x="509588" y="217488"/>
            <a:ext cx="8192623" cy="4475162"/>
          </a:xfrm>
        </p:spPr>
        <p:txBody>
          <a:bodyPr/>
          <a:lstStyle/>
          <a:p>
            <a:pPr algn="ctr">
              <a:defRPr/>
            </a:pPr>
            <a:r>
              <a:rPr lang="en-AU" sz="3200" b="1" dirty="0">
                <a:solidFill>
                  <a:schemeClr val="accent1"/>
                </a:solidFill>
                <a:ea typeface="Cambria" panose="02040503050406030204" pitchFamily="18" charset="0"/>
              </a:rPr>
              <a:t>Women won’t talk about Rape -Short video</a:t>
            </a:r>
          </a:p>
          <a:p>
            <a:pPr>
              <a:defRPr/>
            </a:pPr>
            <a:r>
              <a:rPr lang="en-AU" sz="2200" b="1" dirty="0">
                <a:solidFill>
                  <a:schemeClr val="accent2">
                    <a:lumMod val="50000"/>
                  </a:schemeClr>
                </a:solidFill>
                <a:ea typeface="Cambria" panose="02040503050406030204" pitchFamily="18" charset="0"/>
              </a:rPr>
              <a:t>Over the years, we were constantly told we were mistaken – that women would not and did not talk about rape</a:t>
            </a:r>
          </a:p>
          <a:p>
            <a:pPr>
              <a:defRPr/>
            </a:pPr>
            <a:r>
              <a:rPr lang="en-AU" sz="2200" b="1" dirty="0">
                <a:solidFill>
                  <a:schemeClr val="accent2">
                    <a:lumMod val="50000"/>
                  </a:schemeClr>
                </a:solidFill>
                <a:ea typeface="Cambria" panose="02040503050406030204" pitchFamily="18" charset="0"/>
              </a:rPr>
              <a:t>At one UN meeting, in desperation, our film maker threw together a short film, which we were allowed to loop as governments came into the chamber.</a:t>
            </a:r>
          </a:p>
          <a:p>
            <a:pPr>
              <a:defRPr/>
            </a:pPr>
            <a:r>
              <a:rPr lang="en-AU" sz="2200" b="1" dirty="0">
                <a:solidFill>
                  <a:schemeClr val="accent2">
                    <a:lumMod val="50000"/>
                  </a:schemeClr>
                </a:solidFill>
                <a:ea typeface="Cambria" panose="02040503050406030204" pitchFamily="18" charset="0"/>
              </a:rPr>
              <a:t>This is the result.   Grown men cried!</a:t>
            </a:r>
          </a:p>
          <a:p>
            <a:pPr>
              <a:defRPr/>
            </a:pPr>
            <a:endParaRPr lang="en-AU" sz="2200" dirty="0">
              <a:solidFill>
                <a:schemeClr val="accent2">
                  <a:lumMod val="50000"/>
                </a:schemeClr>
              </a:solidFill>
              <a:ea typeface="Cambria" panose="02040503050406030204" pitchFamily="18" charset="0"/>
            </a:endParaRPr>
          </a:p>
          <a:p>
            <a:pPr>
              <a:defRPr/>
            </a:pPr>
            <a:endParaRPr lang="en-AU" sz="2200" dirty="0">
              <a:solidFill>
                <a:schemeClr val="accent2">
                  <a:lumMod val="50000"/>
                </a:schemeClr>
              </a:solidFill>
              <a:ea typeface="Cambria" panose="02040503050406030204" pitchFamily="18" charset="0"/>
            </a:endParaRPr>
          </a:p>
          <a:p>
            <a:pPr>
              <a:defRPr/>
            </a:pPr>
            <a:endParaRPr lang="en-AU" sz="2200" dirty="0">
              <a:solidFill>
                <a:schemeClr val="accent2">
                  <a:lumMod val="50000"/>
                </a:schemeClr>
              </a:solidFill>
              <a:ea typeface="Cambria" panose="02040503050406030204" pitchFamily="18" charset="0"/>
            </a:endParaRPr>
          </a:p>
        </p:txBody>
      </p:sp>
      <p:pic>
        <p:nvPicPr>
          <p:cNvPr id="4" name="Women do Talk about rape.mp4">
            <a:hlinkClick r:id="" action="ppaction://media"/>
            <a:extLst>
              <a:ext uri="{FF2B5EF4-FFF2-40B4-BE49-F238E27FC236}">
                <a16:creationId xmlns:a16="http://schemas.microsoft.com/office/drawing/2014/main" id="{F4CD0579-C3EE-4C46-948E-A867E5F22E44}"/>
              </a:ext>
            </a:extLst>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2249560" y="4271963"/>
            <a:ext cx="3041650" cy="228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47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GCR project training theme ">
  <a:themeElements>
    <a:clrScheme name="Custom 7">
      <a:dk1>
        <a:srgbClr val="000000"/>
      </a:dk1>
      <a:lt1>
        <a:srgbClr val="FFFFFF"/>
      </a:lt1>
      <a:dk2>
        <a:srgbClr val="2C3C43"/>
      </a:dk2>
      <a:lt2>
        <a:srgbClr val="EBEBEB"/>
      </a:lt2>
      <a:accent1>
        <a:srgbClr val="632C90"/>
      </a:accent1>
      <a:accent2>
        <a:srgbClr val="00FF00"/>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GCR project training theme " id="{4BD4B07A-67F6-B24A-9E99-5DB465511046}" vid="{3422F1C3-022F-AF4A-8315-A92E33836F91}"/>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12308</TotalTime>
  <Words>3157</Words>
  <Application>Microsoft Office PowerPoint</Application>
  <PresentationFormat>On-screen Show (4:3)</PresentationFormat>
  <Paragraphs>251</Paragraphs>
  <Slides>31</Slides>
  <Notes>31</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31</vt:i4>
      </vt:variant>
    </vt:vector>
  </HeadingPairs>
  <TitlesOfParts>
    <vt:vector size="43" baseType="lpstr">
      <vt:lpstr>Aptos</vt:lpstr>
      <vt:lpstr>Aptos Display</vt:lpstr>
      <vt:lpstr>Arial</vt:lpstr>
      <vt:lpstr>Calibri</vt:lpstr>
      <vt:lpstr>Cambria</vt:lpstr>
      <vt:lpstr>Symbol</vt:lpstr>
      <vt:lpstr>Times New Roman</vt:lpstr>
      <vt:lpstr>Trebuchet MS</vt:lpstr>
      <vt:lpstr>Wingdings</vt:lpstr>
      <vt:lpstr>Wingdings 3</vt:lpstr>
      <vt:lpstr>GCR project training theme </vt:lpstr>
      <vt:lpstr>Custom Design</vt:lpstr>
      <vt:lpstr>   Session 5  Identifying the impact of Sexual and Gender based Violence on Refugee Women and girls    </vt:lpstr>
      <vt:lpstr>The Aim of the Session</vt:lpstr>
      <vt:lpstr>What do we mean when we say SGBV?</vt:lpstr>
      <vt:lpstr>Key findings from our research over  30 years in 22 countries</vt:lpstr>
      <vt:lpstr>The difference between refugee women and women in host countries.</vt:lpstr>
      <vt:lpstr>Evidence</vt:lpstr>
      <vt:lpstr>PowerPoint Presentation</vt:lpstr>
      <vt:lpstr>“Before the GCR, Refugee women were constantly being “mainstreamed” into oblivion” They still are! </vt:lpstr>
      <vt:lpstr>PowerPoint Presentation</vt:lpstr>
      <vt:lpstr>Root causes &amp; Contributing factors to the barriers caused by SGBV</vt:lpstr>
      <vt:lpstr>Some major response barriers</vt:lpstr>
      <vt:lpstr>- continued </vt:lpstr>
      <vt:lpstr>Adolescent Girls</vt:lpstr>
      <vt:lpstr>Using the AGD Matrix Exercise to identify problems and barriers</vt:lpstr>
      <vt:lpstr>List how SGBV affects each diverse group on  the top of the Matrix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use the evidence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Rights:  What they mean to us</dc:title>
  <dc:creator>Geraldine Doney</dc:creator>
  <cp:lastModifiedBy>Eileen Pittaway</cp:lastModifiedBy>
  <cp:revision>381</cp:revision>
  <cp:lastPrinted>2024-04-01T23:17:17Z</cp:lastPrinted>
  <dcterms:created xsi:type="dcterms:W3CDTF">2019-02-07T05:11:12Z</dcterms:created>
  <dcterms:modified xsi:type="dcterms:W3CDTF">2024-07-12T02:18:23Z</dcterms:modified>
</cp:coreProperties>
</file>