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5" r:id="rId2"/>
    <p:sldMasterId id="2147483673" r:id="rId3"/>
  </p:sldMasterIdLst>
  <p:notesMasterIdLst>
    <p:notesMasterId r:id="rId19"/>
  </p:notesMasterIdLst>
  <p:sldIdLst>
    <p:sldId id="257" r:id="rId4"/>
    <p:sldId id="278" r:id="rId5"/>
    <p:sldId id="267" r:id="rId6"/>
    <p:sldId id="268" r:id="rId7"/>
    <p:sldId id="266" r:id="rId8"/>
    <p:sldId id="269" r:id="rId9"/>
    <p:sldId id="262" r:id="rId10"/>
    <p:sldId id="270" r:id="rId11"/>
    <p:sldId id="273" r:id="rId12"/>
    <p:sldId id="275" r:id="rId13"/>
    <p:sldId id="272" r:id="rId14"/>
    <p:sldId id="279" r:id="rId15"/>
    <p:sldId id="274" r:id="rId16"/>
    <p:sldId id="276" r:id="rId17"/>
    <p:sldId id="277" r:id="rId18"/>
  </p:sldIdLst>
  <p:sldSz cx="9144000" cy="6858000" type="screen4x3"/>
  <p:notesSz cx="6792913" cy="9925050"/>
  <p:defaultTextStyle>
    <a:defPPr>
      <a:defRPr lang="en-US"/>
    </a:defPPr>
    <a:lvl1pPr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4" autoAdjust="0"/>
    <p:restoredTop sz="70219" autoAdjust="0"/>
  </p:normalViewPr>
  <p:slideViewPr>
    <p:cSldViewPr>
      <p:cViewPr varScale="1">
        <p:scale>
          <a:sx n="49" d="100"/>
          <a:sy n="49" d="100"/>
        </p:scale>
        <p:origin x="180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2688" y="45"/>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92EBDB3-9909-CB4B-9FE6-08B7569439E2}"/>
              </a:ext>
            </a:extLst>
          </p:cNvPr>
          <p:cNvSpPr>
            <a:spLocks noGrp="1" noChangeArrowheads="1"/>
          </p:cNvSpPr>
          <p:nvPr>
            <p:ph type="hdr" sz="quarter"/>
          </p:nvPr>
        </p:nvSpPr>
        <p:spPr bwMode="auto">
          <a:xfrm>
            <a:off x="0" y="0"/>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AU"/>
          </a:p>
        </p:txBody>
      </p:sp>
      <p:sp>
        <p:nvSpPr>
          <p:cNvPr id="8195" name="Rectangle 3">
            <a:extLst>
              <a:ext uri="{FF2B5EF4-FFF2-40B4-BE49-F238E27FC236}">
                <a16:creationId xmlns:a16="http://schemas.microsoft.com/office/drawing/2014/main" id="{5EE6F53E-31FD-1A46-9E64-8A9B554438E6}"/>
              </a:ext>
            </a:extLst>
          </p:cNvPr>
          <p:cNvSpPr>
            <a:spLocks noGrp="1" noChangeArrowheads="1"/>
          </p:cNvSpPr>
          <p:nvPr>
            <p:ph type="dt" idx="1"/>
          </p:nvPr>
        </p:nvSpPr>
        <p:spPr bwMode="auto">
          <a:xfrm>
            <a:off x="3847745" y="0"/>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AU"/>
          </a:p>
        </p:txBody>
      </p:sp>
      <p:sp>
        <p:nvSpPr>
          <p:cNvPr id="8196" name="Rectangle 4">
            <a:extLst>
              <a:ext uri="{FF2B5EF4-FFF2-40B4-BE49-F238E27FC236}">
                <a16:creationId xmlns:a16="http://schemas.microsoft.com/office/drawing/2014/main" id="{9DB15A5D-250B-884C-928F-5DF37AC2E13A}"/>
              </a:ext>
            </a:extLst>
          </p:cNvPr>
          <p:cNvSpPr>
            <a:spLocks noGrp="1" noRot="1" noChangeAspect="1" noChangeArrowheads="1" noTextEdit="1"/>
          </p:cNvSpPr>
          <p:nvPr>
            <p:ph type="sldImg" idx="2"/>
          </p:nvPr>
        </p:nvSpPr>
        <p:spPr bwMode="auto">
          <a:xfrm>
            <a:off x="915988" y="744538"/>
            <a:ext cx="4960937"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a:extLst>
              <a:ext uri="{FF2B5EF4-FFF2-40B4-BE49-F238E27FC236}">
                <a16:creationId xmlns:a16="http://schemas.microsoft.com/office/drawing/2014/main" id="{B838A3E9-F988-8340-8524-140CDC864A68}"/>
              </a:ext>
            </a:extLst>
          </p:cNvPr>
          <p:cNvSpPr>
            <a:spLocks noGrp="1" noChangeArrowheads="1"/>
          </p:cNvSpPr>
          <p:nvPr>
            <p:ph type="body" sz="quarter" idx="3"/>
          </p:nvPr>
        </p:nvSpPr>
        <p:spPr bwMode="auto">
          <a:xfrm>
            <a:off x="679292" y="4714399"/>
            <a:ext cx="5434330" cy="446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8198" name="Rectangle 6">
            <a:extLst>
              <a:ext uri="{FF2B5EF4-FFF2-40B4-BE49-F238E27FC236}">
                <a16:creationId xmlns:a16="http://schemas.microsoft.com/office/drawing/2014/main" id="{88EEFD0E-953C-4448-BF68-FCA0206E8EF1}"/>
              </a:ext>
            </a:extLst>
          </p:cNvPr>
          <p:cNvSpPr>
            <a:spLocks noGrp="1" noChangeArrowheads="1"/>
          </p:cNvSpPr>
          <p:nvPr>
            <p:ph type="ftr" sz="quarter" idx="4"/>
          </p:nvPr>
        </p:nvSpPr>
        <p:spPr bwMode="auto">
          <a:xfrm>
            <a:off x="0" y="9427075"/>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AU"/>
          </a:p>
        </p:txBody>
      </p:sp>
      <p:sp>
        <p:nvSpPr>
          <p:cNvPr id="8199" name="Rectangle 7">
            <a:extLst>
              <a:ext uri="{FF2B5EF4-FFF2-40B4-BE49-F238E27FC236}">
                <a16:creationId xmlns:a16="http://schemas.microsoft.com/office/drawing/2014/main" id="{E71D8C96-48B0-6C4F-AEB3-14BCE9ADAB46}"/>
              </a:ext>
            </a:extLst>
          </p:cNvPr>
          <p:cNvSpPr>
            <a:spLocks noGrp="1" noChangeArrowheads="1"/>
          </p:cNvSpPr>
          <p:nvPr>
            <p:ph type="sldNum" sz="quarter" idx="5"/>
          </p:nvPr>
        </p:nvSpPr>
        <p:spPr bwMode="auto">
          <a:xfrm>
            <a:off x="3847745" y="9427075"/>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FD9B70A9-FB58-9F4B-8CF3-9C85B18126D1}"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860DB1-38A0-674B-A3E0-BD55DEF28608}"/>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fld id="{CEE5F06D-F04C-674D-AB1F-66193D5181DA}" type="slidenum">
              <a:rPr lang="en-AU" altLang="en-US"/>
              <a:pPr eaLnBrk="1" hangingPunct="1">
                <a:defRPr/>
              </a:pPr>
              <a:t>1</a:t>
            </a:fld>
            <a:endParaRPr lang="en-AU" altLang="en-US"/>
          </a:p>
        </p:txBody>
      </p:sp>
      <p:sp>
        <p:nvSpPr>
          <p:cNvPr id="9218" name="Rectangle 2">
            <a:extLst>
              <a:ext uri="{FF2B5EF4-FFF2-40B4-BE49-F238E27FC236}">
                <a16:creationId xmlns:a16="http://schemas.microsoft.com/office/drawing/2014/main" id="{2A6F4B9B-E9CE-0340-8A08-F01FD59C3D5F}"/>
              </a:ext>
            </a:extLst>
          </p:cNvPr>
          <p:cNvSpPr>
            <a:spLocks noGrp="1" noRot="1" noChangeAspect="1" noChangeArrowheads="1" noTextEdit="1"/>
          </p:cNvSpPr>
          <p:nvPr>
            <p:ph type="sldImg"/>
          </p:nvPr>
        </p:nvSpPr>
        <p:spPr>
          <a:xfrm>
            <a:off x="898525" y="742950"/>
            <a:ext cx="4960938" cy="3721100"/>
          </a:xfrm>
          <a:ln/>
          <a:extLst>
            <a:ext uri="{FAA26D3D-D897-4be2-8F04-BA451C77F1D7}"/>
          </a:extLst>
        </p:spPr>
      </p:sp>
      <p:sp>
        <p:nvSpPr>
          <p:cNvPr id="9219" name="Rectangle 3">
            <a:extLst>
              <a:ext uri="{FF2B5EF4-FFF2-40B4-BE49-F238E27FC236}">
                <a16:creationId xmlns:a16="http://schemas.microsoft.com/office/drawing/2014/main" id="{2B6431D0-C4FC-F642-BBFF-40705E31383D}"/>
              </a:ext>
            </a:extLst>
          </p:cNvPr>
          <p:cNvSpPr>
            <a:spLocks noGrp="1" noChangeArrowheads="1"/>
          </p:cNvSpPr>
          <p:nvPr>
            <p:ph type="body" idx="1"/>
          </p:nvPr>
        </p:nvSpPr>
        <p:spPr/>
        <p:txBody>
          <a:bodyPr/>
          <a:lstStyle/>
          <a:p>
            <a:pPr eaLnBrk="1" hangingPunct="1">
              <a:defRPr/>
            </a:pPr>
            <a:r>
              <a:rPr lang="en-AU" b="1" dirty="0">
                <a:ea typeface="ＭＳ Ｐゴシック" charset="0"/>
                <a:cs typeface="+mn-cs"/>
              </a:rPr>
              <a:t>REMEMBER:</a:t>
            </a:r>
          </a:p>
          <a:p>
            <a:pPr eaLnBrk="1" hangingPunct="1">
              <a:defRPr/>
            </a:pPr>
            <a:endParaRPr lang="en-AU" b="1" dirty="0">
              <a:ea typeface="ＭＳ Ｐゴシック" charset="0"/>
              <a:cs typeface="+mn-cs"/>
            </a:endParaRPr>
          </a:p>
          <a:p>
            <a:pPr eaLnBrk="1" hangingPunct="1">
              <a:defRPr/>
            </a:pPr>
            <a:r>
              <a:rPr lang="en-AU" dirty="0">
                <a:ea typeface="ＭＳ Ｐゴシック" charset="0"/>
                <a:cs typeface="+mn-cs"/>
              </a:rPr>
              <a:t>Data collected from the tools and exercises presented in this resource kit are evidence which can be used to work with communities in many ways.</a:t>
            </a:r>
          </a:p>
          <a:p>
            <a:pPr eaLnBrk="1" hangingPunct="1">
              <a:defRPr/>
            </a:pPr>
            <a:r>
              <a:rPr lang="en-AU" dirty="0">
                <a:ea typeface="ＭＳ Ｐゴシック" charset="0"/>
                <a:cs typeface="+mn-cs"/>
              </a:rPr>
              <a:t> In this session we explore ways of doing this.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FD9B70A9-FB58-9F4B-8CF3-9C85B18126D1}" type="slidenum">
              <a:rPr lang="en-AU" altLang="en-US" smtClean="0"/>
              <a:pPr>
                <a:defRPr/>
              </a:pPr>
              <a:t>10</a:t>
            </a:fld>
            <a:endParaRPr lang="en-AU" altLang="en-US"/>
          </a:p>
        </p:txBody>
      </p:sp>
    </p:spTree>
    <p:extLst>
      <p:ext uri="{BB962C8B-B14F-4D97-AF65-F5344CB8AC3E}">
        <p14:creationId xmlns:p14="http://schemas.microsoft.com/office/powerpoint/2010/main" val="407858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charset="0"/>
                <a:cs typeface="+mn-cs"/>
              </a:rPr>
              <a:t>Remind participants that they should go back to the work they have completed in previous sessions.</a:t>
            </a:r>
          </a:p>
          <a:p>
            <a:endParaRPr lang="en-AU" dirty="0"/>
          </a:p>
        </p:txBody>
      </p:sp>
      <p:sp>
        <p:nvSpPr>
          <p:cNvPr id="4" name="Slide Number Placeholder 3"/>
          <p:cNvSpPr>
            <a:spLocks noGrp="1"/>
          </p:cNvSpPr>
          <p:nvPr>
            <p:ph type="sldNum" sz="quarter" idx="5"/>
          </p:nvPr>
        </p:nvSpPr>
        <p:spPr/>
        <p:txBody>
          <a:bodyPr/>
          <a:lstStyle/>
          <a:p>
            <a:pPr>
              <a:defRPr/>
            </a:pPr>
            <a:fld id="{FD9B70A9-FB58-9F4B-8CF3-9C85B18126D1}" type="slidenum">
              <a:rPr lang="en-AU" altLang="en-US" smtClean="0"/>
              <a:pPr>
                <a:defRPr/>
              </a:pPr>
              <a:t>11</a:t>
            </a:fld>
            <a:endParaRPr lang="en-AU" altLang="en-US"/>
          </a:p>
        </p:txBody>
      </p:sp>
    </p:spTree>
    <p:extLst>
      <p:ext uri="{BB962C8B-B14F-4D97-AF65-F5344CB8AC3E}">
        <p14:creationId xmlns:p14="http://schemas.microsoft.com/office/powerpoint/2010/main" val="316071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Encourage  participants to answer these question in light of the current structural constraints, and then how this could possibly change in the future.</a:t>
            </a:r>
          </a:p>
        </p:txBody>
      </p:sp>
      <p:sp>
        <p:nvSpPr>
          <p:cNvPr id="4" name="Slide Number Placeholder 3"/>
          <p:cNvSpPr>
            <a:spLocks noGrp="1"/>
          </p:cNvSpPr>
          <p:nvPr>
            <p:ph type="sldNum" sz="quarter" idx="5"/>
          </p:nvPr>
        </p:nvSpPr>
        <p:spPr/>
        <p:txBody>
          <a:bodyPr/>
          <a:lstStyle/>
          <a:p>
            <a:pPr>
              <a:defRPr/>
            </a:pPr>
            <a:fld id="{FD9B70A9-FB58-9F4B-8CF3-9C85B18126D1}" type="slidenum">
              <a:rPr lang="en-AU" altLang="en-US" smtClean="0"/>
              <a:pPr>
                <a:defRPr/>
              </a:pPr>
              <a:t>12</a:t>
            </a:fld>
            <a:endParaRPr lang="en-AU" altLang="en-US"/>
          </a:p>
        </p:txBody>
      </p:sp>
    </p:spTree>
    <p:extLst>
      <p:ext uri="{BB962C8B-B14F-4D97-AF65-F5344CB8AC3E}">
        <p14:creationId xmlns:p14="http://schemas.microsoft.com/office/powerpoint/2010/main" val="250844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charset="0"/>
                <a:cs typeface="+mn-cs"/>
              </a:rPr>
              <a:t>This is a big exercise, and if time allows should be allocated a full day at least. It will need time for research into possible activities, resources available, and </a:t>
            </a:r>
            <a:r>
              <a:rPr lang="en-AU" dirty="0">
                <a:ea typeface="ＭＳ Ｐゴシック" charset="0"/>
                <a:cs typeface="+mn-cs"/>
              </a:rPr>
              <a:t>p</a:t>
            </a:r>
            <a:r>
              <a:rPr lang="en-AU" dirty="0"/>
              <a:t>otential donors, partners and supporters.</a:t>
            </a:r>
          </a:p>
        </p:txBody>
      </p:sp>
      <p:sp>
        <p:nvSpPr>
          <p:cNvPr id="4" name="Slide Number Placeholder 3"/>
          <p:cNvSpPr>
            <a:spLocks noGrp="1"/>
          </p:cNvSpPr>
          <p:nvPr>
            <p:ph type="sldNum" sz="quarter" idx="5"/>
          </p:nvPr>
        </p:nvSpPr>
        <p:spPr/>
        <p:txBody>
          <a:bodyPr/>
          <a:lstStyle/>
          <a:p>
            <a:pPr>
              <a:defRPr/>
            </a:pPr>
            <a:fld id="{FD9B70A9-FB58-9F4B-8CF3-9C85B18126D1}" type="slidenum">
              <a:rPr lang="en-AU" altLang="en-US" smtClean="0"/>
              <a:pPr>
                <a:defRPr/>
              </a:pPr>
              <a:t>13</a:t>
            </a:fld>
            <a:endParaRPr lang="en-AU" altLang="en-US"/>
          </a:p>
        </p:txBody>
      </p:sp>
    </p:spTree>
    <p:extLst>
      <p:ext uri="{BB962C8B-B14F-4D97-AF65-F5344CB8AC3E}">
        <p14:creationId xmlns:p14="http://schemas.microsoft.com/office/powerpoint/2010/main" val="63278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FD9B70A9-FB58-9F4B-8CF3-9C85B18126D1}" type="slidenum">
              <a:rPr lang="en-AU" altLang="en-US" smtClean="0"/>
              <a:pPr>
                <a:defRPr/>
              </a:pPr>
              <a:t>14</a:t>
            </a:fld>
            <a:endParaRPr lang="en-AU" altLang="en-US"/>
          </a:p>
        </p:txBody>
      </p:sp>
    </p:spTree>
    <p:extLst>
      <p:ext uri="{BB962C8B-B14F-4D97-AF65-F5344CB8AC3E}">
        <p14:creationId xmlns:p14="http://schemas.microsoft.com/office/powerpoint/2010/main" val="1431230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D9B70A9-FB58-9F4B-8CF3-9C85B18126D1}" type="slidenum">
              <a:rPr lang="en-AU" altLang="en-US" smtClean="0"/>
              <a:pPr>
                <a:defRPr/>
              </a:pPr>
              <a:t>15</a:t>
            </a:fld>
            <a:endParaRPr lang="en-AU" altLang="en-US"/>
          </a:p>
        </p:txBody>
      </p:sp>
    </p:spTree>
    <p:extLst>
      <p:ext uri="{BB962C8B-B14F-4D97-AF65-F5344CB8AC3E}">
        <p14:creationId xmlns:p14="http://schemas.microsoft.com/office/powerpoint/2010/main" val="25345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AU" sz="1200" b="1" kern="1200" dirty="0">
                <a:solidFill>
                  <a:schemeClr val="tx1"/>
                </a:solidFill>
                <a:latin typeface="Arial" charset="0"/>
                <a:ea typeface="ＭＳ Ｐゴシック" charset="0"/>
                <a:cs typeface="ＭＳ Ｐゴシック" charset="0"/>
              </a:rPr>
              <a:t>This is a working session.</a:t>
            </a:r>
          </a:p>
          <a:p>
            <a:pPr eaLnBrk="1" hangingPunct="1">
              <a:defRPr/>
            </a:pPr>
            <a:r>
              <a:rPr lang="en-AU" sz="1200" kern="1200" dirty="0">
                <a:solidFill>
                  <a:schemeClr val="tx1"/>
                </a:solidFill>
                <a:latin typeface="Arial" charset="0"/>
                <a:ea typeface="ＭＳ Ｐゴシック" charset="0"/>
                <a:cs typeface="ＭＳ Ｐゴシック" charset="0"/>
              </a:rPr>
              <a:t>Ask the participants to work in small groups to identify a number of actions they would like to take to follow up on the training.</a:t>
            </a:r>
          </a:p>
          <a:p>
            <a:pPr eaLnBrk="1" hangingPunct="1">
              <a:defRPr/>
            </a:pPr>
            <a:r>
              <a:rPr lang="en-AU" sz="1200" kern="1200" dirty="0">
                <a:solidFill>
                  <a:schemeClr val="tx1"/>
                </a:solidFill>
                <a:latin typeface="Arial" charset="0"/>
                <a:ea typeface="ＭＳ Ｐゴシック" charset="0"/>
                <a:cs typeface="ＭＳ Ｐゴシック" charset="0"/>
              </a:rPr>
              <a:t>Once this has been fed back to the large group, devise an agreed list and ask the participants to prioritise the issues.</a:t>
            </a:r>
          </a:p>
          <a:p>
            <a:pPr eaLnBrk="1" hangingPunct="1">
              <a:defRPr/>
            </a:pPr>
            <a:endParaRPr lang="en-AU" sz="1200" b="1" kern="1200" dirty="0">
              <a:solidFill>
                <a:schemeClr val="tx1"/>
              </a:solidFill>
              <a:latin typeface="Arial" charset="0"/>
              <a:ea typeface="ＭＳ Ｐゴシック" charset="0"/>
              <a:cs typeface="ＭＳ Ｐゴシック" charset="0"/>
            </a:endParaRPr>
          </a:p>
          <a:p>
            <a:pPr eaLnBrk="1" hangingPunct="1">
              <a:defRPr/>
            </a:pPr>
            <a:r>
              <a:rPr lang="en-AU" sz="1200" b="1" kern="1200" dirty="0">
                <a:solidFill>
                  <a:schemeClr val="tx1"/>
                </a:solidFill>
                <a:latin typeface="Arial" charset="0"/>
                <a:ea typeface="ＭＳ Ｐゴシック" charset="0"/>
                <a:cs typeface="ＭＳ Ｐゴシック" charset="0"/>
              </a:rPr>
              <a:t>Note to Facilitators</a:t>
            </a:r>
          </a:p>
          <a:p>
            <a:pPr eaLnBrk="1" hangingPunct="1">
              <a:defRPr/>
            </a:pPr>
            <a:r>
              <a:rPr lang="en-AU" sz="1200" kern="1200" dirty="0">
                <a:solidFill>
                  <a:schemeClr val="tx1"/>
                </a:solidFill>
                <a:latin typeface="Arial" charset="0"/>
                <a:ea typeface="ＭＳ Ｐゴシック" charset="0"/>
                <a:cs typeface="ＭＳ Ｐゴシック" charset="0"/>
              </a:rPr>
              <a:t>In the excitement of the sessions, do not promise to do anything which you cannot guarantee to deliver!!</a:t>
            </a:r>
          </a:p>
          <a:p>
            <a:pPr eaLnBrk="1" hangingPunct="1">
              <a:defRPr/>
            </a:pPr>
            <a:r>
              <a:rPr lang="en-AU" sz="1200" kern="1200" dirty="0">
                <a:solidFill>
                  <a:schemeClr val="tx1"/>
                </a:solidFill>
                <a:latin typeface="Arial" charset="0"/>
                <a:ea typeface="ＭＳ Ｐゴシック" charset="0"/>
                <a:cs typeface="ＭＳ Ｐゴシック" charset="0"/>
              </a:rPr>
              <a:t>Be honest about your limitations, and the limitations of the system within which we work.</a:t>
            </a:r>
          </a:p>
          <a:p>
            <a:pPr eaLnBrk="1" hangingPunct="1">
              <a:defRPr/>
            </a:pPr>
            <a:r>
              <a:rPr lang="en-AU" sz="1200" kern="1200" dirty="0">
                <a:solidFill>
                  <a:schemeClr val="tx1"/>
                </a:solidFill>
                <a:latin typeface="Arial" charset="0"/>
                <a:ea typeface="ＭＳ Ｐゴシック" charset="0"/>
                <a:cs typeface="ＭＳ Ｐゴシック" charset="0"/>
              </a:rPr>
              <a:t>Encourage participants to take responsibility for some of the actions.</a:t>
            </a:r>
          </a:p>
          <a:p>
            <a:pPr eaLnBrk="1" hangingPunct="1">
              <a:defRPr/>
            </a:pPr>
            <a:endParaRPr lang="en-AU" dirty="0">
              <a:ea typeface="ＭＳ Ｐゴシック" charset="0"/>
              <a:cs typeface="+mn-cs"/>
            </a:endParaRPr>
          </a:p>
          <a:p>
            <a:endParaRPr lang="en-AU" dirty="0"/>
          </a:p>
        </p:txBody>
      </p:sp>
      <p:sp>
        <p:nvSpPr>
          <p:cNvPr id="4" name="Slide Number Placeholder 3"/>
          <p:cNvSpPr>
            <a:spLocks noGrp="1"/>
          </p:cNvSpPr>
          <p:nvPr>
            <p:ph type="sldNum" sz="quarter" idx="5"/>
          </p:nvPr>
        </p:nvSpPr>
        <p:spPr/>
        <p:txBody>
          <a:bodyPr/>
          <a:lstStyle/>
          <a:p>
            <a:pPr>
              <a:defRPr/>
            </a:pPr>
            <a:fld id="{FD9B70A9-FB58-9F4B-8CF3-9C85B18126D1}" type="slidenum">
              <a:rPr lang="en-AU" altLang="en-US" smtClean="0"/>
              <a:pPr>
                <a:defRPr/>
              </a:pPr>
              <a:t>2</a:t>
            </a:fld>
            <a:endParaRPr lang="en-AU" altLang="en-US"/>
          </a:p>
        </p:txBody>
      </p:sp>
    </p:spTree>
    <p:extLst>
      <p:ext uri="{BB962C8B-B14F-4D97-AF65-F5344CB8AC3E}">
        <p14:creationId xmlns:p14="http://schemas.microsoft.com/office/powerpoint/2010/main" val="30220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9EA39F-0BC4-2249-92BE-E56105D043EF}"/>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fld id="{F293A058-CEF1-684B-BC58-51232BA8D2A0}" type="slidenum">
              <a:rPr lang="en-AU" altLang="en-US"/>
              <a:pPr eaLnBrk="1" hangingPunct="1">
                <a:defRPr/>
              </a:pPr>
              <a:t>3</a:t>
            </a:fld>
            <a:endParaRPr lang="en-AU" altLang="en-US"/>
          </a:p>
        </p:txBody>
      </p:sp>
      <p:sp>
        <p:nvSpPr>
          <p:cNvPr id="22530" name="Rectangle 2">
            <a:extLst>
              <a:ext uri="{FF2B5EF4-FFF2-40B4-BE49-F238E27FC236}">
                <a16:creationId xmlns:a16="http://schemas.microsoft.com/office/drawing/2014/main" id="{CF9A8727-1902-2F43-A428-3FE16C6955CB}"/>
              </a:ext>
            </a:extLst>
          </p:cNvPr>
          <p:cNvSpPr>
            <a:spLocks noGrp="1" noRot="1" noChangeAspect="1" noChangeArrowheads="1" noTextEdit="1"/>
          </p:cNvSpPr>
          <p:nvPr>
            <p:ph type="sldImg"/>
          </p:nvPr>
        </p:nvSpPr>
        <p:spPr>
          <a:ln/>
          <a:extLst>
            <a:ext uri="{FAA26D3D-D897-4be2-8F04-BA451C77F1D7}"/>
          </a:extLst>
        </p:spPr>
      </p:sp>
      <p:sp>
        <p:nvSpPr>
          <p:cNvPr id="22531" name="Rectangle 3">
            <a:extLst>
              <a:ext uri="{FF2B5EF4-FFF2-40B4-BE49-F238E27FC236}">
                <a16:creationId xmlns:a16="http://schemas.microsoft.com/office/drawing/2014/main" id="{0984214A-274F-0941-8481-06FE57511632}"/>
              </a:ext>
            </a:extLst>
          </p:cNvPr>
          <p:cNvSpPr>
            <a:spLocks noGrp="1" noChangeArrowheads="1"/>
          </p:cNvSpPr>
          <p:nvPr>
            <p:ph type="body" idx="1"/>
          </p:nvPr>
        </p:nvSpPr>
        <p:spPr>
          <a:xfrm>
            <a:off x="544062" y="4805723"/>
            <a:ext cx="5434330" cy="4466273"/>
          </a:xfrm>
        </p:spPr>
        <p:txBody>
          <a:bodyPr/>
          <a:lstStyle/>
          <a:p>
            <a:pPr eaLnBrk="1" hangingPunct="1">
              <a:defRPr/>
            </a:pPr>
            <a:endParaRPr lang="en-AU" dirty="0">
              <a:ea typeface="ＭＳ Ｐゴシック" charset="0"/>
              <a:cs typeface="+mn-cs"/>
            </a:endParaRPr>
          </a:p>
          <a:p>
            <a:pPr eaLnBrk="1" hangingPunct="1">
              <a:defRPr/>
            </a:pPr>
            <a:r>
              <a:rPr lang="en-AU" dirty="0">
                <a:ea typeface="ＭＳ Ｐゴシック" charset="0"/>
                <a:cs typeface="+mn-cs"/>
              </a:rPr>
              <a:t>Brainstorm potential uses of the data with participants.</a:t>
            </a:r>
          </a:p>
          <a:p>
            <a:pPr eaLnBrk="1" hangingPunct="1">
              <a:defRPr/>
            </a:pPr>
            <a:endParaRPr lang="en-AU" dirty="0">
              <a:ea typeface="ＭＳ Ｐゴシック" charset="0"/>
              <a:cs typeface="+mn-cs"/>
            </a:endParaRPr>
          </a:p>
          <a:p>
            <a:pPr eaLnBrk="1" hangingPunct="1">
              <a:defRPr/>
            </a:pPr>
            <a:r>
              <a:rPr lang="en-AU" dirty="0">
                <a:ea typeface="ＭＳ Ｐゴシック" charset="0"/>
                <a:cs typeface="+mn-cs"/>
              </a:rPr>
              <a:t>They may have innovative ideas about the use of the data and how best to present it to different audiences.</a:t>
            </a:r>
          </a:p>
          <a:p>
            <a:pPr eaLnBrk="1" hangingPunct="1">
              <a:defRPr/>
            </a:pPr>
            <a:endParaRPr lang="en-AU" dirty="0">
              <a:ea typeface="ＭＳ Ｐゴシック" charset="0"/>
              <a:cs typeface="+mn-cs"/>
            </a:endParaRPr>
          </a:p>
          <a:p>
            <a:pPr eaLnBrk="1" hangingPunct="1">
              <a:defRPr/>
            </a:pPr>
            <a:endParaRPr lang="en-AU" dirty="0">
              <a:ea typeface="ＭＳ Ｐゴシック" charset="0"/>
              <a:cs typeface="+mn-cs"/>
            </a:endParaRPr>
          </a:p>
          <a:p>
            <a:pPr eaLnBrk="1" hangingPunct="1">
              <a:defRPr/>
            </a:pPr>
            <a:endParaRPr lang="en-AU" dirty="0">
              <a:ea typeface="ＭＳ Ｐゴシック" charset="0"/>
              <a:cs typeface="+mn-cs"/>
            </a:endParaRPr>
          </a:p>
          <a:p>
            <a:pPr eaLnBrk="1" hangingPunct="1">
              <a:defRPr/>
            </a:pPr>
            <a:endParaRPr lang="en-AU" dirty="0">
              <a:ea typeface="ＭＳ Ｐゴシック" charset="0"/>
              <a:cs typeface="+mn-cs"/>
            </a:endParaRPr>
          </a:p>
        </p:txBody>
      </p:sp>
    </p:spTree>
    <p:extLst>
      <p:ext uri="{BB962C8B-B14F-4D97-AF65-F5344CB8AC3E}">
        <p14:creationId xmlns:p14="http://schemas.microsoft.com/office/powerpoint/2010/main" val="382163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Arial" pitchFamily="34" charset="0"/>
              </a:rPr>
              <a:t>If appropriate , work with the community to develop a plan of action including:</a:t>
            </a:r>
          </a:p>
          <a:p>
            <a:pPr>
              <a:defRPr/>
            </a:pPr>
            <a:endParaRPr lang="en-AU" dirty="0">
              <a:latin typeface="Arial" pitchFamily="34" charset="0"/>
            </a:endParaRPr>
          </a:p>
          <a:p>
            <a:pPr>
              <a:defRPr/>
            </a:pPr>
            <a:r>
              <a:rPr lang="en-AU" dirty="0">
                <a:latin typeface="Arial" pitchFamily="34" charset="0"/>
              </a:rPr>
              <a:t>Timelines</a:t>
            </a:r>
          </a:p>
          <a:p>
            <a:pPr>
              <a:defRPr/>
            </a:pPr>
            <a:r>
              <a:rPr lang="en-AU" dirty="0">
                <a:latin typeface="Arial" pitchFamily="34" charset="0"/>
              </a:rPr>
              <a:t>Activities</a:t>
            </a:r>
          </a:p>
          <a:p>
            <a:pPr>
              <a:defRPr/>
            </a:pPr>
            <a:r>
              <a:rPr lang="en-AU" dirty="0">
                <a:latin typeface="Arial" pitchFamily="34" charset="0"/>
              </a:rPr>
              <a:t>Resources needed</a:t>
            </a:r>
          </a:p>
          <a:p>
            <a:pPr>
              <a:defRPr/>
            </a:pPr>
            <a:r>
              <a:rPr lang="en-AU" dirty="0">
                <a:latin typeface="Arial" pitchFamily="34" charset="0"/>
              </a:rPr>
              <a:t>Support needed</a:t>
            </a:r>
          </a:p>
          <a:p>
            <a:pPr>
              <a:defRPr/>
            </a:pPr>
            <a:r>
              <a:rPr lang="en-AU" dirty="0">
                <a:latin typeface="Arial" pitchFamily="34" charset="0"/>
              </a:rPr>
              <a:t>Issues to be addressed</a:t>
            </a:r>
          </a:p>
          <a:p>
            <a:pPr>
              <a:defRPr/>
            </a:pPr>
            <a:r>
              <a:rPr lang="en-AU" dirty="0">
                <a:latin typeface="Arial" pitchFamily="34" charset="0"/>
              </a:rPr>
              <a:t>Actions to be taken</a:t>
            </a:r>
          </a:p>
          <a:p>
            <a:pPr>
              <a:defRPr/>
            </a:pPr>
            <a:r>
              <a:rPr lang="en-AU" dirty="0">
                <a:latin typeface="Arial" pitchFamily="34" charset="0"/>
              </a:rPr>
              <a:t>Planned outcomes</a:t>
            </a:r>
          </a:p>
          <a:p>
            <a:pPr>
              <a:defRPr/>
            </a:pPr>
            <a:r>
              <a:rPr lang="en-AU" dirty="0">
                <a:latin typeface="Arial" pitchFamily="34" charset="0"/>
              </a:rPr>
              <a:t>Persons who will take on the tasks</a:t>
            </a:r>
          </a:p>
          <a:p>
            <a:pPr>
              <a:defRPr/>
            </a:pPr>
            <a:r>
              <a:rPr lang="en-AU" dirty="0">
                <a:latin typeface="Arial" pitchFamily="34" charset="0"/>
              </a:rPr>
              <a:t>People to be approached for assistance</a:t>
            </a:r>
          </a:p>
          <a:p>
            <a:pPr>
              <a:defRPr/>
            </a:pPr>
            <a:r>
              <a:rPr lang="en-AU" dirty="0">
                <a:latin typeface="Arial" pitchFamily="34" charset="0"/>
              </a:rPr>
              <a:t>How will they evaluate the outcomes</a:t>
            </a:r>
          </a:p>
          <a:p>
            <a:pPr>
              <a:defRPr/>
            </a:pPr>
            <a:r>
              <a:rPr lang="en-AU" b="1" dirty="0">
                <a:latin typeface="Arial" pitchFamily="34" charset="0"/>
              </a:rPr>
              <a:t> </a:t>
            </a:r>
            <a:endParaRPr lang="en-AU" dirty="0">
              <a:latin typeface="Arial" pitchFamily="34" charset="0"/>
            </a:endParaRPr>
          </a:p>
          <a:p>
            <a:pPr>
              <a:defRPr/>
            </a:pPr>
            <a:r>
              <a:rPr lang="en-AU" dirty="0">
                <a:latin typeface="Arial" pitchFamily="34" charset="0"/>
              </a:rPr>
              <a:t>Arrange for this to be typed up and distributed to the participants and ensure that someone will be working with the community to follow up on what has been decided.</a:t>
            </a:r>
          </a:p>
          <a:p>
            <a:endParaRPr lang="en-AU" dirty="0"/>
          </a:p>
        </p:txBody>
      </p:sp>
      <p:sp>
        <p:nvSpPr>
          <p:cNvPr id="4" name="Slide Number Placeholder 3"/>
          <p:cNvSpPr>
            <a:spLocks noGrp="1"/>
          </p:cNvSpPr>
          <p:nvPr>
            <p:ph type="sldNum" sz="quarter" idx="5"/>
          </p:nvPr>
        </p:nvSpPr>
        <p:spPr/>
        <p:txBody>
          <a:bodyPr/>
          <a:lstStyle/>
          <a:p>
            <a:pPr>
              <a:defRPr/>
            </a:pPr>
            <a:fld id="{FD9B70A9-FB58-9F4B-8CF3-9C85B18126D1}" type="slidenum">
              <a:rPr lang="en-AU" altLang="en-US" smtClean="0"/>
              <a:pPr>
                <a:defRPr/>
              </a:pPr>
              <a:t>4</a:t>
            </a:fld>
            <a:endParaRPr lang="en-AU" altLang="en-US"/>
          </a:p>
        </p:txBody>
      </p:sp>
    </p:spTree>
    <p:extLst>
      <p:ext uri="{BB962C8B-B14F-4D97-AF65-F5344CB8AC3E}">
        <p14:creationId xmlns:p14="http://schemas.microsoft.com/office/powerpoint/2010/main" val="298583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164067-CE2E-7741-B821-7A690331F587}"/>
              </a:ext>
            </a:extLst>
          </p:cNvPr>
          <p:cNvSpPr>
            <a:spLocks noGrp="1" noChangeArrowheads="1"/>
          </p:cNvSpPr>
          <p:nvPr>
            <p:ph type="sldNum" sz="quarter" idx="5"/>
          </p:nvPr>
        </p:nvSpPr>
        <p:spPr>
          <a:xfrm>
            <a:off x="3735925" y="9252574"/>
            <a:ext cx="2943596" cy="496253"/>
          </a:xfrm>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fld id="{36C8B8A3-D80F-1C4D-969D-375D292CAD4E}" type="slidenum">
              <a:rPr lang="en-AU" altLang="en-US"/>
              <a:pPr eaLnBrk="1" hangingPunct="1">
                <a:defRPr/>
              </a:pPr>
              <a:t>5</a:t>
            </a:fld>
            <a:endParaRPr lang="en-AU" altLang="en-US"/>
          </a:p>
        </p:txBody>
      </p:sp>
      <p:sp>
        <p:nvSpPr>
          <p:cNvPr id="33794" name="Rectangle 2">
            <a:extLst>
              <a:ext uri="{FF2B5EF4-FFF2-40B4-BE49-F238E27FC236}">
                <a16:creationId xmlns:a16="http://schemas.microsoft.com/office/drawing/2014/main" id="{0326E972-7255-0645-A745-946D1ED746B7}"/>
              </a:ext>
            </a:extLst>
          </p:cNvPr>
          <p:cNvSpPr>
            <a:spLocks noGrp="1" noRot="1" noChangeAspect="1" noChangeArrowheads="1" noTextEdit="1"/>
          </p:cNvSpPr>
          <p:nvPr>
            <p:ph type="sldImg"/>
          </p:nvPr>
        </p:nvSpPr>
        <p:spPr>
          <a:xfrm>
            <a:off x="804863" y="569913"/>
            <a:ext cx="4960937" cy="3721100"/>
          </a:xfrm>
          <a:ln/>
          <a:extLst>
            <a:ext uri="{FAA26D3D-D897-4be2-8F04-BA451C77F1D7}"/>
          </a:extLst>
        </p:spPr>
      </p:sp>
      <p:sp>
        <p:nvSpPr>
          <p:cNvPr id="33795" name="Rectangle 3">
            <a:extLst>
              <a:ext uri="{FF2B5EF4-FFF2-40B4-BE49-F238E27FC236}">
                <a16:creationId xmlns:a16="http://schemas.microsoft.com/office/drawing/2014/main" id="{7D6F454F-B79B-4D47-9937-177111753472}"/>
              </a:ext>
            </a:extLst>
          </p:cNvPr>
          <p:cNvSpPr>
            <a:spLocks noGrp="1" noChangeArrowheads="1"/>
          </p:cNvSpPr>
          <p:nvPr>
            <p:ph type="body" idx="1"/>
          </p:nvPr>
        </p:nvSpPr>
        <p:spPr>
          <a:xfrm>
            <a:off x="567472" y="4539898"/>
            <a:ext cx="5434330" cy="4466273"/>
          </a:xfrm>
        </p:spPr>
        <p:txBody>
          <a:bodyPr/>
          <a:lstStyle/>
          <a:p>
            <a:pPr eaLnBrk="1" hangingPunct="1">
              <a:defRPr/>
            </a:pPr>
            <a:r>
              <a:rPr lang="en-AU" dirty="0">
                <a:latin typeface="Arial" pitchFamily="34" charset="0"/>
              </a:rPr>
              <a:t>Build on the work done in the module addressing effective partnerships.</a:t>
            </a:r>
          </a:p>
          <a:p>
            <a:pPr eaLnBrk="1" hangingPunct="1">
              <a:defRPr/>
            </a:pPr>
            <a:endParaRPr lang="en-AU" dirty="0">
              <a:latin typeface="Arial" pitchFamily="34" charset="0"/>
            </a:endParaRPr>
          </a:p>
          <a:p>
            <a:pPr eaLnBrk="1" hangingPunct="1">
              <a:defRPr/>
            </a:pPr>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Build on the work completed in the module on Program design available in additional Resources  if you have also used that Module.</a:t>
            </a:r>
          </a:p>
        </p:txBody>
      </p:sp>
      <p:sp>
        <p:nvSpPr>
          <p:cNvPr id="4" name="Slide Number Placeholder 3"/>
          <p:cNvSpPr>
            <a:spLocks noGrp="1"/>
          </p:cNvSpPr>
          <p:nvPr>
            <p:ph type="sldNum" sz="quarter" idx="5"/>
          </p:nvPr>
        </p:nvSpPr>
        <p:spPr/>
        <p:txBody>
          <a:bodyPr/>
          <a:lstStyle/>
          <a:p>
            <a:pPr>
              <a:defRPr/>
            </a:pPr>
            <a:fld id="{FD9B70A9-FB58-9F4B-8CF3-9C85B18126D1}" type="slidenum">
              <a:rPr lang="en-AU" altLang="en-US" smtClean="0"/>
              <a:pPr>
                <a:defRPr/>
              </a:pPr>
              <a:t>6</a:t>
            </a:fld>
            <a:endParaRPr lang="en-AU" altLang="en-US"/>
          </a:p>
        </p:txBody>
      </p:sp>
    </p:spTree>
    <p:extLst>
      <p:ext uri="{BB962C8B-B14F-4D97-AF65-F5344CB8AC3E}">
        <p14:creationId xmlns:p14="http://schemas.microsoft.com/office/powerpoint/2010/main" val="284397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437C4F-56BA-CD40-A5AC-079D4CE8925A}"/>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fld id="{8A56159D-B803-444A-AB83-FA34C3950102}" type="slidenum">
              <a:rPr lang="en-AU" altLang="en-US"/>
              <a:pPr eaLnBrk="1" hangingPunct="1">
                <a:defRPr/>
              </a:pPr>
              <a:t>7</a:t>
            </a:fld>
            <a:endParaRPr lang="en-AU" altLang="en-US"/>
          </a:p>
        </p:txBody>
      </p:sp>
      <p:sp>
        <p:nvSpPr>
          <p:cNvPr id="28674" name="Rectangle 2">
            <a:extLst>
              <a:ext uri="{FF2B5EF4-FFF2-40B4-BE49-F238E27FC236}">
                <a16:creationId xmlns:a16="http://schemas.microsoft.com/office/drawing/2014/main" id="{3131A5DD-AA14-C449-B7E0-716ADD3D18AC}"/>
              </a:ext>
            </a:extLst>
          </p:cNvPr>
          <p:cNvSpPr>
            <a:spLocks noGrp="1" noRot="1" noChangeAspect="1" noChangeArrowheads="1" noTextEdit="1"/>
          </p:cNvSpPr>
          <p:nvPr>
            <p:ph type="sldImg"/>
          </p:nvPr>
        </p:nvSpPr>
        <p:spPr>
          <a:ln/>
          <a:extLst>
            <a:ext uri="{FAA26D3D-D897-4be2-8F04-BA451C77F1D7}"/>
          </a:extLst>
        </p:spPr>
      </p:sp>
      <p:sp>
        <p:nvSpPr>
          <p:cNvPr id="28675" name="Rectangle 3">
            <a:extLst>
              <a:ext uri="{FF2B5EF4-FFF2-40B4-BE49-F238E27FC236}">
                <a16:creationId xmlns:a16="http://schemas.microsoft.com/office/drawing/2014/main" id="{41379C60-141D-874D-8132-14D5D1EEF0C9}"/>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If time permits, go through this exercise with the participants, either as a brainstorm, or in small groups, with large group feedback, or make time to do it in future sessions.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have a more appropriate local case study, or actual situation, use that instead.</a:t>
            </a:r>
          </a:p>
          <a:p>
            <a:endParaRPr lang="en-AU" dirty="0"/>
          </a:p>
        </p:txBody>
      </p:sp>
      <p:sp>
        <p:nvSpPr>
          <p:cNvPr id="4" name="Slide Number Placeholder 3"/>
          <p:cNvSpPr>
            <a:spLocks noGrp="1"/>
          </p:cNvSpPr>
          <p:nvPr>
            <p:ph type="sldNum" sz="quarter" idx="5"/>
          </p:nvPr>
        </p:nvSpPr>
        <p:spPr/>
        <p:txBody>
          <a:bodyPr/>
          <a:lstStyle/>
          <a:p>
            <a:pPr>
              <a:defRPr/>
            </a:pPr>
            <a:fld id="{FD9B70A9-FB58-9F4B-8CF3-9C85B18126D1}" type="slidenum">
              <a:rPr lang="en-AU" altLang="en-US" smtClean="0"/>
              <a:pPr>
                <a:defRPr/>
              </a:pPr>
              <a:t>8</a:t>
            </a:fld>
            <a:endParaRPr lang="en-AU" altLang="en-US"/>
          </a:p>
        </p:txBody>
      </p:sp>
    </p:spTree>
    <p:extLst>
      <p:ext uri="{BB962C8B-B14F-4D97-AF65-F5344CB8AC3E}">
        <p14:creationId xmlns:p14="http://schemas.microsoft.com/office/powerpoint/2010/main" val="223370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D9B70A9-FB58-9F4B-8CF3-9C85B18126D1}" type="slidenum">
              <a:rPr lang="en-AU" altLang="en-US" smtClean="0"/>
              <a:pPr>
                <a:defRPr/>
              </a:pPr>
              <a:t>9</a:t>
            </a:fld>
            <a:endParaRPr lang="en-AU" altLang="en-US"/>
          </a:p>
        </p:txBody>
      </p:sp>
    </p:spTree>
    <p:extLst>
      <p:ext uri="{BB962C8B-B14F-4D97-AF65-F5344CB8AC3E}">
        <p14:creationId xmlns:p14="http://schemas.microsoft.com/office/powerpoint/2010/main" val="1441160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53CBB5FD-9A95-3E40-B35D-18EA41977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2A8F6BBA-F2BD-FF40-8440-6799D4508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16" y="5526087"/>
            <a:ext cx="1919434" cy="106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a16="http://schemas.microsoft.com/office/drawing/2014/main" id="{FC3E4E7F-8AC9-854F-A27B-FC8557169112}"/>
              </a:ext>
            </a:extLst>
          </p:cNvPr>
          <p:cNvGrpSpPr>
            <a:grpSpLocks/>
          </p:cNvGrpSpPr>
          <p:nvPr/>
        </p:nvGrpSpPr>
        <p:grpSpPr bwMode="auto">
          <a:xfrm>
            <a:off x="5113338" y="0"/>
            <a:ext cx="4030662" cy="6875463"/>
            <a:chOff x="5130830" y="-8468"/>
            <a:chExt cx="4030508" cy="6874935"/>
          </a:xfrm>
        </p:grpSpPr>
        <p:cxnSp>
          <p:nvCxnSpPr>
            <p:cNvPr id="8" name="Straight Connector 7">
              <a:extLst>
                <a:ext uri="{FF2B5EF4-FFF2-40B4-BE49-F238E27FC236}">
                  <a16:creationId xmlns:a16="http://schemas.microsoft.com/office/drawing/2014/main" id="{A6ACF80D-23E3-4A48-8CEE-12FA35DBB944}"/>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FC0B4D7-B522-384D-B654-4794C11D8B3F}"/>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2874A8E2-2068-1B44-B282-D2FEE3B65D9C}"/>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B5A47055-40F3-1646-A29E-7047B88A012E}"/>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F50E0BFF-8157-0344-A7D2-01E1E17585B1}"/>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F247CFD2-503C-7746-8471-BD08CB72E195}"/>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54603D48-84CD-A646-9580-09915CDAF9D6}"/>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711B5149-962B-CF48-872C-52759F85EF1F}"/>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65A44A6-E241-424A-9A4F-AC74028BF61B}"/>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09046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E8B6-EF23-5058-6820-25308678D97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E41F609-2A4A-EB2A-A8B9-CA1C5FF3F88A}"/>
              </a:ext>
            </a:extLst>
          </p:cNvPr>
          <p:cNvSpPr>
            <a:spLocks noGrp="1"/>
          </p:cNvSpPr>
          <p:nvPr>
            <p:ph type="dt" sz="half" idx="10"/>
          </p:nvPr>
        </p:nvSpPr>
        <p:spPr/>
        <p:txBody>
          <a:bodyPr/>
          <a:lstStyle/>
          <a:p>
            <a:fld id="{C0BF94A5-8ADC-477B-9E6D-6E8E65A673CE}" type="datetimeFigureOut">
              <a:rPr lang="en-AU" smtClean="0"/>
              <a:t>12/07/2024</a:t>
            </a:fld>
            <a:endParaRPr lang="en-AU"/>
          </a:p>
        </p:txBody>
      </p:sp>
      <p:sp>
        <p:nvSpPr>
          <p:cNvPr id="4" name="Footer Placeholder 3">
            <a:extLst>
              <a:ext uri="{FF2B5EF4-FFF2-40B4-BE49-F238E27FC236}">
                <a16:creationId xmlns:a16="http://schemas.microsoft.com/office/drawing/2014/main" id="{E1ECDFF7-6490-5A5F-C44D-89B048B1D8D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695170E-EE2D-150D-8665-01C474C7ABD3}"/>
              </a:ext>
            </a:extLst>
          </p:cNvPr>
          <p:cNvSpPr>
            <a:spLocks noGrp="1"/>
          </p:cNvSpPr>
          <p:nvPr>
            <p:ph type="sldNum" sz="quarter" idx="12"/>
          </p:nvPr>
        </p:nvSpPr>
        <p:spPr/>
        <p:txBody>
          <a:bodyPr/>
          <a:lstStyle/>
          <a:p>
            <a:fld id="{9E4CD565-FC6B-42FD-B73C-119881669C5F}" type="slidenum">
              <a:rPr lang="en-AU" smtClean="0"/>
              <a:t>‹#›</a:t>
            </a:fld>
            <a:endParaRPr lang="en-AU"/>
          </a:p>
        </p:txBody>
      </p:sp>
    </p:spTree>
    <p:extLst>
      <p:ext uri="{BB962C8B-B14F-4D97-AF65-F5344CB8AC3E}">
        <p14:creationId xmlns:p14="http://schemas.microsoft.com/office/powerpoint/2010/main" val="4108087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945D1-401D-7B2C-184B-8B046578B54B}"/>
              </a:ext>
            </a:extLst>
          </p:cNvPr>
          <p:cNvSpPr>
            <a:spLocks noGrp="1"/>
          </p:cNvSpPr>
          <p:nvPr>
            <p:ph type="dt" sz="half" idx="10"/>
          </p:nvPr>
        </p:nvSpPr>
        <p:spPr/>
        <p:txBody>
          <a:bodyPr/>
          <a:lstStyle/>
          <a:p>
            <a:fld id="{C0BF94A5-8ADC-477B-9E6D-6E8E65A673CE}" type="datetimeFigureOut">
              <a:rPr lang="en-AU" smtClean="0"/>
              <a:t>12/07/2024</a:t>
            </a:fld>
            <a:endParaRPr lang="en-AU"/>
          </a:p>
        </p:txBody>
      </p:sp>
      <p:sp>
        <p:nvSpPr>
          <p:cNvPr id="3" name="Footer Placeholder 2">
            <a:extLst>
              <a:ext uri="{FF2B5EF4-FFF2-40B4-BE49-F238E27FC236}">
                <a16:creationId xmlns:a16="http://schemas.microsoft.com/office/drawing/2014/main" id="{0B8725A5-2E2E-387E-0EA0-70E853BBE92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C313434-9EEE-7811-A6A7-162FF74A235B}"/>
              </a:ext>
            </a:extLst>
          </p:cNvPr>
          <p:cNvSpPr>
            <a:spLocks noGrp="1"/>
          </p:cNvSpPr>
          <p:nvPr>
            <p:ph type="sldNum" sz="quarter" idx="12"/>
          </p:nvPr>
        </p:nvSpPr>
        <p:spPr/>
        <p:txBody>
          <a:bodyPr/>
          <a:lstStyle/>
          <a:p>
            <a:fld id="{9E4CD565-FC6B-42FD-B73C-119881669C5F}" type="slidenum">
              <a:rPr lang="en-AU" smtClean="0"/>
              <a:t>‹#›</a:t>
            </a:fld>
            <a:endParaRPr lang="en-AU"/>
          </a:p>
        </p:txBody>
      </p:sp>
    </p:spTree>
    <p:extLst>
      <p:ext uri="{BB962C8B-B14F-4D97-AF65-F5344CB8AC3E}">
        <p14:creationId xmlns:p14="http://schemas.microsoft.com/office/powerpoint/2010/main" val="10160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1DC2-14DB-22B4-30EE-A1E69C42546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26A1898-866A-62F9-ECD0-1EF9490209D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EC1378A-A3AF-48B0-96CA-E30B9B294B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565B7D-1BFD-44A3-B5BA-82A45D9A33C8}"/>
              </a:ext>
            </a:extLst>
          </p:cNvPr>
          <p:cNvSpPr>
            <a:spLocks noGrp="1"/>
          </p:cNvSpPr>
          <p:nvPr>
            <p:ph type="dt" sz="half" idx="10"/>
          </p:nvPr>
        </p:nvSpPr>
        <p:spPr/>
        <p:txBody>
          <a:bodyPr/>
          <a:lstStyle/>
          <a:p>
            <a:fld id="{C0BF94A5-8ADC-477B-9E6D-6E8E65A673CE}" type="datetimeFigureOut">
              <a:rPr lang="en-AU" smtClean="0"/>
              <a:t>12/07/2024</a:t>
            </a:fld>
            <a:endParaRPr lang="en-AU"/>
          </a:p>
        </p:txBody>
      </p:sp>
      <p:sp>
        <p:nvSpPr>
          <p:cNvPr id="6" name="Footer Placeholder 5">
            <a:extLst>
              <a:ext uri="{FF2B5EF4-FFF2-40B4-BE49-F238E27FC236}">
                <a16:creationId xmlns:a16="http://schemas.microsoft.com/office/drawing/2014/main" id="{F6F7AFC1-F369-B7EF-DD15-02B12ECCB5B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15EEDC0-3F4E-F23F-CF65-AE6141E786D1}"/>
              </a:ext>
            </a:extLst>
          </p:cNvPr>
          <p:cNvSpPr>
            <a:spLocks noGrp="1"/>
          </p:cNvSpPr>
          <p:nvPr>
            <p:ph type="sldNum" sz="quarter" idx="12"/>
          </p:nvPr>
        </p:nvSpPr>
        <p:spPr/>
        <p:txBody>
          <a:bodyPr/>
          <a:lstStyle/>
          <a:p>
            <a:fld id="{9E4CD565-FC6B-42FD-B73C-119881669C5F}" type="slidenum">
              <a:rPr lang="en-AU" smtClean="0"/>
              <a:t>‹#›</a:t>
            </a:fld>
            <a:endParaRPr lang="en-AU"/>
          </a:p>
        </p:txBody>
      </p:sp>
    </p:spTree>
    <p:extLst>
      <p:ext uri="{BB962C8B-B14F-4D97-AF65-F5344CB8AC3E}">
        <p14:creationId xmlns:p14="http://schemas.microsoft.com/office/powerpoint/2010/main" val="4066675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CE0C-992B-62EC-B5A4-1B64AF00E18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2AD737C-8743-A14D-F4AB-6B0B3C84E62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5CB6845-6480-341D-783F-EC8846A7640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9B8-996D-2F23-2787-D4BBFB045EC1}"/>
              </a:ext>
            </a:extLst>
          </p:cNvPr>
          <p:cNvSpPr>
            <a:spLocks noGrp="1"/>
          </p:cNvSpPr>
          <p:nvPr>
            <p:ph type="dt" sz="half" idx="10"/>
          </p:nvPr>
        </p:nvSpPr>
        <p:spPr/>
        <p:txBody>
          <a:bodyPr/>
          <a:lstStyle/>
          <a:p>
            <a:fld id="{C0BF94A5-8ADC-477B-9E6D-6E8E65A673CE}" type="datetimeFigureOut">
              <a:rPr lang="en-AU" smtClean="0"/>
              <a:t>12/07/2024</a:t>
            </a:fld>
            <a:endParaRPr lang="en-AU"/>
          </a:p>
        </p:txBody>
      </p:sp>
      <p:sp>
        <p:nvSpPr>
          <p:cNvPr id="6" name="Footer Placeholder 5">
            <a:extLst>
              <a:ext uri="{FF2B5EF4-FFF2-40B4-BE49-F238E27FC236}">
                <a16:creationId xmlns:a16="http://schemas.microsoft.com/office/drawing/2014/main" id="{BEA79D18-E863-5013-A8D6-24B77E23EA7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BEF0581-8F50-6D50-8B7D-5C926AF41E7B}"/>
              </a:ext>
            </a:extLst>
          </p:cNvPr>
          <p:cNvSpPr>
            <a:spLocks noGrp="1"/>
          </p:cNvSpPr>
          <p:nvPr>
            <p:ph type="sldNum" sz="quarter" idx="12"/>
          </p:nvPr>
        </p:nvSpPr>
        <p:spPr/>
        <p:txBody>
          <a:bodyPr/>
          <a:lstStyle/>
          <a:p>
            <a:fld id="{9E4CD565-FC6B-42FD-B73C-119881669C5F}" type="slidenum">
              <a:rPr lang="en-AU" smtClean="0"/>
              <a:t>‹#›</a:t>
            </a:fld>
            <a:endParaRPr lang="en-AU"/>
          </a:p>
        </p:txBody>
      </p:sp>
    </p:spTree>
    <p:extLst>
      <p:ext uri="{BB962C8B-B14F-4D97-AF65-F5344CB8AC3E}">
        <p14:creationId xmlns:p14="http://schemas.microsoft.com/office/powerpoint/2010/main" val="800602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9956-8E91-B00D-F491-D0255298027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298D5FE-D152-33E1-8AE5-58799B1270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E424038-1707-E362-2218-38E7C35D4F8D}"/>
              </a:ext>
            </a:extLst>
          </p:cNvPr>
          <p:cNvSpPr>
            <a:spLocks noGrp="1"/>
          </p:cNvSpPr>
          <p:nvPr>
            <p:ph type="dt" sz="half" idx="10"/>
          </p:nvPr>
        </p:nvSpPr>
        <p:spPr/>
        <p:txBody>
          <a:bodyPr/>
          <a:lstStyle/>
          <a:p>
            <a:fld id="{C0BF94A5-8ADC-477B-9E6D-6E8E65A673CE}" type="datetimeFigureOut">
              <a:rPr lang="en-AU" smtClean="0"/>
              <a:t>12/07/2024</a:t>
            </a:fld>
            <a:endParaRPr lang="en-AU"/>
          </a:p>
        </p:txBody>
      </p:sp>
      <p:sp>
        <p:nvSpPr>
          <p:cNvPr id="5" name="Footer Placeholder 4">
            <a:extLst>
              <a:ext uri="{FF2B5EF4-FFF2-40B4-BE49-F238E27FC236}">
                <a16:creationId xmlns:a16="http://schemas.microsoft.com/office/drawing/2014/main" id="{632F97CA-454A-BE23-F1DB-7FF450D31AC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E6AF81E-3369-EB44-8ED5-913518E080BC}"/>
              </a:ext>
            </a:extLst>
          </p:cNvPr>
          <p:cNvSpPr>
            <a:spLocks noGrp="1"/>
          </p:cNvSpPr>
          <p:nvPr>
            <p:ph type="sldNum" sz="quarter" idx="12"/>
          </p:nvPr>
        </p:nvSpPr>
        <p:spPr/>
        <p:txBody>
          <a:bodyPr/>
          <a:lstStyle/>
          <a:p>
            <a:fld id="{9E4CD565-FC6B-42FD-B73C-119881669C5F}" type="slidenum">
              <a:rPr lang="en-AU" smtClean="0"/>
              <a:t>‹#›</a:t>
            </a:fld>
            <a:endParaRPr lang="en-AU"/>
          </a:p>
        </p:txBody>
      </p:sp>
    </p:spTree>
    <p:extLst>
      <p:ext uri="{BB962C8B-B14F-4D97-AF65-F5344CB8AC3E}">
        <p14:creationId xmlns:p14="http://schemas.microsoft.com/office/powerpoint/2010/main" val="2654504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9F60F-A302-3853-BD6E-70B6109D8C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1F76E67-9AD5-C5FC-44AB-C106D498F3E2}"/>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E7526C4-A13C-9E87-B879-1EC7FE8FE413}"/>
              </a:ext>
            </a:extLst>
          </p:cNvPr>
          <p:cNvSpPr>
            <a:spLocks noGrp="1"/>
          </p:cNvSpPr>
          <p:nvPr>
            <p:ph type="dt" sz="half" idx="10"/>
          </p:nvPr>
        </p:nvSpPr>
        <p:spPr/>
        <p:txBody>
          <a:bodyPr/>
          <a:lstStyle/>
          <a:p>
            <a:fld id="{C0BF94A5-8ADC-477B-9E6D-6E8E65A673CE}" type="datetimeFigureOut">
              <a:rPr lang="en-AU" smtClean="0"/>
              <a:t>12/07/2024</a:t>
            </a:fld>
            <a:endParaRPr lang="en-AU"/>
          </a:p>
        </p:txBody>
      </p:sp>
      <p:sp>
        <p:nvSpPr>
          <p:cNvPr id="5" name="Footer Placeholder 4">
            <a:extLst>
              <a:ext uri="{FF2B5EF4-FFF2-40B4-BE49-F238E27FC236}">
                <a16:creationId xmlns:a16="http://schemas.microsoft.com/office/drawing/2014/main" id="{FC4DA798-4A33-F37A-1483-D3BD69D7BB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3C08735-4865-304A-63D5-BE7C6BA829C3}"/>
              </a:ext>
            </a:extLst>
          </p:cNvPr>
          <p:cNvSpPr>
            <a:spLocks noGrp="1"/>
          </p:cNvSpPr>
          <p:nvPr>
            <p:ph type="sldNum" sz="quarter" idx="12"/>
          </p:nvPr>
        </p:nvSpPr>
        <p:spPr/>
        <p:txBody>
          <a:bodyPr/>
          <a:lstStyle/>
          <a:p>
            <a:fld id="{9E4CD565-FC6B-42FD-B73C-119881669C5F}" type="slidenum">
              <a:rPr lang="en-AU" smtClean="0"/>
              <a:t>‹#›</a:t>
            </a:fld>
            <a:endParaRPr lang="en-AU"/>
          </a:p>
        </p:txBody>
      </p:sp>
    </p:spTree>
    <p:extLst>
      <p:ext uri="{BB962C8B-B14F-4D97-AF65-F5344CB8AC3E}">
        <p14:creationId xmlns:p14="http://schemas.microsoft.com/office/powerpoint/2010/main" val="1519007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23EF-2C47-A046-FBE0-608112121C1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D2956A6-A782-5233-463C-C1610D18071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9D47DD6-4B52-9ADB-4D94-032DB394C89C}"/>
              </a:ext>
            </a:extLst>
          </p:cNvPr>
          <p:cNvSpPr>
            <a:spLocks noGrp="1"/>
          </p:cNvSpPr>
          <p:nvPr>
            <p:ph type="dt" sz="half" idx="10"/>
          </p:nvPr>
        </p:nvSpPr>
        <p:spPr/>
        <p:txBody>
          <a:bodyPr/>
          <a:lstStyle/>
          <a:p>
            <a:fld id="{0E115F9E-4855-4E76-BEF5-62DABA62FD71}" type="datetimeFigureOut">
              <a:rPr lang="en-AU" smtClean="0"/>
              <a:t>12/07/2024</a:t>
            </a:fld>
            <a:endParaRPr lang="en-AU"/>
          </a:p>
        </p:txBody>
      </p:sp>
      <p:sp>
        <p:nvSpPr>
          <p:cNvPr id="5" name="Footer Placeholder 4">
            <a:extLst>
              <a:ext uri="{FF2B5EF4-FFF2-40B4-BE49-F238E27FC236}">
                <a16:creationId xmlns:a16="http://schemas.microsoft.com/office/drawing/2014/main" id="{E7FBF6C5-0D83-1BE3-4164-312903A463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2CC7A1B-CAC2-BC49-6E3F-5FFD6777CB12}"/>
              </a:ext>
            </a:extLst>
          </p:cNvPr>
          <p:cNvSpPr>
            <a:spLocks noGrp="1"/>
          </p:cNvSpPr>
          <p:nvPr>
            <p:ph type="sldNum" sz="quarter" idx="12"/>
          </p:nvPr>
        </p:nvSpPr>
        <p:spPr/>
        <p:txBody>
          <a:bodyPr/>
          <a:lstStyle/>
          <a:p>
            <a:fld id="{DDDC8199-7CB3-4CDF-A1B9-0D98D5D07DBF}" type="slidenum">
              <a:rPr lang="en-AU" smtClean="0"/>
              <a:t>‹#›</a:t>
            </a:fld>
            <a:endParaRPr lang="en-AU"/>
          </a:p>
        </p:txBody>
      </p:sp>
    </p:spTree>
    <p:extLst>
      <p:ext uri="{BB962C8B-B14F-4D97-AF65-F5344CB8AC3E}">
        <p14:creationId xmlns:p14="http://schemas.microsoft.com/office/powerpoint/2010/main" val="3453451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ED2A-652C-A058-2A94-42A42FF588A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EDB6890-71CD-53AA-BE63-ED72FD8666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0ACB8B2-D74B-FD7C-9CFE-29ADC9F8E40D}"/>
              </a:ext>
            </a:extLst>
          </p:cNvPr>
          <p:cNvSpPr>
            <a:spLocks noGrp="1"/>
          </p:cNvSpPr>
          <p:nvPr>
            <p:ph type="dt" sz="half" idx="10"/>
          </p:nvPr>
        </p:nvSpPr>
        <p:spPr/>
        <p:txBody>
          <a:bodyPr/>
          <a:lstStyle/>
          <a:p>
            <a:fld id="{0E115F9E-4855-4E76-BEF5-62DABA62FD71}" type="datetimeFigureOut">
              <a:rPr lang="en-AU" smtClean="0"/>
              <a:t>12/07/2024</a:t>
            </a:fld>
            <a:endParaRPr lang="en-AU"/>
          </a:p>
        </p:txBody>
      </p:sp>
      <p:sp>
        <p:nvSpPr>
          <p:cNvPr id="5" name="Footer Placeholder 4">
            <a:extLst>
              <a:ext uri="{FF2B5EF4-FFF2-40B4-BE49-F238E27FC236}">
                <a16:creationId xmlns:a16="http://schemas.microsoft.com/office/drawing/2014/main" id="{7F82BA61-7A86-1353-0429-3261041045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BB937C0-F6DE-C442-C6EB-211CCDE410CF}"/>
              </a:ext>
            </a:extLst>
          </p:cNvPr>
          <p:cNvSpPr>
            <a:spLocks noGrp="1"/>
          </p:cNvSpPr>
          <p:nvPr>
            <p:ph type="sldNum" sz="quarter" idx="12"/>
          </p:nvPr>
        </p:nvSpPr>
        <p:spPr/>
        <p:txBody>
          <a:bodyPr/>
          <a:lstStyle/>
          <a:p>
            <a:fld id="{DDDC8199-7CB3-4CDF-A1B9-0D98D5D07DBF}" type="slidenum">
              <a:rPr lang="en-AU" smtClean="0"/>
              <a:t>‹#›</a:t>
            </a:fld>
            <a:endParaRPr lang="en-AU"/>
          </a:p>
        </p:txBody>
      </p:sp>
    </p:spTree>
    <p:extLst>
      <p:ext uri="{BB962C8B-B14F-4D97-AF65-F5344CB8AC3E}">
        <p14:creationId xmlns:p14="http://schemas.microsoft.com/office/powerpoint/2010/main" val="4278442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9ADB-A21C-1EA2-5CC5-C261188EE74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14EDA02-B133-CBA9-5CA0-45420A8BDA12}"/>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E8AA89-164F-29C8-9CB1-1B4667B4A023}"/>
              </a:ext>
            </a:extLst>
          </p:cNvPr>
          <p:cNvSpPr>
            <a:spLocks noGrp="1"/>
          </p:cNvSpPr>
          <p:nvPr>
            <p:ph type="dt" sz="half" idx="10"/>
          </p:nvPr>
        </p:nvSpPr>
        <p:spPr/>
        <p:txBody>
          <a:bodyPr/>
          <a:lstStyle/>
          <a:p>
            <a:fld id="{0E115F9E-4855-4E76-BEF5-62DABA62FD71}" type="datetimeFigureOut">
              <a:rPr lang="en-AU" smtClean="0"/>
              <a:t>12/07/2024</a:t>
            </a:fld>
            <a:endParaRPr lang="en-AU"/>
          </a:p>
        </p:txBody>
      </p:sp>
      <p:sp>
        <p:nvSpPr>
          <p:cNvPr id="5" name="Footer Placeholder 4">
            <a:extLst>
              <a:ext uri="{FF2B5EF4-FFF2-40B4-BE49-F238E27FC236}">
                <a16:creationId xmlns:a16="http://schemas.microsoft.com/office/drawing/2014/main" id="{EF4DFDAA-516A-1504-673B-44AF6A767D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FF3AD6-F9A9-0CEF-D4B4-6AC034E6BE1C}"/>
              </a:ext>
            </a:extLst>
          </p:cNvPr>
          <p:cNvSpPr>
            <a:spLocks noGrp="1"/>
          </p:cNvSpPr>
          <p:nvPr>
            <p:ph type="sldNum" sz="quarter" idx="12"/>
          </p:nvPr>
        </p:nvSpPr>
        <p:spPr/>
        <p:txBody>
          <a:bodyPr/>
          <a:lstStyle/>
          <a:p>
            <a:fld id="{DDDC8199-7CB3-4CDF-A1B9-0D98D5D07DBF}" type="slidenum">
              <a:rPr lang="en-AU" smtClean="0"/>
              <a:t>‹#›</a:t>
            </a:fld>
            <a:endParaRPr lang="en-AU"/>
          </a:p>
        </p:txBody>
      </p:sp>
    </p:spTree>
    <p:extLst>
      <p:ext uri="{BB962C8B-B14F-4D97-AF65-F5344CB8AC3E}">
        <p14:creationId xmlns:p14="http://schemas.microsoft.com/office/powerpoint/2010/main" val="2465702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7C50-4EEE-5307-A631-AEA54DFE081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52DACFF-1239-2929-2BAE-F0F948ED5C3F}"/>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CA1CF54-AD53-F36E-B0BF-60CCE389477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6057051-78B1-66E2-C0B9-508D96E67B0D}"/>
              </a:ext>
            </a:extLst>
          </p:cNvPr>
          <p:cNvSpPr>
            <a:spLocks noGrp="1"/>
          </p:cNvSpPr>
          <p:nvPr>
            <p:ph type="dt" sz="half" idx="10"/>
          </p:nvPr>
        </p:nvSpPr>
        <p:spPr/>
        <p:txBody>
          <a:bodyPr/>
          <a:lstStyle/>
          <a:p>
            <a:fld id="{0E115F9E-4855-4E76-BEF5-62DABA62FD71}" type="datetimeFigureOut">
              <a:rPr lang="en-AU" smtClean="0"/>
              <a:t>12/07/2024</a:t>
            </a:fld>
            <a:endParaRPr lang="en-AU"/>
          </a:p>
        </p:txBody>
      </p:sp>
      <p:sp>
        <p:nvSpPr>
          <p:cNvPr id="6" name="Footer Placeholder 5">
            <a:extLst>
              <a:ext uri="{FF2B5EF4-FFF2-40B4-BE49-F238E27FC236}">
                <a16:creationId xmlns:a16="http://schemas.microsoft.com/office/drawing/2014/main" id="{4379C72A-75AB-0FE9-5835-92E8DD01889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A555D4F-3093-4733-BA2F-F2D0D78C7E76}"/>
              </a:ext>
            </a:extLst>
          </p:cNvPr>
          <p:cNvSpPr>
            <a:spLocks noGrp="1"/>
          </p:cNvSpPr>
          <p:nvPr>
            <p:ph type="sldNum" sz="quarter" idx="12"/>
          </p:nvPr>
        </p:nvSpPr>
        <p:spPr/>
        <p:txBody>
          <a:bodyPr/>
          <a:lstStyle/>
          <a:p>
            <a:fld id="{DDDC8199-7CB3-4CDF-A1B9-0D98D5D07DBF}" type="slidenum">
              <a:rPr lang="en-AU" smtClean="0"/>
              <a:t>‹#›</a:t>
            </a:fld>
            <a:endParaRPr lang="en-AU"/>
          </a:p>
        </p:txBody>
      </p:sp>
    </p:spTree>
    <p:extLst>
      <p:ext uri="{BB962C8B-B14F-4D97-AF65-F5344CB8AC3E}">
        <p14:creationId xmlns:p14="http://schemas.microsoft.com/office/powerpoint/2010/main" val="390493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C20765D5-9AAB-4443-B5DC-6B48A12F2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7380312" y="5846575"/>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772419AD-3202-4248-8F4A-E89C9BFE7367}"/>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7" name="TextBox 9">
            <a:extLst>
              <a:ext uri="{FF2B5EF4-FFF2-40B4-BE49-F238E27FC236}">
                <a16:creationId xmlns:a16="http://schemas.microsoft.com/office/drawing/2014/main" id="{D45B28FD-72C1-9B40-932D-CAF345D18440}"/>
              </a:ext>
            </a:extLst>
          </p:cNvPr>
          <p:cNvSpPr txBox="1">
            <a:spLocks noChangeArrowheads="1"/>
          </p:cNvSpPr>
          <p:nvPr/>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r>
              <a:rPr lang="en-US" altLang="en-US" sz="800" i="1"/>
              <a:t>Intellectual property of E Pittaway and L. Bartolomei; Reuse is permitted with author attribution </a:t>
            </a:r>
          </a:p>
        </p:txBody>
      </p:sp>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2829814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66A8-4BBE-9099-777F-D18C8874C7D6}"/>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798412-DB0B-D77F-9DCC-A1E75FF8600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98F7C9-9141-6A99-1CC8-F10AB7AD14F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6FBCD79-54C0-A542-267C-0FA084EB79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E4649-B287-3EF6-30DB-C6F3B2B30F9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C43025B-9ABA-1CBC-8C89-BF79C4A6D87D}"/>
              </a:ext>
            </a:extLst>
          </p:cNvPr>
          <p:cNvSpPr>
            <a:spLocks noGrp="1"/>
          </p:cNvSpPr>
          <p:nvPr>
            <p:ph type="dt" sz="half" idx="10"/>
          </p:nvPr>
        </p:nvSpPr>
        <p:spPr/>
        <p:txBody>
          <a:bodyPr/>
          <a:lstStyle/>
          <a:p>
            <a:fld id="{0E115F9E-4855-4E76-BEF5-62DABA62FD71}" type="datetimeFigureOut">
              <a:rPr lang="en-AU" smtClean="0"/>
              <a:t>12/07/2024</a:t>
            </a:fld>
            <a:endParaRPr lang="en-AU"/>
          </a:p>
        </p:txBody>
      </p:sp>
      <p:sp>
        <p:nvSpPr>
          <p:cNvPr id="8" name="Footer Placeholder 7">
            <a:extLst>
              <a:ext uri="{FF2B5EF4-FFF2-40B4-BE49-F238E27FC236}">
                <a16:creationId xmlns:a16="http://schemas.microsoft.com/office/drawing/2014/main" id="{4DECC58C-FC01-9FAB-B0D8-E17A7BA934D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C43E4B5-B8E6-F123-ED81-9CF662E5C055}"/>
              </a:ext>
            </a:extLst>
          </p:cNvPr>
          <p:cNvSpPr>
            <a:spLocks noGrp="1"/>
          </p:cNvSpPr>
          <p:nvPr>
            <p:ph type="sldNum" sz="quarter" idx="12"/>
          </p:nvPr>
        </p:nvSpPr>
        <p:spPr/>
        <p:txBody>
          <a:bodyPr/>
          <a:lstStyle/>
          <a:p>
            <a:fld id="{DDDC8199-7CB3-4CDF-A1B9-0D98D5D07DBF}" type="slidenum">
              <a:rPr lang="en-AU" smtClean="0"/>
              <a:t>‹#›</a:t>
            </a:fld>
            <a:endParaRPr lang="en-AU"/>
          </a:p>
        </p:txBody>
      </p:sp>
    </p:spTree>
    <p:extLst>
      <p:ext uri="{BB962C8B-B14F-4D97-AF65-F5344CB8AC3E}">
        <p14:creationId xmlns:p14="http://schemas.microsoft.com/office/powerpoint/2010/main" val="3344660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5039-5D37-EA5B-8D08-81AE7645A0C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9CD21AD-1F46-C622-974C-BE356D4480E8}"/>
              </a:ext>
            </a:extLst>
          </p:cNvPr>
          <p:cNvSpPr>
            <a:spLocks noGrp="1"/>
          </p:cNvSpPr>
          <p:nvPr>
            <p:ph type="dt" sz="half" idx="10"/>
          </p:nvPr>
        </p:nvSpPr>
        <p:spPr/>
        <p:txBody>
          <a:bodyPr/>
          <a:lstStyle/>
          <a:p>
            <a:fld id="{0E115F9E-4855-4E76-BEF5-62DABA62FD71}" type="datetimeFigureOut">
              <a:rPr lang="en-AU" smtClean="0"/>
              <a:t>12/07/2024</a:t>
            </a:fld>
            <a:endParaRPr lang="en-AU"/>
          </a:p>
        </p:txBody>
      </p:sp>
      <p:sp>
        <p:nvSpPr>
          <p:cNvPr id="4" name="Footer Placeholder 3">
            <a:extLst>
              <a:ext uri="{FF2B5EF4-FFF2-40B4-BE49-F238E27FC236}">
                <a16:creationId xmlns:a16="http://schemas.microsoft.com/office/drawing/2014/main" id="{14D58FBC-7C8C-8E90-3D1F-209131C0484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B469F9F-85B9-9575-47D7-1919DEABB674}"/>
              </a:ext>
            </a:extLst>
          </p:cNvPr>
          <p:cNvSpPr>
            <a:spLocks noGrp="1"/>
          </p:cNvSpPr>
          <p:nvPr>
            <p:ph type="sldNum" sz="quarter" idx="12"/>
          </p:nvPr>
        </p:nvSpPr>
        <p:spPr/>
        <p:txBody>
          <a:bodyPr/>
          <a:lstStyle/>
          <a:p>
            <a:fld id="{DDDC8199-7CB3-4CDF-A1B9-0D98D5D07DBF}" type="slidenum">
              <a:rPr lang="en-AU" smtClean="0"/>
              <a:t>‹#›</a:t>
            </a:fld>
            <a:endParaRPr lang="en-AU"/>
          </a:p>
        </p:txBody>
      </p:sp>
    </p:spTree>
    <p:extLst>
      <p:ext uri="{BB962C8B-B14F-4D97-AF65-F5344CB8AC3E}">
        <p14:creationId xmlns:p14="http://schemas.microsoft.com/office/powerpoint/2010/main" val="242113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4A1E13-DF6B-7C1A-7DF3-D6CD7B68CEFE}"/>
              </a:ext>
            </a:extLst>
          </p:cNvPr>
          <p:cNvSpPr>
            <a:spLocks noGrp="1"/>
          </p:cNvSpPr>
          <p:nvPr>
            <p:ph type="dt" sz="half" idx="10"/>
          </p:nvPr>
        </p:nvSpPr>
        <p:spPr/>
        <p:txBody>
          <a:bodyPr/>
          <a:lstStyle/>
          <a:p>
            <a:fld id="{0E115F9E-4855-4E76-BEF5-62DABA62FD71}" type="datetimeFigureOut">
              <a:rPr lang="en-AU" smtClean="0"/>
              <a:t>12/07/2024</a:t>
            </a:fld>
            <a:endParaRPr lang="en-AU"/>
          </a:p>
        </p:txBody>
      </p:sp>
      <p:sp>
        <p:nvSpPr>
          <p:cNvPr id="3" name="Footer Placeholder 2">
            <a:extLst>
              <a:ext uri="{FF2B5EF4-FFF2-40B4-BE49-F238E27FC236}">
                <a16:creationId xmlns:a16="http://schemas.microsoft.com/office/drawing/2014/main" id="{9F606E81-B366-E191-40C6-C9B5FF72C5F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DED7614-E242-4FFB-0CCD-E6B301C811DC}"/>
              </a:ext>
            </a:extLst>
          </p:cNvPr>
          <p:cNvSpPr>
            <a:spLocks noGrp="1"/>
          </p:cNvSpPr>
          <p:nvPr>
            <p:ph type="sldNum" sz="quarter" idx="12"/>
          </p:nvPr>
        </p:nvSpPr>
        <p:spPr/>
        <p:txBody>
          <a:bodyPr/>
          <a:lstStyle/>
          <a:p>
            <a:fld id="{DDDC8199-7CB3-4CDF-A1B9-0D98D5D07DBF}" type="slidenum">
              <a:rPr lang="en-AU" smtClean="0"/>
              <a:t>‹#›</a:t>
            </a:fld>
            <a:endParaRPr lang="en-AU"/>
          </a:p>
        </p:txBody>
      </p:sp>
    </p:spTree>
    <p:extLst>
      <p:ext uri="{BB962C8B-B14F-4D97-AF65-F5344CB8AC3E}">
        <p14:creationId xmlns:p14="http://schemas.microsoft.com/office/powerpoint/2010/main" val="712441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EB10-76AF-8DD2-D01E-EA7AE5B70C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46C11AE-2520-6AD8-F434-1C11C8F81F4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97998CD-1A30-8A89-0120-F9E5772212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6C80F-3C92-162C-1AA4-7BFF505707B0}"/>
              </a:ext>
            </a:extLst>
          </p:cNvPr>
          <p:cNvSpPr>
            <a:spLocks noGrp="1"/>
          </p:cNvSpPr>
          <p:nvPr>
            <p:ph type="dt" sz="half" idx="10"/>
          </p:nvPr>
        </p:nvSpPr>
        <p:spPr/>
        <p:txBody>
          <a:bodyPr/>
          <a:lstStyle/>
          <a:p>
            <a:fld id="{0E115F9E-4855-4E76-BEF5-62DABA62FD71}" type="datetimeFigureOut">
              <a:rPr lang="en-AU" smtClean="0"/>
              <a:t>12/07/2024</a:t>
            </a:fld>
            <a:endParaRPr lang="en-AU"/>
          </a:p>
        </p:txBody>
      </p:sp>
      <p:sp>
        <p:nvSpPr>
          <p:cNvPr id="6" name="Footer Placeholder 5">
            <a:extLst>
              <a:ext uri="{FF2B5EF4-FFF2-40B4-BE49-F238E27FC236}">
                <a16:creationId xmlns:a16="http://schemas.microsoft.com/office/drawing/2014/main" id="{0A8D3D97-0A3F-AB3F-352D-94CF64043E5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F54147-1DD9-56F6-61E3-2E5B2DE40FF9}"/>
              </a:ext>
            </a:extLst>
          </p:cNvPr>
          <p:cNvSpPr>
            <a:spLocks noGrp="1"/>
          </p:cNvSpPr>
          <p:nvPr>
            <p:ph type="sldNum" sz="quarter" idx="12"/>
          </p:nvPr>
        </p:nvSpPr>
        <p:spPr/>
        <p:txBody>
          <a:bodyPr/>
          <a:lstStyle/>
          <a:p>
            <a:fld id="{DDDC8199-7CB3-4CDF-A1B9-0D98D5D07DBF}" type="slidenum">
              <a:rPr lang="en-AU" smtClean="0"/>
              <a:t>‹#›</a:t>
            </a:fld>
            <a:endParaRPr lang="en-AU"/>
          </a:p>
        </p:txBody>
      </p:sp>
    </p:spTree>
    <p:extLst>
      <p:ext uri="{BB962C8B-B14F-4D97-AF65-F5344CB8AC3E}">
        <p14:creationId xmlns:p14="http://schemas.microsoft.com/office/powerpoint/2010/main" val="1121622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21EA-0AF8-19CD-45F9-44C67A7CAAA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34E35A5-A883-DF79-9E18-3A5D3048E47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9D4DC0A-182C-3038-0584-61082D55BD0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DE5FD-5673-0EC0-C95F-6973B9B120F8}"/>
              </a:ext>
            </a:extLst>
          </p:cNvPr>
          <p:cNvSpPr>
            <a:spLocks noGrp="1"/>
          </p:cNvSpPr>
          <p:nvPr>
            <p:ph type="dt" sz="half" idx="10"/>
          </p:nvPr>
        </p:nvSpPr>
        <p:spPr/>
        <p:txBody>
          <a:bodyPr/>
          <a:lstStyle/>
          <a:p>
            <a:fld id="{0E115F9E-4855-4E76-BEF5-62DABA62FD71}" type="datetimeFigureOut">
              <a:rPr lang="en-AU" smtClean="0"/>
              <a:t>12/07/2024</a:t>
            </a:fld>
            <a:endParaRPr lang="en-AU"/>
          </a:p>
        </p:txBody>
      </p:sp>
      <p:sp>
        <p:nvSpPr>
          <p:cNvPr id="6" name="Footer Placeholder 5">
            <a:extLst>
              <a:ext uri="{FF2B5EF4-FFF2-40B4-BE49-F238E27FC236}">
                <a16:creationId xmlns:a16="http://schemas.microsoft.com/office/drawing/2014/main" id="{B41A8D41-AD84-0D5E-2B3A-7E562E8A2B7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A0E471F-8263-245A-93D0-8BF624DDFE0C}"/>
              </a:ext>
            </a:extLst>
          </p:cNvPr>
          <p:cNvSpPr>
            <a:spLocks noGrp="1"/>
          </p:cNvSpPr>
          <p:nvPr>
            <p:ph type="sldNum" sz="quarter" idx="12"/>
          </p:nvPr>
        </p:nvSpPr>
        <p:spPr/>
        <p:txBody>
          <a:bodyPr/>
          <a:lstStyle/>
          <a:p>
            <a:fld id="{DDDC8199-7CB3-4CDF-A1B9-0D98D5D07DBF}" type="slidenum">
              <a:rPr lang="en-AU" smtClean="0"/>
              <a:t>‹#›</a:t>
            </a:fld>
            <a:endParaRPr lang="en-AU"/>
          </a:p>
        </p:txBody>
      </p:sp>
    </p:spTree>
    <p:extLst>
      <p:ext uri="{BB962C8B-B14F-4D97-AF65-F5344CB8AC3E}">
        <p14:creationId xmlns:p14="http://schemas.microsoft.com/office/powerpoint/2010/main" val="2934205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2FC1-D14A-6D84-AFD6-6EAB6B16C85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CB17CB0-23FC-C5BE-5217-CFBFE92094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02C1B5-F2D1-D031-C092-3193F6230A7E}"/>
              </a:ext>
            </a:extLst>
          </p:cNvPr>
          <p:cNvSpPr>
            <a:spLocks noGrp="1"/>
          </p:cNvSpPr>
          <p:nvPr>
            <p:ph type="dt" sz="half" idx="10"/>
          </p:nvPr>
        </p:nvSpPr>
        <p:spPr/>
        <p:txBody>
          <a:bodyPr/>
          <a:lstStyle/>
          <a:p>
            <a:fld id="{0E115F9E-4855-4E76-BEF5-62DABA62FD71}" type="datetimeFigureOut">
              <a:rPr lang="en-AU" smtClean="0"/>
              <a:t>12/07/2024</a:t>
            </a:fld>
            <a:endParaRPr lang="en-AU"/>
          </a:p>
        </p:txBody>
      </p:sp>
      <p:sp>
        <p:nvSpPr>
          <p:cNvPr id="5" name="Footer Placeholder 4">
            <a:extLst>
              <a:ext uri="{FF2B5EF4-FFF2-40B4-BE49-F238E27FC236}">
                <a16:creationId xmlns:a16="http://schemas.microsoft.com/office/drawing/2014/main" id="{23B2B5FD-3203-0704-A20F-119322EFF2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AA82049-C884-D939-4D7C-4BF9A9496851}"/>
              </a:ext>
            </a:extLst>
          </p:cNvPr>
          <p:cNvSpPr>
            <a:spLocks noGrp="1"/>
          </p:cNvSpPr>
          <p:nvPr>
            <p:ph type="sldNum" sz="quarter" idx="12"/>
          </p:nvPr>
        </p:nvSpPr>
        <p:spPr/>
        <p:txBody>
          <a:bodyPr/>
          <a:lstStyle/>
          <a:p>
            <a:fld id="{DDDC8199-7CB3-4CDF-A1B9-0D98D5D07DBF}" type="slidenum">
              <a:rPr lang="en-AU" smtClean="0"/>
              <a:t>‹#›</a:t>
            </a:fld>
            <a:endParaRPr lang="en-AU"/>
          </a:p>
        </p:txBody>
      </p:sp>
    </p:spTree>
    <p:extLst>
      <p:ext uri="{BB962C8B-B14F-4D97-AF65-F5344CB8AC3E}">
        <p14:creationId xmlns:p14="http://schemas.microsoft.com/office/powerpoint/2010/main" val="2758852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454E1-1602-AADA-F311-F717A0A9B3E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3AFF87C-B41E-C294-446A-7064A4848E6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8A53CD-A6A8-B459-BBAB-8B3DA9B911D8}"/>
              </a:ext>
            </a:extLst>
          </p:cNvPr>
          <p:cNvSpPr>
            <a:spLocks noGrp="1"/>
          </p:cNvSpPr>
          <p:nvPr>
            <p:ph type="dt" sz="half" idx="10"/>
          </p:nvPr>
        </p:nvSpPr>
        <p:spPr/>
        <p:txBody>
          <a:bodyPr/>
          <a:lstStyle/>
          <a:p>
            <a:fld id="{0E115F9E-4855-4E76-BEF5-62DABA62FD71}" type="datetimeFigureOut">
              <a:rPr lang="en-AU" smtClean="0"/>
              <a:t>12/07/2024</a:t>
            </a:fld>
            <a:endParaRPr lang="en-AU"/>
          </a:p>
        </p:txBody>
      </p:sp>
      <p:sp>
        <p:nvSpPr>
          <p:cNvPr id="5" name="Footer Placeholder 4">
            <a:extLst>
              <a:ext uri="{FF2B5EF4-FFF2-40B4-BE49-F238E27FC236}">
                <a16:creationId xmlns:a16="http://schemas.microsoft.com/office/drawing/2014/main" id="{A2A72EC6-6C02-85F1-A7E6-5107F6B3F0C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A61F4B-5766-D687-89B8-4E934F902E03}"/>
              </a:ext>
            </a:extLst>
          </p:cNvPr>
          <p:cNvSpPr>
            <a:spLocks noGrp="1"/>
          </p:cNvSpPr>
          <p:nvPr>
            <p:ph type="sldNum" sz="quarter" idx="12"/>
          </p:nvPr>
        </p:nvSpPr>
        <p:spPr/>
        <p:txBody>
          <a:bodyPr/>
          <a:lstStyle/>
          <a:p>
            <a:fld id="{DDDC8199-7CB3-4CDF-A1B9-0D98D5D07DBF}" type="slidenum">
              <a:rPr lang="en-AU" smtClean="0"/>
              <a:t>‹#›</a:t>
            </a:fld>
            <a:endParaRPr lang="en-AU"/>
          </a:p>
        </p:txBody>
      </p:sp>
    </p:spTree>
    <p:extLst>
      <p:ext uri="{BB962C8B-B14F-4D97-AF65-F5344CB8AC3E}">
        <p14:creationId xmlns:p14="http://schemas.microsoft.com/office/powerpoint/2010/main" val="219272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8">
            <a:extLst>
              <a:ext uri="{FF2B5EF4-FFF2-40B4-BE49-F238E27FC236}">
                <a16:creationId xmlns:a16="http://schemas.microsoft.com/office/drawing/2014/main" id="{C57F4CCD-4834-0046-86A4-3DFD3EE3B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7236296" y="5838016"/>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3">
            <a:extLst>
              <a:ext uri="{FF2B5EF4-FFF2-40B4-BE49-F238E27FC236}">
                <a16:creationId xmlns:a16="http://schemas.microsoft.com/office/drawing/2014/main" id="{978B99F6-2B28-694B-A7E9-041D60B82521}"/>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5" name="TextBox 9">
            <a:extLst>
              <a:ext uri="{FF2B5EF4-FFF2-40B4-BE49-F238E27FC236}">
                <a16:creationId xmlns:a16="http://schemas.microsoft.com/office/drawing/2014/main" id="{10A4C5BB-3338-264B-A72B-40EE92F9D811}"/>
              </a:ext>
            </a:extLst>
          </p:cNvPr>
          <p:cNvSpPr txBox="1">
            <a:spLocks noChangeArrowheads="1"/>
          </p:cNvSpPr>
          <p:nvPr/>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r>
              <a:rPr lang="en-US" altLang="en-US" sz="800" i="1"/>
              <a:t>Intellectual property of E Pittaway and L. Bartolomei; Reuse is permitted with author attribution </a:t>
            </a:r>
          </a:p>
        </p:txBody>
      </p:sp>
    </p:spTree>
    <p:extLst>
      <p:ext uri="{BB962C8B-B14F-4D97-AF65-F5344CB8AC3E}">
        <p14:creationId xmlns:p14="http://schemas.microsoft.com/office/powerpoint/2010/main" val="14949674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16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E2AD-D3E2-E718-6D4D-C426F112CB8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3727854-D89A-3666-FCE2-96D29978363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26DBF79-4DBE-63D7-F865-3BA0F3C6404A}"/>
              </a:ext>
            </a:extLst>
          </p:cNvPr>
          <p:cNvSpPr>
            <a:spLocks noGrp="1"/>
          </p:cNvSpPr>
          <p:nvPr>
            <p:ph type="dt" sz="half" idx="10"/>
          </p:nvPr>
        </p:nvSpPr>
        <p:spPr/>
        <p:txBody>
          <a:bodyPr/>
          <a:lstStyle/>
          <a:p>
            <a:fld id="{C0BF94A5-8ADC-477B-9E6D-6E8E65A673CE}" type="datetimeFigureOut">
              <a:rPr lang="en-AU" smtClean="0"/>
              <a:t>12/07/2024</a:t>
            </a:fld>
            <a:endParaRPr lang="en-AU"/>
          </a:p>
        </p:txBody>
      </p:sp>
      <p:sp>
        <p:nvSpPr>
          <p:cNvPr id="5" name="Footer Placeholder 4">
            <a:extLst>
              <a:ext uri="{FF2B5EF4-FFF2-40B4-BE49-F238E27FC236}">
                <a16:creationId xmlns:a16="http://schemas.microsoft.com/office/drawing/2014/main" id="{A190D706-E902-7639-E91F-C6EC2C8074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2DF11F3-E45B-7A2F-6EBE-AC5709D59D74}"/>
              </a:ext>
            </a:extLst>
          </p:cNvPr>
          <p:cNvSpPr>
            <a:spLocks noGrp="1"/>
          </p:cNvSpPr>
          <p:nvPr>
            <p:ph type="sldNum" sz="quarter" idx="12"/>
          </p:nvPr>
        </p:nvSpPr>
        <p:spPr/>
        <p:txBody>
          <a:bodyPr/>
          <a:lstStyle/>
          <a:p>
            <a:fld id="{9E4CD565-FC6B-42FD-B73C-119881669C5F}" type="slidenum">
              <a:rPr lang="en-AU" smtClean="0"/>
              <a:t>‹#›</a:t>
            </a:fld>
            <a:endParaRPr lang="en-AU"/>
          </a:p>
        </p:txBody>
      </p:sp>
    </p:spTree>
    <p:extLst>
      <p:ext uri="{BB962C8B-B14F-4D97-AF65-F5344CB8AC3E}">
        <p14:creationId xmlns:p14="http://schemas.microsoft.com/office/powerpoint/2010/main" val="345381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B8CA-53F5-2E12-C3FE-92C6E6B2615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9BF2A96-4878-36CC-0F46-C56A122C45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20B2DF-543B-0B40-7067-EA9125CD5AEA}"/>
              </a:ext>
            </a:extLst>
          </p:cNvPr>
          <p:cNvSpPr>
            <a:spLocks noGrp="1"/>
          </p:cNvSpPr>
          <p:nvPr>
            <p:ph type="dt" sz="half" idx="10"/>
          </p:nvPr>
        </p:nvSpPr>
        <p:spPr/>
        <p:txBody>
          <a:bodyPr/>
          <a:lstStyle/>
          <a:p>
            <a:fld id="{C0BF94A5-8ADC-477B-9E6D-6E8E65A673CE}" type="datetimeFigureOut">
              <a:rPr lang="en-AU" smtClean="0"/>
              <a:t>12/07/2024</a:t>
            </a:fld>
            <a:endParaRPr lang="en-AU"/>
          </a:p>
        </p:txBody>
      </p:sp>
      <p:sp>
        <p:nvSpPr>
          <p:cNvPr id="5" name="Footer Placeholder 4">
            <a:extLst>
              <a:ext uri="{FF2B5EF4-FFF2-40B4-BE49-F238E27FC236}">
                <a16:creationId xmlns:a16="http://schemas.microsoft.com/office/drawing/2014/main" id="{D5D0179A-EB91-4FD1-DA1E-244142E267A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D609F7F-0206-AE82-5CDD-051A9866DDCF}"/>
              </a:ext>
            </a:extLst>
          </p:cNvPr>
          <p:cNvSpPr>
            <a:spLocks noGrp="1"/>
          </p:cNvSpPr>
          <p:nvPr>
            <p:ph type="sldNum" sz="quarter" idx="12"/>
          </p:nvPr>
        </p:nvSpPr>
        <p:spPr/>
        <p:txBody>
          <a:bodyPr/>
          <a:lstStyle/>
          <a:p>
            <a:fld id="{9E4CD565-FC6B-42FD-B73C-119881669C5F}" type="slidenum">
              <a:rPr lang="en-AU" smtClean="0"/>
              <a:t>‹#›</a:t>
            </a:fld>
            <a:endParaRPr lang="en-AU"/>
          </a:p>
        </p:txBody>
      </p:sp>
    </p:spTree>
    <p:extLst>
      <p:ext uri="{BB962C8B-B14F-4D97-AF65-F5344CB8AC3E}">
        <p14:creationId xmlns:p14="http://schemas.microsoft.com/office/powerpoint/2010/main" val="25683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21E1-EA26-56B1-352A-7EA23230548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C01BE1A-1D6F-2F8D-293E-88239BF6018F}"/>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B7A23-054D-D841-042E-C5313A0B129E}"/>
              </a:ext>
            </a:extLst>
          </p:cNvPr>
          <p:cNvSpPr>
            <a:spLocks noGrp="1"/>
          </p:cNvSpPr>
          <p:nvPr>
            <p:ph type="dt" sz="half" idx="10"/>
          </p:nvPr>
        </p:nvSpPr>
        <p:spPr/>
        <p:txBody>
          <a:bodyPr/>
          <a:lstStyle/>
          <a:p>
            <a:fld id="{C0BF94A5-8ADC-477B-9E6D-6E8E65A673CE}" type="datetimeFigureOut">
              <a:rPr lang="en-AU" smtClean="0"/>
              <a:t>12/07/2024</a:t>
            </a:fld>
            <a:endParaRPr lang="en-AU"/>
          </a:p>
        </p:txBody>
      </p:sp>
      <p:sp>
        <p:nvSpPr>
          <p:cNvPr id="5" name="Footer Placeholder 4">
            <a:extLst>
              <a:ext uri="{FF2B5EF4-FFF2-40B4-BE49-F238E27FC236}">
                <a16:creationId xmlns:a16="http://schemas.microsoft.com/office/drawing/2014/main" id="{FFBD88F2-8482-130D-BB54-52A5ECACFD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553AB14-B1E1-9C75-2DC8-8D6F5240DE8E}"/>
              </a:ext>
            </a:extLst>
          </p:cNvPr>
          <p:cNvSpPr>
            <a:spLocks noGrp="1"/>
          </p:cNvSpPr>
          <p:nvPr>
            <p:ph type="sldNum" sz="quarter" idx="12"/>
          </p:nvPr>
        </p:nvSpPr>
        <p:spPr/>
        <p:txBody>
          <a:bodyPr/>
          <a:lstStyle/>
          <a:p>
            <a:fld id="{9E4CD565-FC6B-42FD-B73C-119881669C5F}" type="slidenum">
              <a:rPr lang="en-AU" smtClean="0"/>
              <a:t>‹#›</a:t>
            </a:fld>
            <a:endParaRPr lang="en-AU"/>
          </a:p>
        </p:txBody>
      </p:sp>
    </p:spTree>
    <p:extLst>
      <p:ext uri="{BB962C8B-B14F-4D97-AF65-F5344CB8AC3E}">
        <p14:creationId xmlns:p14="http://schemas.microsoft.com/office/powerpoint/2010/main" val="185564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3348-B17B-1299-7EDE-B94D8E5555B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40CC0BB-E740-AEBB-15AB-139B800E4BE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275CF75-81BF-1504-8842-8BE09A10A4F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A983411-2F67-6BC1-1B66-24BC73DB43DE}"/>
              </a:ext>
            </a:extLst>
          </p:cNvPr>
          <p:cNvSpPr>
            <a:spLocks noGrp="1"/>
          </p:cNvSpPr>
          <p:nvPr>
            <p:ph type="dt" sz="half" idx="10"/>
          </p:nvPr>
        </p:nvSpPr>
        <p:spPr/>
        <p:txBody>
          <a:bodyPr/>
          <a:lstStyle/>
          <a:p>
            <a:fld id="{C0BF94A5-8ADC-477B-9E6D-6E8E65A673CE}" type="datetimeFigureOut">
              <a:rPr lang="en-AU" smtClean="0"/>
              <a:t>12/07/2024</a:t>
            </a:fld>
            <a:endParaRPr lang="en-AU"/>
          </a:p>
        </p:txBody>
      </p:sp>
      <p:sp>
        <p:nvSpPr>
          <p:cNvPr id="6" name="Footer Placeholder 5">
            <a:extLst>
              <a:ext uri="{FF2B5EF4-FFF2-40B4-BE49-F238E27FC236}">
                <a16:creationId xmlns:a16="http://schemas.microsoft.com/office/drawing/2014/main" id="{62E84FE9-E26A-F3DE-3603-B5F915EB373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6AE4B8E-16E9-46F9-023C-7800967A118E}"/>
              </a:ext>
            </a:extLst>
          </p:cNvPr>
          <p:cNvSpPr>
            <a:spLocks noGrp="1"/>
          </p:cNvSpPr>
          <p:nvPr>
            <p:ph type="sldNum" sz="quarter" idx="12"/>
          </p:nvPr>
        </p:nvSpPr>
        <p:spPr/>
        <p:txBody>
          <a:bodyPr/>
          <a:lstStyle/>
          <a:p>
            <a:fld id="{9E4CD565-FC6B-42FD-B73C-119881669C5F}" type="slidenum">
              <a:rPr lang="en-AU" smtClean="0"/>
              <a:t>‹#›</a:t>
            </a:fld>
            <a:endParaRPr lang="en-AU"/>
          </a:p>
        </p:txBody>
      </p:sp>
    </p:spTree>
    <p:extLst>
      <p:ext uri="{BB962C8B-B14F-4D97-AF65-F5344CB8AC3E}">
        <p14:creationId xmlns:p14="http://schemas.microsoft.com/office/powerpoint/2010/main" val="174512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5114-BAD4-067B-556A-148755999EA2}"/>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37E1FEA-C509-A78F-035F-5F24A4164CB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9572C8-C608-5890-FD7E-ECF0689DC3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4C201BD-1B3F-A9B0-E1B7-1812778925F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D2E054-2B57-3A71-4B46-67AD2AF1E98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A77DE45-6E6C-DF13-C4B0-1BABB737164A}"/>
              </a:ext>
            </a:extLst>
          </p:cNvPr>
          <p:cNvSpPr>
            <a:spLocks noGrp="1"/>
          </p:cNvSpPr>
          <p:nvPr>
            <p:ph type="dt" sz="half" idx="10"/>
          </p:nvPr>
        </p:nvSpPr>
        <p:spPr/>
        <p:txBody>
          <a:bodyPr/>
          <a:lstStyle/>
          <a:p>
            <a:fld id="{C0BF94A5-8ADC-477B-9E6D-6E8E65A673CE}" type="datetimeFigureOut">
              <a:rPr lang="en-AU" smtClean="0"/>
              <a:t>12/07/2024</a:t>
            </a:fld>
            <a:endParaRPr lang="en-AU"/>
          </a:p>
        </p:txBody>
      </p:sp>
      <p:sp>
        <p:nvSpPr>
          <p:cNvPr id="8" name="Footer Placeholder 7">
            <a:extLst>
              <a:ext uri="{FF2B5EF4-FFF2-40B4-BE49-F238E27FC236}">
                <a16:creationId xmlns:a16="http://schemas.microsoft.com/office/drawing/2014/main" id="{430665B0-7B4C-FDC2-B53C-4F768F5EAC7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43F8BB4-A90D-B250-EAA8-D45F9E51780F}"/>
              </a:ext>
            </a:extLst>
          </p:cNvPr>
          <p:cNvSpPr>
            <a:spLocks noGrp="1"/>
          </p:cNvSpPr>
          <p:nvPr>
            <p:ph type="sldNum" sz="quarter" idx="12"/>
          </p:nvPr>
        </p:nvSpPr>
        <p:spPr/>
        <p:txBody>
          <a:bodyPr/>
          <a:lstStyle/>
          <a:p>
            <a:fld id="{9E4CD565-FC6B-42FD-B73C-119881669C5F}" type="slidenum">
              <a:rPr lang="en-AU" smtClean="0"/>
              <a:t>‹#›</a:t>
            </a:fld>
            <a:endParaRPr lang="en-AU"/>
          </a:p>
        </p:txBody>
      </p:sp>
    </p:spTree>
    <p:extLst>
      <p:ext uri="{BB962C8B-B14F-4D97-AF65-F5344CB8AC3E}">
        <p14:creationId xmlns:p14="http://schemas.microsoft.com/office/powerpoint/2010/main" val="2739700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69F56A-9379-1E48-BC9A-6B3AE046DAEB}"/>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870CCB1-E0FD-B940-B277-94A330EAAF51}"/>
              </a:ext>
            </a:extLst>
          </p:cNvPr>
          <p:cNvSpPr>
            <a:spLocks noGrp="1" noChangeArrowheads="1"/>
          </p:cNvSpPr>
          <p:nvPr>
            <p:ph type="body" idx="1"/>
          </p:nvPr>
        </p:nvSpPr>
        <p:spPr bwMode="auto">
          <a:xfrm>
            <a:off x="604838" y="2160588"/>
            <a:ext cx="63484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BEC6A68-D004-444F-8D5C-05246B3239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4C84EE35-A30C-614C-82FC-AC4FD1294609}" type="datetimeFigureOut">
              <a:rPr lang="en-US"/>
              <a:pPr>
                <a:defRPr/>
              </a:pPr>
              <a:t>7/12/2024</a:t>
            </a:fld>
            <a:endParaRPr lang="en-US"/>
          </a:p>
        </p:txBody>
      </p:sp>
      <p:sp>
        <p:nvSpPr>
          <p:cNvPr id="5" name="Footer Placeholder 4">
            <a:extLst>
              <a:ext uri="{FF2B5EF4-FFF2-40B4-BE49-F238E27FC236}">
                <a16:creationId xmlns:a16="http://schemas.microsoft.com/office/drawing/2014/main" id="{A05047B4-57C4-FA48-BAD4-DEB98E3E0EF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EE00334-4B24-4E42-8DD5-189E7D0A775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a:defRPr/>
            </a:pPr>
            <a:fld id="{033438A8-7740-FA40-B813-FA3FDFC417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xStyles>
    <p:titleStyle>
      <a:lvl1pPr algn="ctr" defTabSz="457200" rtl="0" fontAlgn="base">
        <a:spcBef>
          <a:spcPct val="0"/>
        </a:spcBef>
        <a:spcAft>
          <a:spcPct val="0"/>
        </a:spcAft>
        <a:defRPr sz="3600" b="1" kern="1200">
          <a:solidFill>
            <a:schemeClr val="tx1"/>
          </a:solidFill>
          <a:latin typeface="+mj-lt"/>
          <a:ea typeface="+mj-ea"/>
          <a:cs typeface="+mj-cs"/>
        </a:defRPr>
      </a:lvl1pPr>
      <a:lvl2pPr algn="ctr" defTabSz="457200" rtl="0" fontAlgn="base">
        <a:spcBef>
          <a:spcPct val="0"/>
        </a:spcBef>
        <a:spcAft>
          <a:spcPct val="0"/>
        </a:spcAft>
        <a:defRPr sz="3600" b="1">
          <a:solidFill>
            <a:schemeClr val="tx1"/>
          </a:solidFill>
          <a:latin typeface="Trebuchet MS" panose="020B0703020202090204" pitchFamily="34" charset="0"/>
        </a:defRPr>
      </a:lvl2pPr>
      <a:lvl3pPr algn="ctr" defTabSz="457200" rtl="0" fontAlgn="base">
        <a:spcBef>
          <a:spcPct val="0"/>
        </a:spcBef>
        <a:spcAft>
          <a:spcPct val="0"/>
        </a:spcAft>
        <a:defRPr sz="3600" b="1">
          <a:solidFill>
            <a:schemeClr val="tx1"/>
          </a:solidFill>
          <a:latin typeface="Trebuchet MS" panose="020B0703020202090204" pitchFamily="34" charset="0"/>
        </a:defRPr>
      </a:lvl3pPr>
      <a:lvl4pPr algn="ctr" defTabSz="457200" rtl="0" fontAlgn="base">
        <a:spcBef>
          <a:spcPct val="0"/>
        </a:spcBef>
        <a:spcAft>
          <a:spcPct val="0"/>
        </a:spcAft>
        <a:defRPr sz="3600" b="1">
          <a:solidFill>
            <a:schemeClr val="tx1"/>
          </a:solidFill>
          <a:latin typeface="Trebuchet MS" panose="020B0703020202090204" pitchFamily="34" charset="0"/>
        </a:defRPr>
      </a:lvl4pPr>
      <a:lvl5pPr algn="ctr" defTabSz="457200" rtl="0" fontAlgn="base">
        <a:spcBef>
          <a:spcPct val="0"/>
        </a:spcBef>
        <a:spcAft>
          <a:spcPct val="0"/>
        </a:spcAft>
        <a:defRPr sz="3600" b="1">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ts val="80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F83CCC-404B-B05F-745A-8DE7F9536E8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12D6122-0788-1455-4DCC-E8D170271B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C73B2B7-567A-CF55-9AC4-EA76EB5CB1A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BF94A5-8ADC-477B-9E6D-6E8E65A673CE}" type="datetimeFigureOut">
              <a:rPr lang="en-AU" smtClean="0"/>
              <a:t>12/07/2024</a:t>
            </a:fld>
            <a:endParaRPr lang="en-AU"/>
          </a:p>
        </p:txBody>
      </p:sp>
      <p:sp>
        <p:nvSpPr>
          <p:cNvPr id="5" name="Footer Placeholder 4">
            <a:extLst>
              <a:ext uri="{FF2B5EF4-FFF2-40B4-BE49-F238E27FC236}">
                <a16:creationId xmlns:a16="http://schemas.microsoft.com/office/drawing/2014/main" id="{A00AA4B9-1889-AF42-0CD3-D0281CC2C9A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F472CA0-D797-7E1B-57EF-357D9AA6050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4CD565-FC6B-42FD-B73C-119881669C5F}" type="slidenum">
              <a:rPr lang="en-AU" smtClean="0"/>
              <a:t>‹#›</a:t>
            </a:fld>
            <a:endParaRPr lang="en-AU"/>
          </a:p>
        </p:txBody>
      </p:sp>
    </p:spTree>
    <p:extLst>
      <p:ext uri="{BB962C8B-B14F-4D97-AF65-F5344CB8AC3E}">
        <p14:creationId xmlns:p14="http://schemas.microsoft.com/office/powerpoint/2010/main" val="36510686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5C2DA-EA87-6856-DB40-47364AD37AF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CDF0571-9CF8-EF7A-A88B-BEDF4C8AE71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CB7CC29-5164-9007-15AA-56241687BCF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115F9E-4855-4E76-BEF5-62DABA62FD71}" type="datetimeFigureOut">
              <a:rPr lang="en-AU" smtClean="0"/>
              <a:t>12/07/2024</a:t>
            </a:fld>
            <a:endParaRPr lang="en-AU"/>
          </a:p>
        </p:txBody>
      </p:sp>
      <p:sp>
        <p:nvSpPr>
          <p:cNvPr id="5" name="Footer Placeholder 4">
            <a:extLst>
              <a:ext uri="{FF2B5EF4-FFF2-40B4-BE49-F238E27FC236}">
                <a16:creationId xmlns:a16="http://schemas.microsoft.com/office/drawing/2014/main" id="{BC2D0422-8674-C297-404F-D4EC8EFB85F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30D4A49-F09A-D97E-583C-F95BC36D243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DC8199-7CB3-4CDF-A1B9-0D98D5D07DBF}" type="slidenum">
              <a:rPr lang="en-AU" smtClean="0"/>
              <a:t>‹#›</a:t>
            </a:fld>
            <a:endParaRPr lang="en-AU"/>
          </a:p>
        </p:txBody>
      </p:sp>
    </p:spTree>
    <p:extLst>
      <p:ext uri="{BB962C8B-B14F-4D97-AF65-F5344CB8AC3E}">
        <p14:creationId xmlns:p14="http://schemas.microsoft.com/office/powerpoint/2010/main" val="32948521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echtarget.com/searchcio/definition/organizational-goa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0281458C-3BFD-6E43-97BE-2E747FBC1C72}"/>
              </a:ext>
            </a:extLst>
          </p:cNvPr>
          <p:cNvSpPr>
            <a:spLocks noGrp="1" noChangeArrowheads="1"/>
          </p:cNvSpPr>
          <p:nvPr>
            <p:ph type="ctrTitle"/>
          </p:nvPr>
        </p:nvSpPr>
        <p:spPr bwMode="auto">
          <a:xfrm>
            <a:off x="2127411" y="1586989"/>
            <a:ext cx="488917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defRPr/>
            </a:pPr>
            <a:r>
              <a:rPr lang="en-AU" sz="3200" b="1" dirty="0">
                <a:solidFill>
                  <a:srgbClr val="7030A0"/>
                </a:solidFill>
                <a:ea typeface="Cambria" panose="02040503050406030204" pitchFamily="18" charset="0"/>
              </a:rPr>
              <a:t>Session 12: </a:t>
            </a:r>
          </a:p>
          <a:p>
            <a:pPr algn="ctr">
              <a:defRPr/>
            </a:pPr>
            <a:r>
              <a:rPr lang="en-AU" sz="3200" dirty="0">
                <a:solidFill>
                  <a:schemeClr val="accent2">
                    <a:lumMod val="50000"/>
                  </a:schemeClr>
                </a:solidFill>
                <a:ea typeface="Cambria" panose="02040503050406030204" pitchFamily="18" charset="0"/>
              </a:rPr>
              <a:t>Using an Intersectional Approach to Develop a </a:t>
            </a:r>
            <a:br>
              <a:rPr lang="en-AU" sz="3200" dirty="0">
                <a:solidFill>
                  <a:schemeClr val="accent2">
                    <a:lumMod val="50000"/>
                  </a:schemeClr>
                </a:solidFill>
                <a:ea typeface="Cambria" panose="02040503050406030204" pitchFamily="18" charset="0"/>
              </a:rPr>
            </a:br>
            <a:r>
              <a:rPr lang="en-AU" sz="3200" dirty="0">
                <a:solidFill>
                  <a:schemeClr val="accent2">
                    <a:lumMod val="50000"/>
                  </a:schemeClr>
                </a:solidFill>
                <a:ea typeface="Cambria" panose="02040503050406030204" pitchFamily="18" charset="0"/>
              </a:rPr>
              <a:t>Strategic Plan </a:t>
            </a:r>
            <a:endParaRPr lang="en-AU" sz="3200" b="1" dirty="0">
              <a:solidFill>
                <a:schemeClr val="accent2">
                  <a:lumMod val="50000"/>
                </a:schemeClr>
              </a:solidFill>
              <a:ea typeface="Cambria" panose="02040503050406030204" pitchFamily="18" charset="0"/>
            </a:endParaRPr>
          </a:p>
          <a:p>
            <a:pPr algn="ctr">
              <a:defRPr/>
            </a:pPr>
            <a:endParaRPr lang="en-AU" sz="3200" b="1" dirty="0">
              <a:solidFill>
                <a:srgbClr val="006600"/>
              </a:solidFill>
              <a:effectLst>
                <a:outerShdw blurRad="38100" dist="38100" dir="2700000" algn="tl">
                  <a:srgbClr val="DDDDDD"/>
                </a:outerShdw>
              </a:effectLst>
              <a:ea typeface="Cambria" panose="02040503050406030204" pitchFamily="18" charset="0"/>
            </a:endParaRPr>
          </a:p>
        </p:txBody>
      </p:sp>
      <p:sp>
        <p:nvSpPr>
          <p:cNvPr id="2" name="AutoShape 2">
            <a:extLst>
              <a:ext uri="{FF2B5EF4-FFF2-40B4-BE49-F238E27FC236}">
                <a16:creationId xmlns:a16="http://schemas.microsoft.com/office/drawing/2014/main" id="{0D58BFA6-F738-F9A4-3BD9-BEA486EC3A8F}"/>
              </a:ext>
            </a:extLst>
          </p:cNvPr>
          <p:cNvSpPr>
            <a:spLocks noChangeAspect="1" noChangeArrowheads="1"/>
          </p:cNvSpPr>
          <p:nvPr/>
        </p:nvSpPr>
        <p:spPr bwMode="auto">
          <a:xfrm>
            <a:off x="-2700808" y="3276600"/>
            <a:ext cx="8064896" cy="74252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4">
            <a:extLst>
              <a:ext uri="{FF2B5EF4-FFF2-40B4-BE49-F238E27FC236}">
                <a16:creationId xmlns:a16="http://schemas.microsoft.com/office/drawing/2014/main" id="{6B97E58C-1922-B99F-175D-034ED85E10D2}"/>
              </a:ext>
            </a:extLst>
          </p:cNvPr>
          <p:cNvSpPr>
            <a:spLocks noChangeAspect="1" noChangeArrowheads="1"/>
          </p:cNvSpPr>
          <p:nvPr/>
        </p:nvSpPr>
        <p:spPr bwMode="auto">
          <a:xfrm>
            <a:off x="-2548408" y="3429000"/>
            <a:ext cx="8064896" cy="74252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descr="A collage of different images of people&#10;&#10;Description automatically generated">
            <a:extLst>
              <a:ext uri="{FF2B5EF4-FFF2-40B4-BE49-F238E27FC236}">
                <a16:creationId xmlns:a16="http://schemas.microsoft.com/office/drawing/2014/main" id="{5F9991A0-6FBB-A03E-FA3B-68839CB58F8A}"/>
              </a:ext>
            </a:extLst>
          </p:cNvPr>
          <p:cNvPicPr>
            <a:picLocks noChangeAspect="1"/>
          </p:cNvPicPr>
          <p:nvPr/>
        </p:nvPicPr>
        <p:blipFill>
          <a:blip r:embed="rId3"/>
          <a:stretch>
            <a:fillRect/>
          </a:stretch>
        </p:blipFill>
        <p:spPr>
          <a:xfrm>
            <a:off x="2646040" y="4132474"/>
            <a:ext cx="3851920" cy="27255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7110-B691-E0E3-CFF7-932CB87463CA}"/>
              </a:ext>
            </a:extLst>
          </p:cNvPr>
          <p:cNvSpPr>
            <a:spLocks noGrp="1"/>
          </p:cNvSpPr>
          <p:nvPr>
            <p:ph type="title"/>
          </p:nvPr>
        </p:nvSpPr>
        <p:spPr/>
        <p:txBody>
          <a:bodyPr/>
          <a:lstStyle/>
          <a:p>
            <a:r>
              <a:rPr lang="en-AU" dirty="0"/>
              <a:t>Case Study Continued</a:t>
            </a:r>
          </a:p>
        </p:txBody>
      </p:sp>
      <p:sp>
        <p:nvSpPr>
          <p:cNvPr id="3" name="Content Placeholder 2">
            <a:extLst>
              <a:ext uri="{FF2B5EF4-FFF2-40B4-BE49-F238E27FC236}">
                <a16:creationId xmlns:a16="http://schemas.microsoft.com/office/drawing/2014/main" id="{47288D22-2118-9D80-0F7E-C13C3807DBE4}"/>
              </a:ext>
            </a:extLst>
          </p:cNvPr>
          <p:cNvSpPr>
            <a:spLocks noGrp="1"/>
          </p:cNvSpPr>
          <p:nvPr>
            <p:ph idx="1"/>
          </p:nvPr>
        </p:nvSpPr>
        <p:spPr>
          <a:xfrm>
            <a:off x="755576" y="980728"/>
            <a:ext cx="7793256" cy="4475178"/>
          </a:xfrm>
        </p:spPr>
        <p:txBody>
          <a:bodyPr/>
          <a:lstStyle/>
          <a:p>
            <a:pPr lvl="0">
              <a:lnSpc>
                <a:spcPct val="107000"/>
              </a:lnSpc>
            </a:pPr>
            <a:r>
              <a:rPr lang="en-GB" sz="2000" b="1" kern="100" dirty="0">
                <a:solidFill>
                  <a:schemeClr val="accent2">
                    <a:lumMod val="50000"/>
                  </a:schemeClr>
                </a:solidFill>
                <a:ea typeface="Aptos" panose="020B0004020202020204" pitchFamily="34" charset="0"/>
              </a:rPr>
              <a:t>5</a:t>
            </a:r>
            <a:r>
              <a:rPr lang="en-GB" sz="2000" b="1" kern="100" dirty="0">
                <a:solidFill>
                  <a:schemeClr val="accent2">
                    <a:lumMod val="50000"/>
                  </a:schemeClr>
                </a:solidFill>
                <a:effectLst/>
                <a:ea typeface="Aptos" panose="020B0004020202020204" pitchFamily="34" charset="0"/>
              </a:rPr>
              <a:t>. Many </a:t>
            </a:r>
            <a:r>
              <a:rPr lang="en-GB" sz="2000" b="1" kern="100" dirty="0">
                <a:solidFill>
                  <a:schemeClr val="accent2">
                    <a:lumMod val="50000"/>
                  </a:schemeClr>
                </a:solidFill>
                <a:ea typeface="Aptos" panose="020B0004020202020204" pitchFamily="34" charset="0"/>
              </a:rPr>
              <a:t>m</a:t>
            </a:r>
            <a:r>
              <a:rPr lang="en-GB" sz="2000" b="1" kern="100" dirty="0">
                <a:solidFill>
                  <a:schemeClr val="accent2">
                    <a:lumMod val="50000"/>
                  </a:schemeClr>
                </a:solidFill>
                <a:effectLst/>
                <a:ea typeface="Aptos" panose="020B0004020202020204" pitchFamily="34" charset="0"/>
              </a:rPr>
              <a:t>ale refugees are very traditional in their cultural mindset, and also very protective of their wives, daughters and other female family members because of the high rates of SGBV.</a:t>
            </a:r>
            <a:endParaRPr lang="en-AU" sz="2000" b="1" kern="100" dirty="0">
              <a:solidFill>
                <a:schemeClr val="accent2">
                  <a:lumMod val="50000"/>
                </a:schemeClr>
              </a:solidFill>
              <a:effectLst/>
              <a:ea typeface="Aptos" panose="020B0004020202020204" pitchFamily="34" charset="0"/>
            </a:endParaRPr>
          </a:p>
          <a:p>
            <a:pPr lvl="0">
              <a:lnSpc>
                <a:spcPct val="107000"/>
              </a:lnSpc>
            </a:pPr>
            <a:r>
              <a:rPr lang="en-GB" sz="2000" b="1" kern="100" dirty="0">
                <a:solidFill>
                  <a:schemeClr val="accent2">
                    <a:lumMod val="50000"/>
                  </a:schemeClr>
                </a:solidFill>
                <a:ea typeface="Aptos" panose="020B0004020202020204" pitchFamily="34" charset="0"/>
              </a:rPr>
              <a:t>6</a:t>
            </a:r>
            <a:r>
              <a:rPr lang="en-GB" sz="2000" b="1" kern="100" dirty="0">
                <a:solidFill>
                  <a:schemeClr val="accent2">
                    <a:lumMod val="50000"/>
                  </a:schemeClr>
                </a:solidFill>
                <a:effectLst/>
                <a:ea typeface="Aptos" panose="020B0004020202020204" pitchFamily="34" charset="0"/>
              </a:rPr>
              <a:t>. INGOs and UN agencies do not work collaboratively,  in part because there is competition for scarce funding.</a:t>
            </a:r>
            <a:endParaRPr lang="en-AU" sz="2000" b="1" kern="100" dirty="0">
              <a:solidFill>
                <a:schemeClr val="accent2">
                  <a:lumMod val="50000"/>
                </a:schemeClr>
              </a:solidFill>
              <a:effectLst/>
              <a:ea typeface="Aptos" panose="020B0004020202020204" pitchFamily="34" charset="0"/>
            </a:endParaRPr>
          </a:p>
          <a:p>
            <a:pPr lvl="0">
              <a:lnSpc>
                <a:spcPct val="107000"/>
              </a:lnSpc>
            </a:pPr>
            <a:r>
              <a:rPr lang="en-GB" sz="2000" b="1" kern="100" dirty="0">
                <a:solidFill>
                  <a:schemeClr val="accent2">
                    <a:lumMod val="50000"/>
                  </a:schemeClr>
                </a:solidFill>
                <a:ea typeface="Aptos" panose="020B0004020202020204" pitchFamily="34" charset="0"/>
              </a:rPr>
              <a:t>7</a:t>
            </a:r>
            <a:r>
              <a:rPr lang="en-GB" sz="2000" b="1" kern="100" dirty="0">
                <a:solidFill>
                  <a:schemeClr val="accent2">
                    <a:lumMod val="50000"/>
                  </a:schemeClr>
                </a:solidFill>
                <a:effectLst/>
                <a:ea typeface="Aptos" panose="020B0004020202020204" pitchFamily="34" charset="0"/>
              </a:rPr>
              <a:t>.The whole site is very hierarchical, with those with most privilege having all of the power.  Local NGOs are afraid they will lose their jobs if RLOs take over service provision.</a:t>
            </a:r>
            <a:endParaRPr lang="en-AU" sz="2000" b="1" kern="100" dirty="0">
              <a:solidFill>
                <a:schemeClr val="accent2">
                  <a:lumMod val="50000"/>
                </a:schemeClr>
              </a:solidFill>
              <a:effectLst/>
              <a:ea typeface="Aptos" panose="020B0004020202020204" pitchFamily="34" charset="0"/>
            </a:endParaRPr>
          </a:p>
          <a:p>
            <a:pPr lvl="0">
              <a:lnSpc>
                <a:spcPct val="107000"/>
              </a:lnSpc>
              <a:spcAft>
                <a:spcPts val="800"/>
              </a:spcAft>
            </a:pPr>
            <a:r>
              <a:rPr lang="en-GB" sz="2000" b="1" kern="100" dirty="0">
                <a:solidFill>
                  <a:schemeClr val="accent2">
                    <a:lumMod val="50000"/>
                  </a:schemeClr>
                </a:solidFill>
                <a:ea typeface="Aptos" panose="020B0004020202020204" pitchFamily="34" charset="0"/>
              </a:rPr>
              <a:t>8</a:t>
            </a:r>
            <a:r>
              <a:rPr lang="en-GB" sz="2000" b="1" kern="100" dirty="0">
                <a:solidFill>
                  <a:schemeClr val="accent2">
                    <a:lumMod val="50000"/>
                  </a:schemeClr>
                </a:solidFill>
                <a:effectLst/>
                <a:ea typeface="Aptos" panose="020B0004020202020204" pitchFamily="34" charset="0"/>
              </a:rPr>
              <a:t>.Senior staff change frequently and donors usually only commit to short term funding, so there has been little movement towards a Development model.  While A Human Rights approach is often ticked on forms there is little evidence that it is implemented.</a:t>
            </a:r>
            <a:endParaRPr lang="en-AU" sz="2000" b="1" kern="100" dirty="0">
              <a:solidFill>
                <a:schemeClr val="accent2">
                  <a:lumMod val="50000"/>
                </a:schemeClr>
              </a:solidFill>
              <a:effectLst/>
              <a:ea typeface="Aptos" panose="020B0004020202020204" pitchFamily="34" charset="0"/>
            </a:endParaRPr>
          </a:p>
          <a:p>
            <a:endParaRPr lang="en-AU" sz="2000" dirty="0"/>
          </a:p>
        </p:txBody>
      </p:sp>
    </p:spTree>
    <p:extLst>
      <p:ext uri="{BB962C8B-B14F-4D97-AF65-F5344CB8AC3E}">
        <p14:creationId xmlns:p14="http://schemas.microsoft.com/office/powerpoint/2010/main" val="341160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7848-EB57-DA58-C34B-16A59A6EF491}"/>
              </a:ext>
            </a:extLst>
          </p:cNvPr>
          <p:cNvSpPr>
            <a:spLocks noGrp="1"/>
          </p:cNvSpPr>
          <p:nvPr>
            <p:ph type="title"/>
          </p:nvPr>
        </p:nvSpPr>
        <p:spPr>
          <a:xfrm>
            <a:off x="675372" y="245477"/>
            <a:ext cx="7793256" cy="635633"/>
          </a:xfrm>
        </p:spPr>
        <p:txBody>
          <a:bodyPr/>
          <a:lstStyle/>
          <a:p>
            <a:r>
              <a:rPr lang="en-AU" dirty="0"/>
              <a:t>Issues to be addressed</a:t>
            </a:r>
          </a:p>
        </p:txBody>
      </p:sp>
      <p:sp>
        <p:nvSpPr>
          <p:cNvPr id="6" name="TextBox 5">
            <a:extLst>
              <a:ext uri="{FF2B5EF4-FFF2-40B4-BE49-F238E27FC236}">
                <a16:creationId xmlns:a16="http://schemas.microsoft.com/office/drawing/2014/main" id="{6B462FF8-1D9A-C1A6-3A5B-20C7123857B3}"/>
              </a:ext>
            </a:extLst>
          </p:cNvPr>
          <p:cNvSpPr txBox="1"/>
          <p:nvPr/>
        </p:nvSpPr>
        <p:spPr>
          <a:xfrm>
            <a:off x="2123728" y="881110"/>
            <a:ext cx="6840760" cy="5804346"/>
          </a:xfrm>
          <a:prstGeom prst="rect">
            <a:avLst/>
          </a:prstGeom>
          <a:noFill/>
        </p:spPr>
        <p:txBody>
          <a:bodyPr wrap="square">
            <a:spAutoFit/>
          </a:bodyPr>
          <a:lstStyle/>
          <a:p>
            <a:pPr marL="342900" lvl="0" indent="-342900">
              <a:lnSpc>
                <a:spcPct val="107000"/>
              </a:lnSpc>
              <a:buFont typeface="+mj-lt"/>
              <a:buAutoNum type="arabicPeriod"/>
            </a:pPr>
            <a:r>
              <a:rPr lang="en-AU" sz="18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What are the key structural issues which will impact on meaningful participation in this site?</a:t>
            </a:r>
            <a:endParaRPr lang="en-AU"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AU" sz="18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What are the gender-related social issues which will impact on meaningful participation in this site?</a:t>
            </a:r>
            <a:endParaRPr lang="en-AU"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AU" sz="18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What measures need to be taken to address SGBV in this site?</a:t>
            </a:r>
            <a:endParaRPr lang="en-AU"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AU" sz="18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How do we ensure that the lived experience of grass roots refugees, including women is taken into account?</a:t>
            </a:r>
            <a:endParaRPr lang="en-AU"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AU" sz="18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How can we include refugee men in this site?</a:t>
            </a:r>
            <a:endParaRPr lang="en-AU"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AU" sz="18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Who can we make effective partnerships with?</a:t>
            </a:r>
            <a:endParaRPr lang="en-AU"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AU" sz="18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What can we do to moderate the power of privilege in this site?</a:t>
            </a:r>
            <a:endParaRPr lang="en-AU"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AU" sz="18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What steps do we need to take to ensure that the projects and programs we develop/fund  the move from humanitarian to using a Human Rights Based Development approach?</a:t>
            </a:r>
            <a:endParaRPr lang="en-AU"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AU" sz="18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What type of Participation is currently possible in the site?</a:t>
            </a:r>
            <a:endParaRPr lang="en-AU" sz="18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AU"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A46FAA2-3E0A-2F72-E009-2AEFEB402848}"/>
              </a:ext>
            </a:extLst>
          </p:cNvPr>
          <p:cNvPicPr>
            <a:picLocks noChangeAspect="1"/>
          </p:cNvPicPr>
          <p:nvPr/>
        </p:nvPicPr>
        <p:blipFill>
          <a:blip r:embed="rId3"/>
          <a:stretch>
            <a:fillRect/>
          </a:stretch>
        </p:blipFill>
        <p:spPr>
          <a:xfrm>
            <a:off x="40470" y="2132856"/>
            <a:ext cx="2083258" cy="2332112"/>
          </a:xfrm>
          <a:prstGeom prst="rect">
            <a:avLst/>
          </a:prstGeom>
        </p:spPr>
      </p:pic>
    </p:spTree>
    <p:extLst>
      <p:ext uri="{BB962C8B-B14F-4D97-AF65-F5344CB8AC3E}">
        <p14:creationId xmlns:p14="http://schemas.microsoft.com/office/powerpoint/2010/main" val="250684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5C4B-3354-F0DD-6439-6780F0B33CFC}"/>
              </a:ext>
            </a:extLst>
          </p:cNvPr>
          <p:cNvSpPr>
            <a:spLocks noGrp="1"/>
          </p:cNvSpPr>
          <p:nvPr>
            <p:ph type="title"/>
          </p:nvPr>
        </p:nvSpPr>
        <p:spPr/>
        <p:txBody>
          <a:bodyPr/>
          <a:lstStyle/>
          <a:p>
            <a:r>
              <a:rPr lang="en-AU" dirty="0">
                <a:ea typeface="Cambria" panose="02040503050406030204" pitchFamily="18" charset="0"/>
              </a:rPr>
              <a:t>Key Questions</a:t>
            </a:r>
          </a:p>
        </p:txBody>
      </p:sp>
      <p:sp>
        <p:nvSpPr>
          <p:cNvPr id="8" name="TextBox 7">
            <a:extLst>
              <a:ext uri="{FF2B5EF4-FFF2-40B4-BE49-F238E27FC236}">
                <a16:creationId xmlns:a16="http://schemas.microsoft.com/office/drawing/2014/main" id="{86DEE25D-636A-A0B4-758D-EB1182B4ED60}"/>
              </a:ext>
            </a:extLst>
          </p:cNvPr>
          <p:cNvSpPr txBox="1"/>
          <p:nvPr/>
        </p:nvSpPr>
        <p:spPr>
          <a:xfrm>
            <a:off x="467544" y="920621"/>
            <a:ext cx="8856984" cy="5078313"/>
          </a:xfrm>
          <a:prstGeom prst="rect">
            <a:avLst/>
          </a:prstGeom>
          <a:noFill/>
        </p:spPr>
        <p:txBody>
          <a:bodyPr wrap="square">
            <a:spAutoFit/>
          </a:bodyPr>
          <a:lstStyle/>
          <a:p>
            <a:r>
              <a:rPr lang="en-AU" sz="3600" b="1" dirty="0">
                <a:solidFill>
                  <a:srgbClr val="3A7C22"/>
                </a:solidFill>
                <a:effectLst/>
                <a:latin typeface="Arial" panose="020B0604020202020204" pitchFamily="34" charset="0"/>
                <a:ea typeface="Aptos" panose="020B0004020202020204" pitchFamily="34" charset="0"/>
                <a:cs typeface="Arial" panose="020B0604020202020204" pitchFamily="34" charset="0"/>
              </a:rPr>
              <a:t>What can be done to address or accommodate these in the </a:t>
            </a:r>
            <a:r>
              <a:rPr lang="en-AU"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short term</a:t>
            </a:r>
            <a:r>
              <a:rPr lang="en-AU" sz="3600" b="1" dirty="0">
                <a:solidFill>
                  <a:srgbClr val="3A7C22"/>
                </a:solidFill>
                <a:effectLst/>
                <a:latin typeface="Arial" panose="020B0604020202020204" pitchFamily="34" charset="0"/>
                <a:ea typeface="Aptos" panose="020B0004020202020204" pitchFamily="34" charset="0"/>
                <a:cs typeface="Arial" panose="020B0604020202020204" pitchFamily="34" charset="0"/>
              </a:rPr>
              <a:t>?</a:t>
            </a:r>
          </a:p>
          <a:p>
            <a:endParaRPr lang="en-AU" sz="3600" b="1" dirty="0">
              <a:solidFill>
                <a:srgbClr val="3A7C22"/>
              </a:solidFill>
              <a:latin typeface="Arial" panose="020B0604020202020204" pitchFamily="34" charset="0"/>
              <a:ea typeface="Aptos" panose="020B0004020202020204" pitchFamily="34" charset="0"/>
              <a:cs typeface="Arial" panose="020B0604020202020204" pitchFamily="34" charset="0"/>
            </a:endParaRPr>
          </a:p>
          <a:p>
            <a:endParaRPr lang="en-AU" sz="3600" b="1" dirty="0">
              <a:solidFill>
                <a:srgbClr val="3A7C22"/>
              </a:solidFill>
              <a:effectLst/>
              <a:latin typeface="Arial" panose="020B0604020202020204" pitchFamily="34" charset="0"/>
              <a:ea typeface="Aptos" panose="020B0004020202020204" pitchFamily="34" charset="0"/>
              <a:cs typeface="Arial" panose="020B0604020202020204" pitchFamily="34" charset="0"/>
            </a:endParaRPr>
          </a:p>
          <a:p>
            <a:endParaRPr lang="en-AU" sz="3600" b="1" dirty="0">
              <a:solidFill>
                <a:srgbClr val="3A7C22"/>
              </a:solidFill>
              <a:effectLst/>
              <a:latin typeface="Arial" panose="020B0604020202020204" pitchFamily="34" charset="0"/>
              <a:ea typeface="Aptos" panose="020B0004020202020204" pitchFamily="34" charset="0"/>
              <a:cs typeface="Arial" panose="020B0604020202020204" pitchFamily="34" charset="0"/>
            </a:endParaRPr>
          </a:p>
          <a:p>
            <a:endParaRPr lang="en-AU" sz="3600" b="1" dirty="0">
              <a:solidFill>
                <a:srgbClr val="3A7C22"/>
              </a:solidFill>
              <a:latin typeface="Arial" panose="020B0604020202020204" pitchFamily="34" charset="0"/>
              <a:ea typeface="Aptos" panose="020B0004020202020204" pitchFamily="34" charset="0"/>
              <a:cs typeface="Arial" panose="020B0604020202020204" pitchFamily="34" charset="0"/>
            </a:endParaRPr>
          </a:p>
          <a:p>
            <a:endParaRPr lang="en-AU" sz="3600" b="1" dirty="0">
              <a:solidFill>
                <a:srgbClr val="3A7C22"/>
              </a:solidFill>
              <a:effectLst/>
              <a:latin typeface="Arial" panose="020B0604020202020204" pitchFamily="34" charset="0"/>
              <a:ea typeface="Aptos" panose="020B0004020202020204" pitchFamily="34" charset="0"/>
              <a:cs typeface="Arial" panose="020B0604020202020204" pitchFamily="34" charset="0"/>
            </a:endParaRPr>
          </a:p>
          <a:p>
            <a:r>
              <a:rPr lang="en-AU" sz="3600" b="1" dirty="0">
                <a:solidFill>
                  <a:srgbClr val="3A7C22"/>
                </a:solidFill>
                <a:effectLst/>
                <a:latin typeface="Arial" panose="020B0604020202020204" pitchFamily="34" charset="0"/>
                <a:ea typeface="Aptos" panose="020B0004020202020204" pitchFamily="34" charset="0"/>
                <a:cs typeface="Arial" panose="020B0604020202020204" pitchFamily="34" charset="0"/>
              </a:rPr>
              <a:t>What can be done to address or accommodate these in the </a:t>
            </a:r>
            <a:r>
              <a:rPr lang="en-AU"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longer term</a:t>
            </a:r>
            <a:r>
              <a:rPr lang="en-AU" sz="3600" b="1" dirty="0">
                <a:solidFill>
                  <a:srgbClr val="3A7C22"/>
                </a:solidFill>
                <a:effectLst/>
                <a:latin typeface="Arial" panose="020B0604020202020204" pitchFamily="34" charset="0"/>
                <a:ea typeface="Aptos" panose="020B0004020202020204" pitchFamily="34" charset="0"/>
                <a:cs typeface="Arial" panose="020B0604020202020204" pitchFamily="34" charset="0"/>
              </a:rPr>
              <a:t>?</a:t>
            </a:r>
            <a:endParaRPr lang="en-AU" sz="3600" dirty="0">
              <a:latin typeface="Arial" panose="020B0604020202020204" pitchFamily="34" charset="0"/>
              <a:cs typeface="Arial" panose="020B0604020202020204" pitchFamily="34" charset="0"/>
            </a:endParaRPr>
          </a:p>
        </p:txBody>
      </p:sp>
      <p:pic>
        <p:nvPicPr>
          <p:cNvPr id="10" name="Picture 9" descr="Review">
            <a:extLst>
              <a:ext uri="{FF2B5EF4-FFF2-40B4-BE49-F238E27FC236}">
                <a16:creationId xmlns:a16="http://schemas.microsoft.com/office/drawing/2014/main" id="{476FEE9D-FE2D-284A-A55B-438301287E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343150"/>
            <a:ext cx="29527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227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4C1D2-F33A-E1CC-4560-9102C524B0A4}"/>
              </a:ext>
            </a:extLst>
          </p:cNvPr>
          <p:cNvSpPr>
            <a:spLocks noGrp="1"/>
          </p:cNvSpPr>
          <p:nvPr>
            <p:ph type="title"/>
          </p:nvPr>
        </p:nvSpPr>
        <p:spPr>
          <a:xfrm>
            <a:off x="0" y="245477"/>
            <a:ext cx="9324528" cy="663243"/>
          </a:xfrm>
        </p:spPr>
        <p:txBody>
          <a:bodyPr/>
          <a:lstStyle/>
          <a:p>
            <a:r>
              <a:rPr lang="en-GB" sz="3200" b="1" kern="100" dirty="0">
                <a:solidFill>
                  <a:srgbClr val="7030A0"/>
                </a:solidFill>
                <a:effectLst/>
                <a:ea typeface="Aptos" panose="020B0004020202020204" pitchFamily="34" charset="0"/>
              </a:rPr>
              <a:t>When this exercise is completed, </a:t>
            </a:r>
            <a:r>
              <a:rPr lang="en-GB" sz="3200" kern="100" dirty="0">
                <a:solidFill>
                  <a:srgbClr val="7030A0"/>
                </a:solidFill>
                <a:ea typeface="Aptos" panose="020B0004020202020204" pitchFamily="34" charset="0"/>
              </a:rPr>
              <a:t>draw </a:t>
            </a:r>
            <a:r>
              <a:rPr lang="en-GB" sz="3200" b="1" kern="100" dirty="0">
                <a:solidFill>
                  <a:srgbClr val="7030A0"/>
                </a:solidFill>
                <a:effectLst/>
                <a:ea typeface="Aptos" panose="020B0004020202020204" pitchFamily="34" charset="0"/>
              </a:rPr>
              <a:t> up a strategic plan to shape future actions.</a:t>
            </a:r>
            <a:br>
              <a:rPr lang="en-AU" sz="3200" kern="100" dirty="0">
                <a:effectLst/>
                <a:ea typeface="Aptos" panose="020B0004020202020204" pitchFamily="34" charset="0"/>
              </a:rPr>
            </a:br>
            <a:endParaRPr lang="en-AU" sz="3200" dirty="0"/>
          </a:p>
        </p:txBody>
      </p:sp>
      <p:sp>
        <p:nvSpPr>
          <p:cNvPr id="3" name="Content Placeholder 2">
            <a:extLst>
              <a:ext uri="{FF2B5EF4-FFF2-40B4-BE49-F238E27FC236}">
                <a16:creationId xmlns:a16="http://schemas.microsoft.com/office/drawing/2014/main" id="{E4B87D0F-7F3E-EFE9-520F-927B3A6BA0B5}"/>
              </a:ext>
            </a:extLst>
          </p:cNvPr>
          <p:cNvSpPr>
            <a:spLocks noGrp="1"/>
          </p:cNvSpPr>
          <p:nvPr>
            <p:ph idx="1"/>
          </p:nvPr>
        </p:nvSpPr>
        <p:spPr>
          <a:xfrm>
            <a:off x="827584" y="1191411"/>
            <a:ext cx="4769297" cy="4475178"/>
          </a:xfrm>
        </p:spPr>
        <p:txBody>
          <a:bodyPr/>
          <a:lstStyle/>
          <a:p>
            <a:pPr marL="342900" lvl="0" indent="-342900">
              <a:lnSpc>
                <a:spcPct val="107000"/>
              </a:lnSpc>
              <a:spcAft>
                <a:spcPts val="300"/>
              </a:spcAft>
              <a:tabLst>
                <a:tab pos="457200" algn="l"/>
              </a:tabLst>
            </a:pPr>
            <a:endParaRPr lang="en-AU" sz="2400" b="1" kern="100" dirty="0">
              <a:solidFill>
                <a:schemeClr val="accent2">
                  <a:lumMod val="50000"/>
                </a:schemeClr>
              </a:solidFill>
              <a:highlight>
                <a:srgbClr val="FFFFFF"/>
              </a:highlight>
              <a:ea typeface="Cambria" panose="02040503050406030204" pitchFamily="18" charset="0"/>
            </a:endParaRPr>
          </a:p>
          <a:p>
            <a:pPr marL="342900" lvl="0" indent="-342900">
              <a:lnSpc>
                <a:spcPct val="107000"/>
              </a:lnSpc>
              <a:spcAft>
                <a:spcPts val="300"/>
              </a:spcAft>
              <a:tabLst>
                <a:tab pos="457200" algn="l"/>
              </a:tabLst>
            </a:pPr>
            <a:r>
              <a:rPr lang="en-AU" sz="2400" b="1" i="1" kern="0" dirty="0">
                <a:solidFill>
                  <a:schemeClr val="accent2">
                    <a:lumMod val="50000"/>
                  </a:schemeClr>
                </a:solidFill>
                <a:effectLst/>
                <a:highlight>
                  <a:srgbClr val="FFFFFF"/>
                </a:highlight>
                <a:ea typeface="Cambria" panose="02040503050406030204" pitchFamily="18" charset="0"/>
              </a:rPr>
              <a:t>Develop  a communal vision</a:t>
            </a:r>
            <a:r>
              <a:rPr lang="en-AU" sz="2400" b="1" kern="0" dirty="0">
                <a:solidFill>
                  <a:schemeClr val="accent2">
                    <a:lumMod val="50000"/>
                  </a:schemeClr>
                </a:solidFill>
                <a:effectLst/>
                <a:highlight>
                  <a:srgbClr val="FFFFFF"/>
                </a:highlight>
                <a:ea typeface="Cambria" panose="02040503050406030204" pitchFamily="18" charset="0"/>
              </a:rPr>
              <a:t> with all partners and stakeholders</a:t>
            </a:r>
            <a:endParaRPr lang="en-AU" sz="2400" b="1" kern="100" dirty="0">
              <a:solidFill>
                <a:schemeClr val="accent2">
                  <a:lumMod val="50000"/>
                </a:schemeClr>
              </a:solidFill>
              <a:effectLst/>
              <a:highlight>
                <a:srgbClr val="FFFFFF"/>
              </a:highlight>
              <a:ea typeface="Cambria" panose="02040503050406030204" pitchFamily="18" charset="0"/>
            </a:endParaRPr>
          </a:p>
          <a:p>
            <a:pPr marL="342900" lvl="0" indent="-342900">
              <a:lnSpc>
                <a:spcPct val="107000"/>
              </a:lnSpc>
              <a:spcAft>
                <a:spcPts val="300"/>
              </a:spcAft>
              <a:tabLst>
                <a:tab pos="457200" algn="l"/>
              </a:tabLst>
            </a:pPr>
            <a:r>
              <a:rPr lang="en-AU" sz="2400" b="1" i="1" kern="0" dirty="0">
                <a:solidFill>
                  <a:schemeClr val="accent2">
                    <a:lumMod val="50000"/>
                  </a:schemeClr>
                </a:solidFill>
                <a:effectLst/>
                <a:highlight>
                  <a:srgbClr val="FFFFFF"/>
                </a:highlight>
                <a:ea typeface="Cambria" panose="02040503050406030204" pitchFamily="18" charset="0"/>
              </a:rPr>
              <a:t>Decide what you want to achieve</a:t>
            </a:r>
            <a:r>
              <a:rPr lang="en-AU" sz="2400" b="1" kern="0" dirty="0">
                <a:solidFill>
                  <a:schemeClr val="accent2">
                    <a:lumMod val="50000"/>
                  </a:schemeClr>
                </a:solidFill>
                <a:effectLst/>
                <a:highlight>
                  <a:srgbClr val="FFFFFF"/>
                </a:highlight>
                <a:ea typeface="Cambria" panose="02040503050406030204" pitchFamily="18" charset="0"/>
              </a:rPr>
              <a:t>. What will be the outcomes of your projects?</a:t>
            </a:r>
            <a:endParaRPr lang="en-AU" sz="2400" b="1" kern="100" dirty="0">
              <a:solidFill>
                <a:schemeClr val="accent2">
                  <a:lumMod val="50000"/>
                </a:schemeClr>
              </a:solidFill>
              <a:effectLst/>
              <a:highlight>
                <a:srgbClr val="FFFFFF"/>
              </a:highlight>
              <a:ea typeface="Cambria" panose="02040503050406030204" pitchFamily="18" charset="0"/>
            </a:endParaRPr>
          </a:p>
          <a:p>
            <a:pPr marL="342900" lvl="0" indent="-342900">
              <a:lnSpc>
                <a:spcPct val="107000"/>
              </a:lnSpc>
              <a:spcAft>
                <a:spcPts val="300"/>
              </a:spcAft>
              <a:tabLst>
                <a:tab pos="457200" algn="l"/>
              </a:tabLst>
            </a:pPr>
            <a:r>
              <a:rPr lang="en-AU" sz="2400" b="1" i="1" kern="0" dirty="0">
                <a:solidFill>
                  <a:schemeClr val="accent2">
                    <a:lumMod val="50000"/>
                  </a:schemeClr>
                </a:solidFill>
                <a:effectLst/>
                <a:highlight>
                  <a:srgbClr val="FFFFFF"/>
                </a:highlight>
                <a:ea typeface="Cambria" panose="02040503050406030204" pitchFamily="18" charset="0"/>
              </a:rPr>
              <a:t>Describe the  projects. </a:t>
            </a:r>
            <a:r>
              <a:rPr lang="en-AU" sz="2400" b="1" kern="0" dirty="0">
                <a:solidFill>
                  <a:schemeClr val="accent2">
                    <a:lumMod val="50000"/>
                  </a:schemeClr>
                </a:solidFill>
                <a:effectLst/>
                <a:highlight>
                  <a:srgbClr val="FFFFFF"/>
                </a:highlight>
                <a:ea typeface="Cambria" panose="02040503050406030204" pitchFamily="18" charset="0"/>
              </a:rPr>
              <a:t>What exactly do you want to do?</a:t>
            </a:r>
            <a:endParaRPr lang="en-AU" sz="2400" b="1" kern="100" dirty="0">
              <a:solidFill>
                <a:schemeClr val="accent2">
                  <a:lumMod val="50000"/>
                </a:schemeClr>
              </a:solidFill>
              <a:effectLst/>
              <a:highlight>
                <a:srgbClr val="FFFFFF"/>
              </a:highlight>
              <a:ea typeface="Cambria" panose="02040503050406030204" pitchFamily="18" charset="0"/>
            </a:endParaRPr>
          </a:p>
          <a:p>
            <a:pPr marL="342900" lvl="0" indent="-342900">
              <a:lnSpc>
                <a:spcPct val="107000"/>
              </a:lnSpc>
              <a:spcAft>
                <a:spcPts val="300"/>
              </a:spcAft>
              <a:tabLst>
                <a:tab pos="457200" algn="l"/>
              </a:tabLst>
            </a:pPr>
            <a:r>
              <a:rPr lang="en-AU" sz="2400" b="1" i="1" kern="0" dirty="0">
                <a:solidFill>
                  <a:schemeClr val="accent2">
                    <a:lumMod val="50000"/>
                  </a:schemeClr>
                </a:solidFill>
                <a:effectLst/>
                <a:highlight>
                  <a:srgbClr val="FFFFFF"/>
                </a:highlight>
                <a:ea typeface="Cambria" panose="02040503050406030204" pitchFamily="18" charset="0"/>
              </a:rPr>
              <a:t>Identify potential funders – </a:t>
            </a:r>
            <a:r>
              <a:rPr lang="en-AU" sz="2400" b="1" kern="0" dirty="0">
                <a:solidFill>
                  <a:schemeClr val="accent2">
                    <a:lumMod val="50000"/>
                  </a:schemeClr>
                </a:solidFill>
                <a:effectLst/>
                <a:highlight>
                  <a:srgbClr val="FFFFFF"/>
                </a:highlight>
                <a:ea typeface="Cambria" panose="02040503050406030204" pitchFamily="18" charset="0"/>
              </a:rPr>
              <a:t>Who might be interested in these projects?</a:t>
            </a:r>
            <a:endParaRPr lang="en-AU" sz="2400" b="1" kern="100" dirty="0">
              <a:solidFill>
                <a:schemeClr val="accent2">
                  <a:lumMod val="50000"/>
                </a:schemeClr>
              </a:solidFill>
              <a:effectLst/>
              <a:highlight>
                <a:srgbClr val="FFFFFF"/>
              </a:highlight>
              <a:ea typeface="Cambria" panose="02040503050406030204" pitchFamily="18" charset="0"/>
            </a:endParaRPr>
          </a:p>
          <a:p>
            <a:endParaRPr lang="en-AU" sz="2400" b="1" dirty="0">
              <a:solidFill>
                <a:schemeClr val="accent2">
                  <a:lumMod val="50000"/>
                </a:schemeClr>
              </a:solidFill>
              <a:ea typeface="Cambria" panose="02040503050406030204" pitchFamily="18" charset="0"/>
            </a:endParaRPr>
          </a:p>
        </p:txBody>
      </p:sp>
      <p:pic>
        <p:nvPicPr>
          <p:cNvPr id="6" name="Picture 5">
            <a:extLst>
              <a:ext uri="{FF2B5EF4-FFF2-40B4-BE49-F238E27FC236}">
                <a16:creationId xmlns:a16="http://schemas.microsoft.com/office/drawing/2014/main" id="{38460B06-6918-DA63-1444-5E6F9158B183}"/>
              </a:ext>
            </a:extLst>
          </p:cNvPr>
          <p:cNvPicPr>
            <a:picLocks noChangeAspect="1"/>
          </p:cNvPicPr>
          <p:nvPr/>
        </p:nvPicPr>
        <p:blipFill>
          <a:blip r:embed="rId3"/>
          <a:stretch>
            <a:fillRect/>
          </a:stretch>
        </p:blipFill>
        <p:spPr>
          <a:xfrm>
            <a:off x="6084163" y="2887845"/>
            <a:ext cx="2447900" cy="2659858"/>
          </a:xfrm>
          <a:prstGeom prst="rect">
            <a:avLst/>
          </a:prstGeom>
        </p:spPr>
      </p:pic>
    </p:spTree>
    <p:extLst>
      <p:ext uri="{BB962C8B-B14F-4D97-AF65-F5344CB8AC3E}">
        <p14:creationId xmlns:p14="http://schemas.microsoft.com/office/powerpoint/2010/main" val="100715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2ED209-296D-2745-90B6-3B5D6E26427A}"/>
              </a:ext>
            </a:extLst>
          </p:cNvPr>
          <p:cNvSpPr txBox="1"/>
          <p:nvPr/>
        </p:nvSpPr>
        <p:spPr>
          <a:xfrm>
            <a:off x="453840" y="120402"/>
            <a:ext cx="6062376" cy="6617196"/>
          </a:xfrm>
          <a:prstGeom prst="rect">
            <a:avLst/>
          </a:prstGeom>
          <a:noFill/>
        </p:spPr>
        <p:txBody>
          <a:bodyPr wrap="square">
            <a:spAutoFit/>
          </a:bodyPr>
          <a:lstStyle/>
          <a:p>
            <a:pPr marL="342900" lvl="0" indent="-342900">
              <a:lnSpc>
                <a:spcPct val="107000"/>
              </a:lnSpc>
              <a:spcAft>
                <a:spcPts val="300"/>
              </a:spcAft>
              <a:tabLst>
                <a:tab pos="457200" algn="l"/>
              </a:tabLst>
            </a:pPr>
            <a:r>
              <a:rPr lang="en-AU" sz="2400" b="1" i="1" kern="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rPr>
              <a:t>Ensure your projects meet the criteria and philosophy of the funders you are targeting.</a:t>
            </a:r>
            <a:endParaRPr lang="en-AU" sz="2400" b="1" kern="10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07000"/>
              </a:lnSpc>
              <a:spcAft>
                <a:spcPts val="300"/>
              </a:spcAft>
              <a:tabLst>
                <a:tab pos="457200" algn="l"/>
              </a:tabLst>
            </a:pPr>
            <a:r>
              <a:rPr lang="en-AU" sz="2400" b="1" i="1" kern="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rPr>
              <a:t>Consider the principals involved,</a:t>
            </a:r>
            <a:r>
              <a:rPr lang="en-AU" sz="2400" b="1" kern="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rPr>
              <a:t> i.e. AGD, HR approaches, addressing SGBV.</a:t>
            </a:r>
            <a:endParaRPr lang="en-AU" sz="2400" b="1" kern="10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07000"/>
              </a:lnSpc>
              <a:spcAft>
                <a:spcPts val="300"/>
              </a:spcAft>
              <a:tabLst>
                <a:tab pos="457200" algn="l"/>
              </a:tabLst>
            </a:pPr>
            <a:r>
              <a:rPr lang="en-AU" sz="2400" b="1" i="1" kern="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rPr>
              <a:t>State key values</a:t>
            </a:r>
            <a:r>
              <a:rPr lang="en-AU" sz="2400" b="1" kern="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rPr>
              <a:t>, e.g. gender equality, accountability, accessibility.</a:t>
            </a:r>
            <a:endParaRPr lang="en-AU" sz="2400" b="1" kern="10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07000"/>
              </a:lnSpc>
              <a:spcAft>
                <a:spcPts val="300"/>
              </a:spcAft>
              <a:tabLst>
                <a:tab pos="457200" algn="l"/>
              </a:tabLst>
            </a:pPr>
            <a:r>
              <a:rPr lang="en-AU" sz="2400" b="1" i="1" kern="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rPr>
              <a:t>Develop focus areas.</a:t>
            </a:r>
            <a:r>
              <a:rPr lang="en-AU" sz="2400" b="1" kern="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rPr>
              <a:t>  Break the task down into achievable chunks.</a:t>
            </a:r>
            <a:endParaRPr lang="en-AU" sz="2400" b="1" kern="10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07000"/>
              </a:lnSpc>
              <a:spcAft>
                <a:spcPts val="300"/>
              </a:spcAft>
              <a:tabLst>
                <a:tab pos="457200" algn="l"/>
              </a:tabLst>
            </a:pPr>
            <a:r>
              <a:rPr lang="en-AU" sz="2400" b="1" i="1" kern="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rPr>
              <a:t>Create specific objectives.</a:t>
            </a:r>
            <a:r>
              <a:rPr lang="en-AU" sz="2400" b="1" kern="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rPr>
              <a:t> -what do you want to achieve in each section of the project?</a:t>
            </a:r>
            <a:endParaRPr lang="en-AU" sz="2400" b="1" kern="10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07000"/>
              </a:lnSpc>
              <a:spcAft>
                <a:spcPts val="300"/>
              </a:spcAft>
              <a:tabLst>
                <a:tab pos="457200" algn="l"/>
              </a:tabLst>
            </a:pPr>
            <a:r>
              <a:rPr lang="en-AU" sz="2400" b="1" i="1" kern="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rPr>
              <a:t>Define key performance indicators </a:t>
            </a:r>
            <a:r>
              <a:rPr lang="en-AU" sz="2400" b="1" kern="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rPr>
              <a:t>– What is your evaluation strategy?</a:t>
            </a:r>
            <a:endParaRPr lang="en-AU" sz="2400" b="1" kern="10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endParaRPr>
          </a:p>
          <a:p>
            <a:pPr>
              <a:lnSpc>
                <a:spcPct val="107000"/>
              </a:lnSpc>
              <a:spcAft>
                <a:spcPts val="300"/>
              </a:spcAft>
            </a:pPr>
            <a:r>
              <a:rPr lang="en-AU" sz="2400" b="1" kern="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rPr>
              <a:t> </a:t>
            </a:r>
            <a:endParaRPr lang="en-AU" sz="2400" b="1" kern="100" dirty="0">
              <a:solidFill>
                <a:schemeClr val="accent2">
                  <a:lumMod val="50000"/>
                </a:schemeClr>
              </a:solidFill>
              <a:effectLst/>
              <a:highlight>
                <a:srgbClr val="FFFFFF"/>
              </a:highlight>
              <a:latin typeface="Arial" panose="020B0604020202020204" pitchFamily="34" charset="0"/>
              <a:ea typeface="Cambria" panose="02040503050406030204" pitchFamily="18" charset="0"/>
              <a:cs typeface="Arial" panose="020B0604020202020204" pitchFamily="34" charset="0"/>
            </a:endParaRPr>
          </a:p>
        </p:txBody>
      </p:sp>
      <p:pic>
        <p:nvPicPr>
          <p:cNvPr id="6" name="Picture 5" descr="Measure2">
            <a:extLst>
              <a:ext uri="{FF2B5EF4-FFF2-40B4-BE49-F238E27FC236}">
                <a16:creationId xmlns:a16="http://schemas.microsoft.com/office/drawing/2014/main" id="{67C1D874-5248-7FB8-8A82-645D618590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844824"/>
            <a:ext cx="183642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499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A144-4E24-D41C-1D42-DF9A71D1C83D}"/>
              </a:ext>
            </a:extLst>
          </p:cNvPr>
          <p:cNvSpPr>
            <a:spLocks noGrp="1"/>
          </p:cNvSpPr>
          <p:nvPr>
            <p:ph type="title"/>
          </p:nvPr>
        </p:nvSpPr>
        <p:spPr/>
        <p:txBody>
          <a:bodyPr/>
          <a:lstStyle/>
          <a:p>
            <a:r>
              <a:rPr lang="en-AU" sz="4400" kern="100" dirty="0">
                <a:effectLst/>
                <a:latin typeface="Cambria" panose="02040503050406030204" pitchFamily="18" charset="0"/>
                <a:ea typeface="Aptos" panose="020B0004020202020204" pitchFamily="34" charset="0"/>
                <a:cs typeface="Times New Roman" panose="02020603050405020304" pitchFamily="18" charset="0"/>
              </a:rPr>
              <a:t>Good Luck with your work!</a:t>
            </a:r>
            <a:r>
              <a:rPr lang="en-AU" sz="4400" kern="100" dirty="0">
                <a:solidFill>
                  <a:srgbClr val="7030A0"/>
                </a:solidFill>
                <a:effectLst/>
                <a:latin typeface="Cambria" panose="02040503050406030204" pitchFamily="18" charset="0"/>
                <a:ea typeface="Aptos" panose="020B0004020202020204" pitchFamily="34" charset="0"/>
                <a:cs typeface="Arial" panose="020B0604020202020204" pitchFamily="34" charset="0"/>
              </a:rPr>
              <a:t> </a:t>
            </a:r>
            <a:br>
              <a:rPr lang="en-AU" sz="4400" kern="100" dirty="0">
                <a:effectLst/>
                <a:latin typeface="Aptos" panose="020B0004020202020204" pitchFamily="34" charset="0"/>
                <a:ea typeface="Aptos" panose="020B0004020202020204" pitchFamily="34" charset="0"/>
                <a:cs typeface="Times New Roman" panose="02020603050405020304" pitchFamily="18" charset="0"/>
              </a:rPr>
            </a:br>
            <a:endParaRPr lang="en-AU" sz="4400" dirty="0"/>
          </a:p>
        </p:txBody>
      </p:sp>
      <p:pic>
        <p:nvPicPr>
          <p:cNvPr id="4" name="Picture 3">
            <a:extLst>
              <a:ext uri="{FF2B5EF4-FFF2-40B4-BE49-F238E27FC236}">
                <a16:creationId xmlns:a16="http://schemas.microsoft.com/office/drawing/2014/main" id="{FCD0DAEE-082E-E5DF-EBCA-9F3D3436F9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844824"/>
            <a:ext cx="5587686" cy="4161249"/>
          </a:xfrm>
          <a:prstGeom prst="rect">
            <a:avLst/>
          </a:prstGeom>
          <a:noFill/>
          <a:ln>
            <a:noFill/>
          </a:ln>
        </p:spPr>
      </p:pic>
    </p:spTree>
    <p:extLst>
      <p:ext uri="{BB962C8B-B14F-4D97-AF65-F5344CB8AC3E}">
        <p14:creationId xmlns:p14="http://schemas.microsoft.com/office/powerpoint/2010/main" val="1200159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1C9095-3918-A08B-2577-976B3D62908D}"/>
              </a:ext>
            </a:extLst>
          </p:cNvPr>
          <p:cNvSpPr txBox="1"/>
          <p:nvPr/>
        </p:nvSpPr>
        <p:spPr>
          <a:xfrm>
            <a:off x="179511" y="1034042"/>
            <a:ext cx="8208912" cy="3224985"/>
          </a:xfrm>
          <a:prstGeom prst="rect">
            <a:avLst/>
          </a:prstGeom>
          <a:noFill/>
        </p:spPr>
        <p:txBody>
          <a:bodyPr wrap="square">
            <a:spAutoFit/>
          </a:bodyPr>
          <a:lstStyle/>
          <a:p>
            <a:pPr marL="457200">
              <a:lnSpc>
                <a:spcPct val="107000"/>
              </a:lnSpc>
              <a:spcAft>
                <a:spcPts val="800"/>
              </a:spcAft>
            </a:pPr>
            <a:r>
              <a:rPr lang="en-AU" sz="2400" b="1" kern="100" dirty="0">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The aim of the session is to assist Refugee Led Organisations, their partners and other stakeholders to make realistic assessments of what can be achieved at a given time, in a particular site, to develop effective and achievable strategic plans which support meaningful participation,  address SGBV, and identify issues which need further advocacy work</a:t>
            </a:r>
          </a:p>
        </p:txBody>
      </p:sp>
      <p:sp>
        <p:nvSpPr>
          <p:cNvPr id="5" name="TextBox 4">
            <a:extLst>
              <a:ext uri="{FF2B5EF4-FFF2-40B4-BE49-F238E27FC236}">
                <a16:creationId xmlns:a16="http://schemas.microsoft.com/office/drawing/2014/main" id="{93F37A83-E5DE-BDFC-7AE0-E42D4A294D96}"/>
              </a:ext>
            </a:extLst>
          </p:cNvPr>
          <p:cNvSpPr txBox="1"/>
          <p:nvPr/>
        </p:nvSpPr>
        <p:spPr>
          <a:xfrm>
            <a:off x="2483768" y="188640"/>
            <a:ext cx="4824536" cy="707886"/>
          </a:xfrm>
          <a:prstGeom prst="rect">
            <a:avLst/>
          </a:prstGeom>
          <a:noFill/>
        </p:spPr>
        <p:txBody>
          <a:bodyPr wrap="square" rtlCol="0">
            <a:spAutoFit/>
          </a:bodyPr>
          <a:lstStyle/>
          <a:p>
            <a:r>
              <a:rPr lang="en-AU" sz="4000" b="1" dirty="0">
                <a:solidFill>
                  <a:srgbClr val="7030A0"/>
                </a:solidFill>
                <a:latin typeface="Arial" panose="020B0604020202020204" pitchFamily="34" charset="0"/>
                <a:ea typeface="Cambria" panose="02040503050406030204" pitchFamily="18" charset="0"/>
                <a:cs typeface="Arial" panose="020B0604020202020204" pitchFamily="34" charset="0"/>
              </a:rPr>
              <a:t>Using the Data</a:t>
            </a:r>
          </a:p>
        </p:txBody>
      </p:sp>
      <p:pic>
        <p:nvPicPr>
          <p:cNvPr id="7" name="Picture 6">
            <a:extLst>
              <a:ext uri="{FF2B5EF4-FFF2-40B4-BE49-F238E27FC236}">
                <a16:creationId xmlns:a16="http://schemas.microsoft.com/office/drawing/2014/main" id="{B2D93BE8-C49C-7DFC-714E-A00D8202015F}"/>
              </a:ext>
            </a:extLst>
          </p:cNvPr>
          <p:cNvPicPr>
            <a:picLocks noChangeAspect="1"/>
          </p:cNvPicPr>
          <p:nvPr/>
        </p:nvPicPr>
        <p:blipFill>
          <a:blip r:embed="rId3"/>
          <a:stretch>
            <a:fillRect/>
          </a:stretch>
        </p:blipFill>
        <p:spPr>
          <a:xfrm>
            <a:off x="2883739" y="4437112"/>
            <a:ext cx="2800457" cy="2232248"/>
          </a:xfrm>
          <a:prstGeom prst="rect">
            <a:avLst/>
          </a:prstGeom>
        </p:spPr>
      </p:pic>
    </p:spTree>
    <p:extLst>
      <p:ext uri="{BB962C8B-B14F-4D97-AF65-F5344CB8AC3E}">
        <p14:creationId xmlns:p14="http://schemas.microsoft.com/office/powerpoint/2010/main" val="1105794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a:extLst>
              <a:ext uri="{FF2B5EF4-FFF2-40B4-BE49-F238E27FC236}">
                <a16:creationId xmlns:a16="http://schemas.microsoft.com/office/drawing/2014/main" id="{10F13EB0-7839-D04A-B253-0A55DAE7273F}"/>
              </a:ext>
            </a:extLst>
          </p:cNvPr>
          <p:cNvSpPr txBox="1">
            <a:spLocks noChangeArrowheads="1"/>
          </p:cNvSpPr>
          <p:nvPr/>
        </p:nvSpPr>
        <p:spPr bwMode="auto">
          <a:xfrm>
            <a:off x="2427288" y="2482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latin typeface="Arial" charset="0"/>
              <a:ea typeface="ＭＳ Ｐゴシック" charset="0"/>
            </a:endParaRPr>
          </a:p>
        </p:txBody>
      </p:sp>
      <p:sp>
        <p:nvSpPr>
          <p:cNvPr id="21510" name="Text Box 6">
            <a:extLst>
              <a:ext uri="{FF2B5EF4-FFF2-40B4-BE49-F238E27FC236}">
                <a16:creationId xmlns:a16="http://schemas.microsoft.com/office/drawing/2014/main" id="{5F8C52D8-E4A8-794B-A357-5FCB82EFDC56}"/>
              </a:ext>
            </a:extLst>
          </p:cNvPr>
          <p:cNvSpPr txBox="1">
            <a:spLocks noChangeArrowheads="1"/>
          </p:cNvSpPr>
          <p:nvPr/>
        </p:nvSpPr>
        <p:spPr bwMode="auto">
          <a:xfrm>
            <a:off x="467544" y="1667352"/>
            <a:ext cx="7272337"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a:spcAft>
                <a:spcPts val="1200"/>
              </a:spcAft>
              <a:buFont typeface="Arial" panose="020B0604020202020204" pitchFamily="34" charset="0"/>
              <a:buChar char="•"/>
              <a:defRPr/>
            </a:pPr>
            <a:r>
              <a:rPr 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To address issues discussed in the consultations</a:t>
            </a:r>
          </a:p>
          <a:p>
            <a:pPr marL="342900" indent="-342900">
              <a:spcAft>
                <a:spcPts val="1200"/>
              </a:spcAft>
              <a:buFont typeface="Arial" panose="020B0604020202020204" pitchFamily="34" charset="0"/>
              <a:buChar char="•"/>
              <a:defRPr/>
            </a:pPr>
            <a:r>
              <a:rPr 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To write reports for advocacy</a:t>
            </a:r>
          </a:p>
          <a:p>
            <a:pPr marL="342900" indent="-342900">
              <a:spcAft>
                <a:spcPts val="1200"/>
              </a:spcAft>
              <a:buFont typeface="Arial" panose="020B0604020202020204" pitchFamily="34" charset="0"/>
              <a:buChar char="•"/>
              <a:defRPr/>
            </a:pPr>
            <a:r>
              <a:rPr 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To inform policy</a:t>
            </a:r>
          </a:p>
          <a:p>
            <a:pPr marL="342900" indent="-342900">
              <a:spcAft>
                <a:spcPts val="1200"/>
              </a:spcAft>
              <a:buFont typeface="Arial" panose="020B0604020202020204" pitchFamily="34" charset="0"/>
              <a:buChar char="•"/>
              <a:defRPr/>
            </a:pPr>
            <a:r>
              <a:rPr 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To improve services</a:t>
            </a:r>
          </a:p>
          <a:p>
            <a:pPr marL="342900" indent="-342900">
              <a:spcAft>
                <a:spcPts val="1200"/>
              </a:spcAft>
              <a:buFont typeface="Arial" panose="020B0604020202020204" pitchFamily="34" charset="0"/>
              <a:buChar char="•"/>
              <a:defRPr/>
            </a:pPr>
            <a:r>
              <a:rPr 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To validate and celebrate the lives of </a:t>
            </a:r>
            <a:br>
              <a:rPr 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br>
            <a:r>
              <a:rPr 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the community members</a:t>
            </a:r>
          </a:p>
          <a:p>
            <a:pPr marL="342900" indent="-342900">
              <a:spcAft>
                <a:spcPts val="1200"/>
              </a:spcAft>
              <a:buFont typeface="Arial" panose="020B0604020202020204" pitchFamily="34" charset="0"/>
              <a:buChar char="•"/>
              <a:defRPr/>
            </a:pPr>
            <a:r>
              <a:rPr 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As an historical record</a:t>
            </a:r>
          </a:p>
          <a:p>
            <a:pPr marL="342900" indent="-342900">
              <a:spcAft>
                <a:spcPts val="1200"/>
              </a:spcAft>
              <a:buFont typeface="Arial" panose="020B0604020202020204" pitchFamily="34" charset="0"/>
              <a:buChar char="•"/>
              <a:defRPr/>
            </a:pPr>
            <a:r>
              <a:rPr 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To develop a strategic plan of action with other stakeholders</a:t>
            </a:r>
          </a:p>
          <a:p>
            <a:pPr marL="342900" indent="-342900">
              <a:spcAft>
                <a:spcPts val="1200"/>
              </a:spcAft>
              <a:buFont typeface="Arial" panose="020B0604020202020204" pitchFamily="34" charset="0"/>
              <a:buChar char="•"/>
              <a:defRPr/>
            </a:pPr>
            <a:endParaRPr 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8195" name="Rectangle 1">
            <a:extLst>
              <a:ext uri="{FF2B5EF4-FFF2-40B4-BE49-F238E27FC236}">
                <a16:creationId xmlns:a16="http://schemas.microsoft.com/office/drawing/2014/main" id="{F5F4EA26-AACD-7A46-95DC-9127A66ADDFA}"/>
              </a:ext>
            </a:extLst>
          </p:cNvPr>
          <p:cNvSpPr>
            <a:spLocks noChangeArrowheads="1"/>
          </p:cNvSpPr>
          <p:nvPr/>
        </p:nvSpPr>
        <p:spPr bwMode="auto">
          <a:xfrm>
            <a:off x="744538" y="285750"/>
            <a:ext cx="7654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spcAft>
                <a:spcPct val="0"/>
              </a:spcAft>
              <a:buClrTx/>
              <a:buSzTx/>
              <a:buFontTx/>
              <a:buNone/>
            </a:pPr>
            <a:r>
              <a:rPr lang="en-US" altLang="en-US" sz="3200" b="1" dirty="0">
                <a:solidFill>
                  <a:srgbClr val="7030A0"/>
                </a:solidFill>
                <a:latin typeface="Arial" panose="020B0604020202020204" pitchFamily="34" charset="0"/>
                <a:ea typeface="Cambria" panose="02040503050406030204" pitchFamily="18" charset="0"/>
                <a:cs typeface="Arial" panose="020B0604020202020204" pitchFamily="34" charset="0"/>
              </a:rPr>
              <a:t>How can the information shared in the exercises and tools be used?</a:t>
            </a:r>
          </a:p>
        </p:txBody>
      </p:sp>
      <p:pic>
        <p:nvPicPr>
          <p:cNvPr id="8196" name="Picture 6">
            <a:extLst>
              <a:ext uri="{FF2B5EF4-FFF2-40B4-BE49-F238E27FC236}">
                <a16:creationId xmlns:a16="http://schemas.microsoft.com/office/drawing/2014/main" id="{FE50E2F0-DADE-8E4A-BBDF-015B4515E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132856"/>
            <a:ext cx="2143125" cy="325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394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7887-B2BB-5E98-A5C8-F47F01CD19AB}"/>
              </a:ext>
            </a:extLst>
          </p:cNvPr>
          <p:cNvSpPr>
            <a:spLocks noGrp="1"/>
          </p:cNvSpPr>
          <p:nvPr>
            <p:ph type="title"/>
          </p:nvPr>
        </p:nvSpPr>
        <p:spPr/>
        <p:txBody>
          <a:bodyPr/>
          <a:lstStyle/>
          <a:p>
            <a:r>
              <a:rPr lang="en-AU" dirty="0">
                <a:ea typeface="Cambria" panose="02040503050406030204" pitchFamily="18" charset="0"/>
              </a:rPr>
              <a:t>So what is Strategic Planning?</a:t>
            </a:r>
          </a:p>
        </p:txBody>
      </p:sp>
      <p:sp>
        <p:nvSpPr>
          <p:cNvPr id="4" name="Rectangle 2">
            <a:extLst>
              <a:ext uri="{FF2B5EF4-FFF2-40B4-BE49-F238E27FC236}">
                <a16:creationId xmlns:a16="http://schemas.microsoft.com/office/drawing/2014/main" id="{E9388D80-D3B7-E36D-A063-11F1F56BD993}"/>
              </a:ext>
            </a:extLst>
          </p:cNvPr>
          <p:cNvSpPr>
            <a:spLocks noChangeArrowheads="1"/>
          </p:cNvSpPr>
          <p:nvPr/>
        </p:nvSpPr>
        <p:spPr bwMode="auto">
          <a:xfrm flipH="1">
            <a:off x="4067944" y="2034272"/>
            <a:ext cx="4248472" cy="25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8987"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 descr="A group of people sitting at a table">
            <a:extLst>
              <a:ext uri="{FF2B5EF4-FFF2-40B4-BE49-F238E27FC236}">
                <a16:creationId xmlns:a16="http://schemas.microsoft.com/office/drawing/2014/main" id="{E8CEDBAA-1301-C44E-D47B-13BFCAE20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84168" y="3919658"/>
            <a:ext cx="2911520" cy="21137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C4DC681-57D6-8152-5431-363541A952CB}"/>
              </a:ext>
            </a:extLst>
          </p:cNvPr>
          <p:cNvSpPr>
            <a:spLocks noChangeArrowheads="1"/>
          </p:cNvSpPr>
          <p:nvPr/>
        </p:nvSpPr>
        <p:spPr bwMode="auto">
          <a:xfrm flipH="1">
            <a:off x="395536" y="1605989"/>
            <a:ext cx="593810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800" b="1" i="0" u="none" strike="noStrike" cap="none" normalizeH="0" baseline="0" dirty="0">
                <a:ln>
                  <a:noFill/>
                </a:ln>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Strategic planning is a process in which key stakeholders define their vision for the future and identify their </a:t>
            </a:r>
            <a:r>
              <a:rPr kumimoji="0" lang="en-AU" altLang="en-US" sz="2800" b="1" i="0" u="none" strike="noStrike" cap="none" normalizeH="0" baseline="0" dirty="0">
                <a:ln>
                  <a:noFill/>
                </a:ln>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goals</a:t>
            </a:r>
            <a:r>
              <a:rPr kumimoji="0" lang="en-AU" altLang="en-US" sz="2800" b="1" i="0" u="none" strike="noStrike" cap="none" normalizeH="0" baseline="0" dirty="0">
                <a:ln>
                  <a:noFill/>
                </a:ln>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 and objectives. The process includes establishing the sequence in which those goals should be realized so the organization or group of partners can reach its stated vision. </a:t>
            </a:r>
            <a:endParaRPr kumimoji="0" lang="en-AU" altLang="en-US" sz="2800" b="1" i="0" u="none" strike="noStrike" cap="none" normalizeH="0" baseline="0" dirty="0">
              <a:ln>
                <a:noFill/>
              </a:ln>
              <a:solidFill>
                <a:schemeClr val="accent2">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48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a:extLst>
              <a:ext uri="{FF2B5EF4-FFF2-40B4-BE49-F238E27FC236}">
                <a16:creationId xmlns:a16="http://schemas.microsoft.com/office/drawing/2014/main" id="{540CAE94-28D5-2440-A562-7B6950AC44D4}"/>
              </a:ext>
            </a:extLst>
          </p:cNvPr>
          <p:cNvSpPr txBox="1">
            <a:spLocks noChangeArrowheads="1"/>
          </p:cNvSpPr>
          <p:nvPr/>
        </p:nvSpPr>
        <p:spPr bwMode="auto">
          <a:xfrm>
            <a:off x="323528" y="732012"/>
            <a:ext cx="8686574"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Aft>
                <a:spcPts val="1200"/>
              </a:spcAft>
              <a:defRPr/>
            </a:pPr>
            <a:r>
              <a:rPr lang="en-US" sz="22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We need to:</a:t>
            </a:r>
          </a:p>
          <a:p>
            <a:pPr>
              <a:spcAft>
                <a:spcPts val="1200"/>
              </a:spcAft>
              <a:defRPr/>
            </a:pPr>
            <a:r>
              <a:rPr lang="en-US" sz="22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Work with the community to design a plan to take </a:t>
            </a:r>
            <a:r>
              <a:rPr lang="en-US" sz="2200" b="1" i="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their </a:t>
            </a:r>
            <a:r>
              <a:rPr lang="en-US" sz="22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concerns and suggestions forward.</a:t>
            </a:r>
          </a:p>
          <a:p>
            <a:pPr>
              <a:spcAft>
                <a:spcPts val="1200"/>
              </a:spcAft>
              <a:defRPr/>
            </a:pPr>
            <a:r>
              <a:rPr lang="en-US" sz="22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Use the data collected to inform this.</a:t>
            </a:r>
          </a:p>
          <a:p>
            <a:pPr>
              <a:spcAft>
                <a:spcPts val="1200"/>
              </a:spcAft>
              <a:defRPr/>
            </a:pPr>
            <a:r>
              <a:rPr lang="en-US" sz="22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MOST IMPORTANT OF ALL</a:t>
            </a:r>
          </a:p>
          <a:p>
            <a:pPr>
              <a:spcAft>
                <a:spcPts val="1200"/>
              </a:spcAft>
              <a:defRPr/>
            </a:pPr>
            <a:r>
              <a:rPr lang="en-US" sz="22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Record the skills, experience, capacity and capability of the participants and the communities.</a:t>
            </a:r>
          </a:p>
          <a:p>
            <a:pPr>
              <a:spcAft>
                <a:spcPts val="1200"/>
              </a:spcAft>
              <a:buFontTx/>
              <a:buChar char="•"/>
              <a:defRPr/>
            </a:pPr>
            <a:endParaRPr lang="en-US" sz="22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2" name="Rectangle 1">
            <a:extLst>
              <a:ext uri="{FF2B5EF4-FFF2-40B4-BE49-F238E27FC236}">
                <a16:creationId xmlns:a16="http://schemas.microsoft.com/office/drawing/2014/main" id="{5A6FFEEB-394C-AB4A-90C0-979CEE8F7CDB}"/>
              </a:ext>
            </a:extLst>
          </p:cNvPr>
          <p:cNvSpPr/>
          <p:nvPr/>
        </p:nvSpPr>
        <p:spPr>
          <a:xfrm>
            <a:off x="2411760" y="158124"/>
            <a:ext cx="5203091" cy="646331"/>
          </a:xfrm>
          <a:prstGeom prst="rect">
            <a:avLst/>
          </a:prstGeom>
        </p:spPr>
        <p:txBody>
          <a:bodyPr wrap="none">
            <a:spAutoFit/>
          </a:bodyPr>
          <a:lstStyle/>
          <a:p>
            <a:pPr>
              <a:spcAft>
                <a:spcPts val="1200"/>
              </a:spcAft>
              <a:defRPr/>
            </a:pPr>
            <a:r>
              <a:rPr lang="en-US" sz="3600" b="1" dirty="0">
                <a:solidFill>
                  <a:srgbClr val="7030A0"/>
                </a:solidFill>
                <a:latin typeface="Arial" panose="020B0604020202020204" pitchFamily="34" charset="0"/>
                <a:ea typeface="Cambria" panose="02040503050406030204" pitchFamily="18" charset="0"/>
                <a:cs typeface="Arial" panose="020B0604020202020204" pitchFamily="34" charset="0"/>
              </a:rPr>
              <a:t>It is a Partnership Task</a:t>
            </a:r>
          </a:p>
        </p:txBody>
      </p:sp>
      <p:pic>
        <p:nvPicPr>
          <p:cNvPr id="3" name="Picture 2" descr="Picture14">
            <a:extLst>
              <a:ext uri="{FF2B5EF4-FFF2-40B4-BE49-F238E27FC236}">
                <a16:creationId xmlns:a16="http://schemas.microsoft.com/office/drawing/2014/main" id="{CAFA153F-7746-DE41-9064-239AE87CFC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5528" y="4229777"/>
            <a:ext cx="2832463" cy="218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4DC7994-4D02-A29C-6520-444AEFC783F9}"/>
              </a:ext>
            </a:extLst>
          </p:cNvPr>
          <p:cNvSpPr txBox="1"/>
          <p:nvPr/>
        </p:nvSpPr>
        <p:spPr>
          <a:xfrm>
            <a:off x="4246842" y="3937751"/>
            <a:ext cx="4344408" cy="2769989"/>
          </a:xfrm>
          <a:prstGeom prst="rect">
            <a:avLst/>
          </a:prstGeom>
          <a:noFill/>
        </p:spPr>
        <p:txBody>
          <a:bodyPr wrap="square" rtlCol="0">
            <a:spAutoFit/>
          </a:bodyPr>
          <a:lstStyle/>
          <a:p>
            <a:pPr>
              <a:spcAft>
                <a:spcPts val="1200"/>
              </a:spcAft>
              <a:defRPr/>
            </a:pPr>
            <a:r>
              <a:rPr lang="en-US" sz="22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Make recommendations with the participants which build on these.</a:t>
            </a:r>
          </a:p>
          <a:p>
            <a:pPr>
              <a:spcAft>
                <a:spcPts val="1200"/>
              </a:spcAft>
              <a:defRPr/>
            </a:pPr>
            <a:r>
              <a:rPr lang="en-US" sz="22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Encourage the participants to appoint a group to follow up on the agreed actions</a:t>
            </a:r>
          </a:p>
          <a:p>
            <a:endParaRPr lang="en-AU" sz="2200" dirty="0">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99B2718-F42B-AE2F-68C8-C28DCD0B23B6}"/>
              </a:ext>
            </a:extLst>
          </p:cNvPr>
          <p:cNvSpPr>
            <a:spLocks noChangeArrowheads="1"/>
          </p:cNvSpPr>
          <p:nvPr/>
        </p:nvSpPr>
        <p:spPr bwMode="auto">
          <a:xfrm rot="10800000" flipV="1">
            <a:off x="548569" y="1810465"/>
            <a:ext cx="54545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lvl="0" indent="-457200">
              <a:buFont typeface="Arial" panose="020B0604020202020204" pitchFamily="34" charset="0"/>
              <a:buChar char="•"/>
              <a:tabLst>
                <a:tab pos="457200" algn="l"/>
              </a:tabLst>
            </a:pPr>
            <a:r>
              <a:rPr lang="en-AU" altLang="en-US" sz="2800" b="1" dirty="0">
                <a:solidFill>
                  <a:schemeClr val="accent2">
                    <a:lumMod val="50000"/>
                  </a:schemeClr>
                </a:solidFill>
                <a:ea typeface="Times New Roman" panose="02020603050405020304" pitchFamily="18" charset="0"/>
                <a:cs typeface="Arial" panose="020B0604020202020204" pitchFamily="34" charset="0"/>
              </a:rPr>
              <a:t>Mission, vision, and aspirations.</a:t>
            </a:r>
          </a:p>
          <a:p>
            <a:pPr marL="457200" lvl="0" indent="-457200">
              <a:buFont typeface="Arial" panose="020B0604020202020204" pitchFamily="34" charset="0"/>
              <a:buChar char="•"/>
              <a:tabLst>
                <a:tab pos="457200" algn="l"/>
              </a:tabLst>
            </a:pPr>
            <a:endParaRPr lang="en-AU" altLang="en-US" sz="2800" b="1" dirty="0">
              <a:solidFill>
                <a:schemeClr val="accent2">
                  <a:lumMod val="50000"/>
                </a:schemeClr>
              </a:solidFill>
              <a:cs typeface="Arial" panose="020B0604020202020204" pitchFamily="34" charset="0"/>
            </a:endParaRPr>
          </a:p>
          <a:p>
            <a:pPr marL="457200" lvl="0" indent="-457200">
              <a:buFont typeface="Arial" panose="020B0604020202020204" pitchFamily="34" charset="0"/>
              <a:buChar char="•"/>
              <a:tabLst>
                <a:tab pos="457200" algn="l"/>
              </a:tabLst>
            </a:pPr>
            <a:r>
              <a:rPr lang="en-AU" altLang="en-US" sz="2800" b="1" dirty="0">
                <a:solidFill>
                  <a:schemeClr val="accent2">
                    <a:lumMod val="50000"/>
                  </a:schemeClr>
                </a:solidFill>
                <a:ea typeface="Times New Roman" panose="02020603050405020304" pitchFamily="18" charset="0"/>
                <a:cs typeface="Arial" panose="020B0604020202020204" pitchFamily="34" charset="0"/>
              </a:rPr>
              <a:t>Core values and principles </a:t>
            </a:r>
          </a:p>
          <a:p>
            <a:pPr marL="457200" lvl="0" indent="-457200">
              <a:buFont typeface="Arial" panose="020B0604020202020204" pitchFamily="34" charset="0"/>
              <a:buChar char="•"/>
              <a:tabLst>
                <a:tab pos="457200" algn="l"/>
              </a:tabLst>
            </a:pPr>
            <a:endParaRPr lang="en-AU" altLang="en-US" sz="2800" b="1" dirty="0">
              <a:solidFill>
                <a:schemeClr val="accent2">
                  <a:lumMod val="50000"/>
                </a:schemeClr>
              </a:solidFill>
              <a:cs typeface="Arial" panose="020B0604020202020204" pitchFamily="34" charset="0"/>
            </a:endParaRPr>
          </a:p>
          <a:p>
            <a:pPr marL="457200" lvl="0" indent="-457200">
              <a:buFont typeface="Arial" panose="020B0604020202020204" pitchFamily="34" charset="0"/>
              <a:buChar char="•"/>
              <a:tabLst>
                <a:tab pos="457200" algn="l"/>
              </a:tabLst>
            </a:pPr>
            <a:r>
              <a:rPr lang="en-AU" altLang="en-US" sz="2800" b="1" dirty="0">
                <a:solidFill>
                  <a:schemeClr val="accent2">
                    <a:lumMod val="50000"/>
                  </a:schemeClr>
                </a:solidFill>
                <a:ea typeface="Times New Roman" panose="02020603050405020304" pitchFamily="18" charset="0"/>
                <a:cs typeface="Arial" panose="020B0604020202020204" pitchFamily="34" charset="0"/>
              </a:rPr>
              <a:t>Objectives, strategies, and implementation plans</a:t>
            </a:r>
          </a:p>
          <a:p>
            <a:pPr marL="457200" lvl="0" indent="-457200">
              <a:buFont typeface="Arial" panose="020B0604020202020204" pitchFamily="34" charset="0"/>
              <a:buChar char="•"/>
              <a:tabLst>
                <a:tab pos="457200" algn="l"/>
              </a:tabLst>
            </a:pPr>
            <a:endParaRPr lang="en-AU" altLang="en-US" sz="2800" b="1" dirty="0">
              <a:solidFill>
                <a:schemeClr val="accent2">
                  <a:lumMod val="50000"/>
                </a:schemeClr>
              </a:solidFill>
              <a:cs typeface="Arial" panose="020B0604020202020204" pitchFamily="34" charset="0"/>
            </a:endParaRPr>
          </a:p>
          <a:p>
            <a:pPr marL="457200" lvl="0" indent="-457200">
              <a:buFont typeface="Arial" panose="020B0604020202020204" pitchFamily="34" charset="0"/>
              <a:buChar char="•"/>
              <a:tabLst>
                <a:tab pos="457200" algn="l"/>
              </a:tabLst>
            </a:pPr>
            <a:r>
              <a:rPr lang="en-AU" altLang="en-US" sz="2800" b="1" dirty="0">
                <a:solidFill>
                  <a:schemeClr val="accent2">
                    <a:lumMod val="50000"/>
                  </a:schemeClr>
                </a:solidFill>
                <a:ea typeface="Times New Roman" panose="02020603050405020304" pitchFamily="18" charset="0"/>
                <a:cs typeface="Arial" panose="020B0604020202020204" pitchFamily="34" charset="0"/>
              </a:rPr>
              <a:t>Measurements and funding streams. </a:t>
            </a:r>
            <a:endParaRPr lang="en-AU" altLang="en-US" sz="2800" b="1" dirty="0">
              <a:solidFill>
                <a:schemeClr val="accent2">
                  <a:lumMod val="50000"/>
                </a:schemeClr>
              </a:solidFill>
              <a:cs typeface="Arial" panose="020B0604020202020204" pitchFamily="34" charset="0"/>
            </a:endParaRPr>
          </a:p>
          <a:p>
            <a:pPr lvl="0">
              <a:tabLst>
                <a:tab pos="457200" algn="l"/>
              </a:tabLst>
            </a:pPr>
            <a:endParaRPr lang="en-AU" altLang="en-US" sz="2800" b="1" dirty="0">
              <a:solidFill>
                <a:schemeClr val="accent2">
                  <a:lumMod val="50000"/>
                </a:schemeClr>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2800" b="1" i="0" u="none" strike="noStrike" cap="none" normalizeH="0" baseline="0" dirty="0">
              <a:ln>
                <a:noFill/>
              </a:ln>
              <a:solidFill>
                <a:srgbClr val="7030A0"/>
              </a:solidFill>
              <a:effectLst/>
              <a:cs typeface="Arial" panose="020B0604020202020204" pitchFamily="34" charset="0"/>
            </a:endParaRPr>
          </a:p>
        </p:txBody>
      </p:sp>
      <p:pic>
        <p:nvPicPr>
          <p:cNvPr id="6" name="Picture 5">
            <a:extLst>
              <a:ext uri="{FF2B5EF4-FFF2-40B4-BE49-F238E27FC236}">
                <a16:creationId xmlns:a16="http://schemas.microsoft.com/office/drawing/2014/main" id="{97A29A9D-388B-AD30-4BEE-CE2632A8CD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939890"/>
            <a:ext cx="3052760" cy="2811753"/>
          </a:xfrm>
          <a:prstGeom prst="rect">
            <a:avLst/>
          </a:prstGeom>
          <a:noFill/>
          <a:ln>
            <a:noFill/>
          </a:ln>
        </p:spPr>
      </p:pic>
      <p:sp>
        <p:nvSpPr>
          <p:cNvPr id="7" name="TextBox 6">
            <a:extLst>
              <a:ext uri="{FF2B5EF4-FFF2-40B4-BE49-F238E27FC236}">
                <a16:creationId xmlns:a16="http://schemas.microsoft.com/office/drawing/2014/main" id="{3547CD81-0E19-21C3-EA0B-D96780FF80A3}"/>
              </a:ext>
            </a:extLst>
          </p:cNvPr>
          <p:cNvSpPr txBox="1"/>
          <p:nvPr/>
        </p:nvSpPr>
        <p:spPr>
          <a:xfrm>
            <a:off x="647564" y="367072"/>
            <a:ext cx="7848872"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3200" b="1" i="0" u="none" strike="noStrike" cap="none" normalizeH="0" baseline="0" dirty="0">
                <a:ln>
                  <a:noFill/>
                </a:ln>
                <a:solidFill>
                  <a:srgbClr val="7030A0"/>
                </a:solidFill>
                <a:effectLst/>
                <a:latin typeface="Arial" panose="020B0604020202020204" pitchFamily="34" charset="0"/>
                <a:ea typeface="Times New Roman" panose="02020603050405020304" pitchFamily="18" charset="0"/>
                <a:cs typeface="Arial" panose="020B0604020202020204" pitchFamily="34" charset="0"/>
              </a:rPr>
              <a:t>The major parts of a standard strategic plan include the following:</a:t>
            </a:r>
            <a:endParaRPr kumimoji="0" lang="en-AU" altLang="en-US" sz="32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03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a:extLst>
              <a:ext uri="{FF2B5EF4-FFF2-40B4-BE49-F238E27FC236}">
                <a16:creationId xmlns:a16="http://schemas.microsoft.com/office/drawing/2014/main" id="{508FE8EE-B71B-9C44-8F58-58C5F2FF44B4}"/>
              </a:ext>
            </a:extLst>
          </p:cNvPr>
          <p:cNvSpPr>
            <a:spLocks noChangeArrowheads="1"/>
          </p:cNvSpPr>
          <p:nvPr/>
        </p:nvSpPr>
        <p:spPr bwMode="auto">
          <a:xfrm>
            <a:off x="395536" y="346175"/>
            <a:ext cx="7488832"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spcAft>
                <a:spcPts val="1200"/>
              </a:spcAft>
              <a:tabLst>
                <a:tab pos="457200" algn="l"/>
              </a:tabLst>
              <a:defRPr/>
            </a:pPr>
            <a:r>
              <a:rPr lang="en-US" sz="3200" b="1" dirty="0">
                <a:solidFill>
                  <a:srgbClr val="7030A0"/>
                </a:solidFill>
                <a:latin typeface="Arial" panose="020B0604020202020204" pitchFamily="34" charset="0"/>
                <a:ea typeface="Cambria" panose="02040503050406030204" pitchFamily="18" charset="0"/>
                <a:cs typeface="Arial" panose="020B0604020202020204" pitchFamily="34" charset="0"/>
              </a:rPr>
              <a:t>Steps to be taken– </a:t>
            </a:r>
          </a:p>
          <a:p>
            <a:pPr marL="457200" indent="-457200">
              <a:spcAft>
                <a:spcPts val="1200"/>
              </a:spcAft>
              <a:buFont typeface="Arial" panose="020B0604020202020204" pitchFamily="34" charset="0"/>
              <a:buChar char="•"/>
              <a:tabLst>
                <a:tab pos="457200" algn="l"/>
              </a:tabLst>
              <a:defRPr/>
            </a:pPr>
            <a:r>
              <a:rPr lang="en-US" sz="2000" b="1" dirty="0" err="1">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Analyse</a:t>
            </a:r>
            <a:r>
              <a:rPr 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 the data/evidence from all of the tools and exercises</a:t>
            </a:r>
          </a:p>
          <a:p>
            <a:pPr marL="457200" indent="-457200">
              <a:spcAft>
                <a:spcPts val="1200"/>
              </a:spcAft>
              <a:buFont typeface="Arial" panose="020B0604020202020204" pitchFamily="34" charset="0"/>
              <a:buChar char="•"/>
              <a:tabLst>
                <a:tab pos="457200" algn="l"/>
              </a:tabLst>
              <a:defRPr/>
            </a:pPr>
            <a:r>
              <a:rPr 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Collate all of the key points from feedback.</a:t>
            </a:r>
          </a:p>
          <a:p>
            <a:pPr marL="457200" indent="-457200">
              <a:spcAft>
                <a:spcPts val="1200"/>
              </a:spcAft>
              <a:buFont typeface="Arial" panose="020B0604020202020204" pitchFamily="34" charset="0"/>
              <a:buChar char="•"/>
              <a:tabLst>
                <a:tab pos="457200" algn="l"/>
              </a:tabLst>
              <a:defRPr/>
            </a:pPr>
            <a:r>
              <a:rPr 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Note the key lessons can be learned from the work</a:t>
            </a:r>
          </a:p>
          <a:p>
            <a:pPr marL="457200" indent="-457200">
              <a:spcAft>
                <a:spcPts val="1200"/>
              </a:spcAft>
              <a:buFont typeface="Arial" panose="020B0604020202020204" pitchFamily="34" charset="0"/>
              <a:buChar char="•"/>
              <a:tabLst>
                <a:tab pos="457200" algn="l"/>
              </a:tabLst>
              <a:defRPr/>
            </a:pPr>
            <a:r>
              <a:rPr 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Identify emerging trends - are participants saying similar things?</a:t>
            </a:r>
          </a:p>
          <a:p>
            <a:pPr marL="457200" indent="-457200">
              <a:spcAft>
                <a:spcPts val="1200"/>
              </a:spcAft>
              <a:buFont typeface="Arial" panose="020B0604020202020204" pitchFamily="34" charset="0"/>
              <a:buChar char="•"/>
              <a:tabLst>
                <a:tab pos="457200" algn="l"/>
              </a:tabLst>
              <a:defRPr/>
            </a:pPr>
            <a:r>
              <a:rPr 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What does it tell you about things which need to be done?</a:t>
            </a:r>
          </a:p>
          <a:p>
            <a:pPr marL="457200" indent="-457200">
              <a:spcAft>
                <a:spcPts val="1200"/>
              </a:spcAft>
              <a:buFont typeface="Arial" panose="020B0604020202020204" pitchFamily="34" charset="0"/>
              <a:buChar char="•"/>
              <a:tabLst>
                <a:tab pos="457200" algn="l"/>
              </a:tabLst>
              <a:defRPr/>
            </a:pPr>
            <a:r>
              <a:rPr 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What strengths and capabilities have been identified and can be used?</a:t>
            </a:r>
            <a:endParaRPr lang="en-US" sz="2000" dirty="0">
              <a:solidFill>
                <a:schemeClr val="accent2">
                  <a:lumMod val="50000"/>
                </a:schemeClr>
              </a:solidFill>
              <a:latin typeface="Arial" panose="020B0604020202020204" pitchFamily="34" charset="0"/>
              <a:ea typeface="ＭＳ Ｐゴシック" pitchFamily="34" charset="-128"/>
              <a:cs typeface="Arial" panose="020B0604020202020204" pitchFamily="34" charset="0"/>
            </a:endParaRPr>
          </a:p>
        </p:txBody>
      </p:sp>
      <p:pic>
        <p:nvPicPr>
          <p:cNvPr id="3" name="Picture 2">
            <a:extLst>
              <a:ext uri="{FF2B5EF4-FFF2-40B4-BE49-F238E27FC236}">
                <a16:creationId xmlns:a16="http://schemas.microsoft.com/office/drawing/2014/main" id="{426E4F73-DA75-5BDE-93B7-5A7C54893FFF}"/>
              </a:ext>
            </a:extLst>
          </p:cNvPr>
          <p:cNvPicPr>
            <a:picLocks noChangeAspect="1"/>
          </p:cNvPicPr>
          <p:nvPr/>
        </p:nvPicPr>
        <p:blipFill>
          <a:blip r:embed="rId3"/>
          <a:stretch>
            <a:fillRect/>
          </a:stretch>
        </p:blipFill>
        <p:spPr>
          <a:xfrm>
            <a:off x="3203848" y="4711625"/>
            <a:ext cx="2110478" cy="1800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B4968A-ED92-0938-3632-43FE3283C673}"/>
              </a:ext>
            </a:extLst>
          </p:cNvPr>
          <p:cNvSpPr>
            <a:spLocks noGrp="1"/>
          </p:cNvSpPr>
          <p:nvPr>
            <p:ph idx="1"/>
          </p:nvPr>
        </p:nvSpPr>
        <p:spPr>
          <a:xfrm rot="10800000" flipV="1">
            <a:off x="-4366918" y="7480092"/>
            <a:ext cx="5650859" cy="167877"/>
          </a:xfrm>
        </p:spPr>
        <p:txBody>
          <a:bodyPr/>
          <a:lstStyle/>
          <a:p>
            <a:endParaRPr lang="en-AU" dirty="0"/>
          </a:p>
        </p:txBody>
      </p:sp>
      <p:sp>
        <p:nvSpPr>
          <p:cNvPr id="4" name="Rectangle 2">
            <a:extLst>
              <a:ext uri="{FF2B5EF4-FFF2-40B4-BE49-F238E27FC236}">
                <a16:creationId xmlns:a16="http://schemas.microsoft.com/office/drawing/2014/main" id="{297FD8BA-520D-9DE8-A05F-90743E9F11AE}"/>
              </a:ext>
            </a:extLst>
          </p:cNvPr>
          <p:cNvSpPr>
            <a:spLocks noChangeArrowheads="1"/>
          </p:cNvSpPr>
          <p:nvPr/>
        </p:nvSpPr>
        <p:spPr bwMode="auto">
          <a:xfrm rot="10800000" flipV="1">
            <a:off x="755576" y="2037023"/>
            <a:ext cx="763284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1" i="0" u="none" strike="noStrike" cap="none" normalizeH="0" baseline="0" dirty="0">
                <a:ln>
                  <a:noFill/>
                </a:ln>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This template for strategic planning can be used to identify local conditions and contexts, to help decide which model of participation is most likely to succeed at this time and in this site, and what can be done to move things forward. </a:t>
            </a:r>
            <a:endParaRPr kumimoji="0" lang="en-AU" altLang="en-US" sz="2400" b="1" i="0" u="none" strike="noStrike" cap="none" normalizeH="0" baseline="0" dirty="0">
              <a:ln>
                <a:noFill/>
              </a:ln>
              <a:solidFill>
                <a:schemeClr val="accent2">
                  <a:lumMod val="50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1" i="0" u="none" strike="noStrike" cap="none" normalizeH="0" baseline="0" dirty="0">
                <a:ln>
                  <a:noFill/>
                </a:ln>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Below you will find a case study to work on as an exercise.  </a:t>
            </a:r>
            <a:endParaRPr kumimoji="0" lang="en-AU" altLang="en-US" sz="2400" b="1" i="0" u="none" strike="noStrike" cap="none" normalizeH="0" baseline="0" dirty="0">
              <a:ln>
                <a:noFill/>
              </a:ln>
              <a:solidFill>
                <a:schemeClr val="accent2">
                  <a:lumMod val="50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2400" b="1" i="0" u="none" strike="noStrike" cap="none" normalizeH="0" baseline="0" dirty="0">
              <a:ln>
                <a:noFill/>
              </a:ln>
              <a:solidFill>
                <a:schemeClr val="accent2">
                  <a:lumMod val="50000"/>
                </a:schemeClr>
              </a:solidFill>
              <a:effectLst/>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705E659D-24E2-7764-47EC-D81F12BB34FC}"/>
              </a:ext>
            </a:extLst>
          </p:cNvPr>
          <p:cNvSpPr>
            <a:spLocks noChangeArrowheads="1"/>
          </p:cNvSpPr>
          <p:nvPr/>
        </p:nvSpPr>
        <p:spPr bwMode="auto">
          <a:xfrm>
            <a:off x="755575" y="445314"/>
            <a:ext cx="77768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1" i="0" u="none" strike="noStrike" cap="none" normalizeH="0" baseline="0" dirty="0">
                <a:ln>
                  <a:noFill/>
                </a:ln>
                <a:solidFill>
                  <a:srgbClr val="7030A0"/>
                </a:solidFill>
                <a:effectLst/>
                <a:latin typeface="Arial" panose="020B0604020202020204" pitchFamily="34" charset="0"/>
                <a:ea typeface="Aptos" panose="020B0004020202020204" pitchFamily="34" charset="0"/>
                <a:cs typeface="Arial" panose="020B0604020202020204" pitchFamily="34" charset="0"/>
              </a:rPr>
              <a:t>The aim is to bring together the data from all of the areas we have covered in the training modules, and examine how this might assist us in effective program planning with Refugee Led Organisations</a:t>
            </a:r>
            <a:endParaRPr kumimoji="0" lang="en-AU" altLang="en-US" sz="24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7F15A2F-6DB9-4E7F-E924-81367BF461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527893"/>
            <a:ext cx="3240360" cy="1997451"/>
          </a:xfrm>
          <a:prstGeom prst="rect">
            <a:avLst/>
          </a:prstGeom>
          <a:noFill/>
          <a:ln>
            <a:noFill/>
          </a:ln>
        </p:spPr>
      </p:pic>
    </p:spTree>
    <p:extLst>
      <p:ext uri="{BB962C8B-B14F-4D97-AF65-F5344CB8AC3E}">
        <p14:creationId xmlns:p14="http://schemas.microsoft.com/office/powerpoint/2010/main" val="3679070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000F-AC0D-A253-F43A-5844764344CF}"/>
              </a:ext>
            </a:extLst>
          </p:cNvPr>
          <p:cNvSpPr>
            <a:spLocks noGrp="1"/>
          </p:cNvSpPr>
          <p:nvPr>
            <p:ph type="title"/>
          </p:nvPr>
        </p:nvSpPr>
        <p:spPr>
          <a:xfrm>
            <a:off x="531356" y="0"/>
            <a:ext cx="7793256" cy="635633"/>
          </a:xfrm>
        </p:spPr>
        <p:txBody>
          <a:bodyPr/>
          <a:lstStyle/>
          <a:p>
            <a:r>
              <a:rPr lang="en-GB" sz="3600" b="1" kern="100" dirty="0">
                <a:solidFill>
                  <a:srgbClr val="7030A0"/>
                </a:solidFill>
                <a:effectLst/>
                <a:ea typeface="Aptos" panose="020B0004020202020204" pitchFamily="34" charset="0"/>
              </a:rPr>
              <a:t>Case study</a:t>
            </a:r>
            <a:br>
              <a:rPr lang="en-AU" sz="3600" kern="100" dirty="0">
                <a:effectLst/>
                <a:ea typeface="Aptos" panose="020B0004020202020204" pitchFamily="34" charset="0"/>
              </a:rPr>
            </a:br>
            <a:endParaRPr lang="en-AU" dirty="0"/>
          </a:p>
        </p:txBody>
      </p:sp>
      <p:sp>
        <p:nvSpPr>
          <p:cNvPr id="3" name="Content Placeholder 2">
            <a:extLst>
              <a:ext uri="{FF2B5EF4-FFF2-40B4-BE49-F238E27FC236}">
                <a16:creationId xmlns:a16="http://schemas.microsoft.com/office/drawing/2014/main" id="{64FBE9DE-D117-5B8C-0933-E3ADDD4FB9A8}"/>
              </a:ext>
            </a:extLst>
          </p:cNvPr>
          <p:cNvSpPr>
            <a:spLocks noGrp="1"/>
          </p:cNvSpPr>
          <p:nvPr>
            <p:ph idx="1"/>
          </p:nvPr>
        </p:nvSpPr>
        <p:spPr>
          <a:xfrm>
            <a:off x="179512" y="614011"/>
            <a:ext cx="8496944" cy="4475178"/>
          </a:xfrm>
        </p:spPr>
        <p:txBody>
          <a:bodyPr/>
          <a:lstStyle/>
          <a:p>
            <a:pPr marL="342900" lvl="0" indent="-342900">
              <a:lnSpc>
                <a:spcPct val="107000"/>
              </a:lnSpc>
              <a:buFont typeface="+mj-lt"/>
              <a:buAutoNum type="arabicPeriod"/>
            </a:pPr>
            <a:r>
              <a:rPr lang="en-GB" sz="2200" b="1" kern="100" dirty="0">
                <a:solidFill>
                  <a:schemeClr val="accent2">
                    <a:lumMod val="50000"/>
                  </a:schemeClr>
                </a:solidFill>
                <a:effectLst/>
                <a:ea typeface="Aptos" panose="020B0004020202020204" pitchFamily="34" charset="0"/>
              </a:rPr>
              <a:t>The local authorities and the legal system in the host country are hostile towards refugees.  The refugees live in an enclosed camp, although some do work informally in the local economy. They are not allowed to have bank accounts, and no work rights.</a:t>
            </a:r>
            <a:endParaRPr lang="en-AU" sz="2200" b="1" kern="100" dirty="0">
              <a:solidFill>
                <a:schemeClr val="accent2">
                  <a:lumMod val="50000"/>
                </a:schemeClr>
              </a:solidFill>
              <a:effectLst/>
              <a:ea typeface="Aptos" panose="020B0004020202020204" pitchFamily="34" charset="0"/>
            </a:endParaRPr>
          </a:p>
          <a:p>
            <a:pPr marL="342900" lvl="0" indent="-342900">
              <a:lnSpc>
                <a:spcPct val="107000"/>
              </a:lnSpc>
              <a:buFont typeface="+mj-lt"/>
              <a:buAutoNum type="arabicPeriod"/>
            </a:pPr>
            <a:r>
              <a:rPr lang="en-GB" sz="2200" b="1" kern="100" dirty="0">
                <a:solidFill>
                  <a:schemeClr val="accent2">
                    <a:lumMod val="50000"/>
                  </a:schemeClr>
                </a:solidFill>
                <a:effectLst/>
                <a:ea typeface="Aptos" panose="020B0004020202020204" pitchFamily="34" charset="0"/>
              </a:rPr>
              <a:t>Many women have never had the opportunity to go to school.  They are mainly excluded from meetings between the leaders UN agencies and camp authorities.</a:t>
            </a:r>
            <a:endParaRPr lang="en-AU" sz="2200" b="1" kern="100" dirty="0">
              <a:solidFill>
                <a:schemeClr val="accent2">
                  <a:lumMod val="50000"/>
                </a:schemeClr>
              </a:solidFill>
              <a:effectLst/>
              <a:ea typeface="Aptos" panose="020B0004020202020204" pitchFamily="34" charset="0"/>
            </a:endParaRPr>
          </a:p>
          <a:p>
            <a:pPr marL="342900" lvl="0" indent="-342900">
              <a:lnSpc>
                <a:spcPct val="107000"/>
              </a:lnSpc>
              <a:buFont typeface="+mj-lt"/>
              <a:buAutoNum type="arabicPeriod"/>
            </a:pPr>
            <a:r>
              <a:rPr lang="en-GB" sz="2200" b="1" kern="100" dirty="0">
                <a:solidFill>
                  <a:schemeClr val="accent2">
                    <a:lumMod val="50000"/>
                  </a:schemeClr>
                </a:solidFill>
                <a:effectLst/>
                <a:ea typeface="Aptos" panose="020B0004020202020204" pitchFamily="34" charset="0"/>
              </a:rPr>
              <a:t>The camp is a dangerous place, women are afraid to travel alone, bathrooms are unsafe.  Local men, authority figures and family and community members all pose risks to the women and girls.</a:t>
            </a:r>
            <a:endParaRPr lang="en-AU" sz="2200" b="1" kern="100" dirty="0">
              <a:solidFill>
                <a:schemeClr val="accent2">
                  <a:lumMod val="50000"/>
                </a:schemeClr>
              </a:solidFill>
              <a:effectLst/>
              <a:ea typeface="Aptos" panose="020B0004020202020204" pitchFamily="34" charset="0"/>
            </a:endParaRPr>
          </a:p>
          <a:p>
            <a:pPr marL="342900" lvl="0" indent="-342900">
              <a:lnSpc>
                <a:spcPct val="107000"/>
              </a:lnSpc>
              <a:buFont typeface="+mj-lt"/>
              <a:buAutoNum type="arabicPeriod"/>
            </a:pPr>
            <a:r>
              <a:rPr lang="en-GB" sz="2200" b="1" kern="100" dirty="0">
                <a:solidFill>
                  <a:schemeClr val="accent2">
                    <a:lumMod val="50000"/>
                  </a:schemeClr>
                </a:solidFill>
                <a:effectLst/>
                <a:ea typeface="Aptos" panose="020B0004020202020204" pitchFamily="34" charset="0"/>
              </a:rPr>
              <a:t>At the moment, only refugees who speak English and who are literate are invited to meetings.</a:t>
            </a:r>
            <a:endParaRPr lang="en-AU" sz="2200" b="1" kern="100" dirty="0">
              <a:solidFill>
                <a:schemeClr val="accent2">
                  <a:lumMod val="50000"/>
                </a:schemeClr>
              </a:solidFill>
              <a:effectLst/>
              <a:ea typeface="Aptos" panose="020B0004020202020204" pitchFamily="34" charset="0"/>
            </a:endParaRPr>
          </a:p>
          <a:p>
            <a:endParaRPr lang="en-AU" sz="2200" b="1" dirty="0">
              <a:solidFill>
                <a:schemeClr val="accent2">
                  <a:lumMod val="50000"/>
                </a:schemeClr>
              </a:solidFill>
            </a:endParaRPr>
          </a:p>
        </p:txBody>
      </p:sp>
      <p:pic>
        <p:nvPicPr>
          <p:cNvPr id="4" name="Picture 3">
            <a:extLst>
              <a:ext uri="{FF2B5EF4-FFF2-40B4-BE49-F238E27FC236}">
                <a16:creationId xmlns:a16="http://schemas.microsoft.com/office/drawing/2014/main" id="{A4E9DD7D-D055-BECE-A134-7E64C5E19961}"/>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Effect>
                      <a14:brightnessContrast bright="25000" contrast="-14000"/>
                    </a14:imgEffect>
                  </a14:imgLayer>
                </a14:imgProps>
              </a:ext>
              <a:ext uri="{28A0092B-C50C-407E-A947-70E740481C1C}">
                <a14:useLocalDpi xmlns:a14="http://schemas.microsoft.com/office/drawing/2010/main" val="0"/>
              </a:ext>
            </a:extLst>
          </a:blip>
          <a:srcRect/>
          <a:stretch/>
        </p:blipFill>
        <p:spPr>
          <a:xfrm>
            <a:off x="10404648" y="860694"/>
            <a:ext cx="4161155" cy="3724275"/>
          </a:xfrm>
          <a:prstGeom prst="rect">
            <a:avLst/>
          </a:prstGeom>
        </p:spPr>
      </p:pic>
    </p:spTree>
    <p:extLst>
      <p:ext uri="{BB962C8B-B14F-4D97-AF65-F5344CB8AC3E}">
        <p14:creationId xmlns:p14="http://schemas.microsoft.com/office/powerpoint/2010/main" val="3825136060"/>
      </p:ext>
    </p:extLst>
  </p:cSld>
  <p:clrMapOvr>
    <a:masterClrMapping/>
  </p:clrMapOvr>
</p:sld>
</file>

<file path=ppt/theme/theme1.xml><?xml version="1.0" encoding="utf-8"?>
<a:theme xmlns:a="http://schemas.openxmlformats.org/drawingml/2006/main" name="GCR project master">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master" id="{FAAF83C6-FF45-EA4E-BC0F-FFE4D9E8E5FF}" vid="{E0FA262B-95AE-B54F-9931-A07ACB65789B}"/>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GCR project master</Template>
  <TotalTime>854</TotalTime>
  <Words>1517</Words>
  <Application>Microsoft Office PowerPoint</Application>
  <PresentationFormat>On-screen Show (4:3)</PresentationFormat>
  <Paragraphs>136</Paragraphs>
  <Slides>15</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ＭＳ Ｐゴシック</vt:lpstr>
      <vt:lpstr>Aptos</vt:lpstr>
      <vt:lpstr>Aptos Display</vt:lpstr>
      <vt:lpstr>Arial</vt:lpstr>
      <vt:lpstr>Cambria</vt:lpstr>
      <vt:lpstr>Times New Roman</vt:lpstr>
      <vt:lpstr>Trebuchet MS</vt:lpstr>
      <vt:lpstr>Wingdings 3</vt:lpstr>
      <vt:lpstr>GCR project master</vt:lpstr>
      <vt:lpstr>1_Custom Design</vt:lpstr>
      <vt:lpstr>Custom Design</vt:lpstr>
      <vt:lpstr>Session 12:  Using an Intersectional Approach to Develop a  Strategic Plan  </vt:lpstr>
      <vt:lpstr>PowerPoint Presentation</vt:lpstr>
      <vt:lpstr>PowerPoint Presentation</vt:lpstr>
      <vt:lpstr>So what is Strategic Planning?</vt:lpstr>
      <vt:lpstr>PowerPoint Presentation</vt:lpstr>
      <vt:lpstr>PowerPoint Presentation</vt:lpstr>
      <vt:lpstr>PowerPoint Presentation</vt:lpstr>
      <vt:lpstr>PowerPoint Presentation</vt:lpstr>
      <vt:lpstr>Case study </vt:lpstr>
      <vt:lpstr>Case Study Continued</vt:lpstr>
      <vt:lpstr>Issues to be addressed</vt:lpstr>
      <vt:lpstr>Key Questions</vt:lpstr>
      <vt:lpstr>When this exercise is completed, draw  up a strategic plan to shape future actions. </vt:lpstr>
      <vt:lpstr>PowerPoint Presentation</vt:lpstr>
      <vt:lpstr>Good Luck with your work!  </vt:lpstr>
    </vt:vector>
  </TitlesOfParts>
  <Company>Tramways Consultancy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at Risk’ Assessment Consultation</dc:title>
  <dc:creator>Eileen Pittaway</dc:creator>
  <cp:lastModifiedBy>Anja Wendt</cp:lastModifiedBy>
  <cp:revision>66</cp:revision>
  <cp:lastPrinted>2024-04-14T05:39:54Z</cp:lastPrinted>
  <dcterms:created xsi:type="dcterms:W3CDTF">2006-04-29T11:13:58Z</dcterms:created>
  <dcterms:modified xsi:type="dcterms:W3CDTF">2024-07-12T06:19:21Z</dcterms:modified>
</cp:coreProperties>
</file>