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Lst>
  <p:notesMasterIdLst>
    <p:notesMasterId r:id="rId33"/>
  </p:notesMasterIdLst>
  <p:sldIdLst>
    <p:sldId id="256" r:id="rId3"/>
    <p:sldId id="315" r:id="rId4"/>
    <p:sldId id="324" r:id="rId5"/>
    <p:sldId id="325" r:id="rId6"/>
    <p:sldId id="326" r:id="rId7"/>
    <p:sldId id="327" r:id="rId8"/>
    <p:sldId id="319" r:id="rId9"/>
    <p:sldId id="328" r:id="rId10"/>
    <p:sldId id="329" r:id="rId11"/>
    <p:sldId id="316" r:id="rId12"/>
    <p:sldId id="330" r:id="rId13"/>
    <p:sldId id="331" r:id="rId14"/>
    <p:sldId id="320" r:id="rId15"/>
    <p:sldId id="317" r:id="rId16"/>
    <p:sldId id="342" r:id="rId17"/>
    <p:sldId id="332" r:id="rId18"/>
    <p:sldId id="333" r:id="rId19"/>
    <p:sldId id="334" r:id="rId20"/>
    <p:sldId id="335" r:id="rId21"/>
    <p:sldId id="321" r:id="rId22"/>
    <p:sldId id="336" r:id="rId23"/>
    <p:sldId id="266" r:id="rId24"/>
    <p:sldId id="337" r:id="rId25"/>
    <p:sldId id="338" r:id="rId26"/>
    <p:sldId id="339" r:id="rId27"/>
    <p:sldId id="322" r:id="rId28"/>
    <p:sldId id="318" r:id="rId29"/>
    <p:sldId id="340" r:id="rId30"/>
    <p:sldId id="323" r:id="rId31"/>
    <p:sldId id="34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F3C"/>
    <a:srgbClr val="A4AF0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6374" autoAdjust="0"/>
  </p:normalViewPr>
  <p:slideViewPr>
    <p:cSldViewPr snapToGrid="0" snapToObjects="1">
      <p:cViewPr varScale="1">
        <p:scale>
          <a:sx n="91" d="100"/>
          <a:sy n="91" d="100"/>
        </p:scale>
        <p:origin x="264" y="67"/>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89021B-8FDE-42C0-818F-0EFCF8A85B9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4924282-9597-48B4-B95F-DD52C1A327E3}">
      <dgm:prSet/>
      <dgm:spPr>
        <a:solidFill>
          <a:srgbClr val="006600"/>
        </a:solidFill>
      </dgm:spPr>
      <dgm:t>
        <a:bodyPr/>
        <a:lstStyle/>
        <a:p>
          <a:r>
            <a:rPr lang="en-AU" b="1" dirty="0">
              <a:solidFill>
                <a:schemeClr val="bg1"/>
              </a:solidFill>
            </a:rPr>
            <a:t>Intersectionality refers to the ways in which the different aspects of a person’s identity, what we will call layers, affect the way they are viewed by others and thus affects their life.</a:t>
          </a:r>
          <a:endParaRPr lang="en-US" b="1" dirty="0">
            <a:solidFill>
              <a:schemeClr val="bg1"/>
            </a:solidFill>
          </a:endParaRPr>
        </a:p>
      </dgm:t>
    </dgm:pt>
    <dgm:pt modelId="{E14E01EF-343C-4F31-AAC9-5E0308D60889}" type="parTrans" cxnId="{9180E299-80CA-426D-92A9-828A5E8E5482}">
      <dgm:prSet/>
      <dgm:spPr/>
      <dgm:t>
        <a:bodyPr/>
        <a:lstStyle/>
        <a:p>
          <a:endParaRPr lang="en-US"/>
        </a:p>
      </dgm:t>
    </dgm:pt>
    <dgm:pt modelId="{3B368847-A098-4297-81E7-F499185A4AD2}" type="sibTrans" cxnId="{9180E299-80CA-426D-92A9-828A5E8E5482}">
      <dgm:prSet/>
      <dgm:spPr/>
      <dgm:t>
        <a:bodyPr/>
        <a:lstStyle/>
        <a:p>
          <a:endParaRPr lang="en-US"/>
        </a:p>
      </dgm:t>
    </dgm:pt>
    <dgm:pt modelId="{70E2763C-FE66-4343-B4B8-679A09D9007F}">
      <dgm:prSet/>
      <dgm:spPr>
        <a:solidFill>
          <a:srgbClr val="A4AF0F"/>
        </a:solidFill>
      </dgm:spPr>
      <dgm:t>
        <a:bodyPr/>
        <a:lstStyle/>
        <a:p>
          <a:r>
            <a:rPr lang="en-AU" b="1" dirty="0">
              <a:solidFill>
                <a:schemeClr val="bg1"/>
              </a:solidFill>
            </a:rPr>
            <a:t>Originally it was used to describe the impact of multiple oppressions experienced by black women in the US. </a:t>
          </a:r>
        </a:p>
      </dgm:t>
    </dgm:pt>
    <dgm:pt modelId="{66D8DD27-D35F-4AA2-AFB7-775C7DCACE3C}" type="parTrans" cxnId="{94C1C1CD-A50E-4609-BDEC-D1AF4DEFEB0C}">
      <dgm:prSet/>
      <dgm:spPr/>
      <dgm:t>
        <a:bodyPr/>
        <a:lstStyle/>
        <a:p>
          <a:endParaRPr lang="en-US"/>
        </a:p>
      </dgm:t>
    </dgm:pt>
    <dgm:pt modelId="{9C92C81C-B786-4D95-AADD-3F84AF7BF537}" type="sibTrans" cxnId="{94C1C1CD-A50E-4609-BDEC-D1AF4DEFEB0C}">
      <dgm:prSet/>
      <dgm:spPr/>
      <dgm:t>
        <a:bodyPr/>
        <a:lstStyle/>
        <a:p>
          <a:endParaRPr lang="en-US"/>
        </a:p>
      </dgm:t>
    </dgm:pt>
    <dgm:pt modelId="{B04D0594-5122-4344-A7FC-73B2492D4BE5}">
      <dgm:prSet/>
      <dgm:spPr>
        <a:solidFill>
          <a:srgbClr val="E45F3C"/>
        </a:solidFill>
      </dgm:spPr>
      <dgm:t>
        <a:bodyPr/>
        <a:lstStyle/>
        <a:p>
          <a:r>
            <a:rPr lang="en-AU" b="1" dirty="0">
              <a:solidFill>
                <a:schemeClr val="bg1"/>
              </a:solidFill>
            </a:rPr>
            <a:t>It recognises that forms of oppression such as racism and sexism do not operate independently but intersect, compounding the impacts of each.</a:t>
          </a:r>
          <a:endParaRPr lang="en-US" b="1" dirty="0">
            <a:solidFill>
              <a:schemeClr val="bg1"/>
            </a:solidFill>
          </a:endParaRPr>
        </a:p>
      </dgm:t>
    </dgm:pt>
    <dgm:pt modelId="{F6CA9F08-7E2F-6449-8A63-2B1E48D585B6}" type="sibTrans" cxnId="{4677756A-5F2E-CB40-B4A5-FA70D3E1521C}">
      <dgm:prSet/>
      <dgm:spPr/>
      <dgm:t>
        <a:bodyPr/>
        <a:lstStyle/>
        <a:p>
          <a:endParaRPr lang="en-GB"/>
        </a:p>
      </dgm:t>
    </dgm:pt>
    <dgm:pt modelId="{BB3FDEB8-DE26-8E4A-80E8-656DD31C983F}" type="parTrans" cxnId="{4677756A-5F2E-CB40-B4A5-FA70D3E1521C}">
      <dgm:prSet/>
      <dgm:spPr/>
      <dgm:t>
        <a:bodyPr/>
        <a:lstStyle/>
        <a:p>
          <a:endParaRPr lang="en-GB"/>
        </a:p>
      </dgm:t>
    </dgm:pt>
    <dgm:pt modelId="{31C1FD2F-E094-C34A-AE69-50C3E7ED450E}" type="pres">
      <dgm:prSet presAssocID="{C889021B-8FDE-42C0-818F-0EFCF8A85B96}" presName="linear" presStyleCnt="0">
        <dgm:presLayoutVars>
          <dgm:animLvl val="lvl"/>
          <dgm:resizeHandles val="exact"/>
        </dgm:presLayoutVars>
      </dgm:prSet>
      <dgm:spPr/>
    </dgm:pt>
    <dgm:pt modelId="{6ECD7261-7794-E54B-B31A-AA9E314C0B50}" type="pres">
      <dgm:prSet presAssocID="{E4924282-9597-48B4-B95F-DD52C1A327E3}" presName="parentText" presStyleLbl="node1" presStyleIdx="0" presStyleCnt="3">
        <dgm:presLayoutVars>
          <dgm:chMax val="0"/>
          <dgm:bulletEnabled val="1"/>
        </dgm:presLayoutVars>
      </dgm:prSet>
      <dgm:spPr/>
    </dgm:pt>
    <dgm:pt modelId="{D241EAE6-3EA6-5A42-ACEA-A0FE6ABD2040}" type="pres">
      <dgm:prSet presAssocID="{3B368847-A098-4297-81E7-F499185A4AD2}" presName="spacer" presStyleCnt="0"/>
      <dgm:spPr/>
    </dgm:pt>
    <dgm:pt modelId="{9B56174C-673D-344C-887A-63EFEDC0C9BC}" type="pres">
      <dgm:prSet presAssocID="{70E2763C-FE66-4343-B4B8-679A09D9007F}" presName="parentText" presStyleLbl="node1" presStyleIdx="1" presStyleCnt="3">
        <dgm:presLayoutVars>
          <dgm:chMax val="0"/>
          <dgm:bulletEnabled val="1"/>
        </dgm:presLayoutVars>
      </dgm:prSet>
      <dgm:spPr/>
    </dgm:pt>
    <dgm:pt modelId="{141255DC-040B-F444-A5A9-C9DBBF68695B}" type="pres">
      <dgm:prSet presAssocID="{9C92C81C-B786-4D95-AADD-3F84AF7BF537}" presName="spacer" presStyleCnt="0"/>
      <dgm:spPr/>
    </dgm:pt>
    <dgm:pt modelId="{061F55AB-E39F-C940-8C27-D58CC5DAE9CA}" type="pres">
      <dgm:prSet presAssocID="{B04D0594-5122-4344-A7FC-73B2492D4BE5}" presName="parentText" presStyleLbl="node1" presStyleIdx="2" presStyleCnt="3">
        <dgm:presLayoutVars>
          <dgm:chMax val="0"/>
          <dgm:bulletEnabled val="1"/>
        </dgm:presLayoutVars>
      </dgm:prSet>
      <dgm:spPr/>
    </dgm:pt>
  </dgm:ptLst>
  <dgm:cxnLst>
    <dgm:cxn modelId="{6105CF5F-3202-F947-A6F5-A02965F0D1F1}" type="presOf" srcId="{B04D0594-5122-4344-A7FC-73B2492D4BE5}" destId="{061F55AB-E39F-C940-8C27-D58CC5DAE9CA}" srcOrd="0" destOrd="0" presId="urn:microsoft.com/office/officeart/2005/8/layout/vList2"/>
    <dgm:cxn modelId="{4677756A-5F2E-CB40-B4A5-FA70D3E1521C}" srcId="{C889021B-8FDE-42C0-818F-0EFCF8A85B96}" destId="{B04D0594-5122-4344-A7FC-73B2492D4BE5}" srcOrd="2" destOrd="0" parTransId="{BB3FDEB8-DE26-8E4A-80E8-656DD31C983F}" sibTransId="{F6CA9F08-7E2F-6449-8A63-2B1E48D585B6}"/>
    <dgm:cxn modelId="{6164CD52-0FAB-8740-925F-CA2314E07EED}" type="presOf" srcId="{E4924282-9597-48B4-B95F-DD52C1A327E3}" destId="{6ECD7261-7794-E54B-B31A-AA9E314C0B50}" srcOrd="0" destOrd="0" presId="urn:microsoft.com/office/officeart/2005/8/layout/vList2"/>
    <dgm:cxn modelId="{FB30EC84-06C6-8D47-A045-FB74368A51C6}" type="presOf" srcId="{70E2763C-FE66-4343-B4B8-679A09D9007F}" destId="{9B56174C-673D-344C-887A-63EFEDC0C9BC}" srcOrd="0" destOrd="0" presId="urn:microsoft.com/office/officeart/2005/8/layout/vList2"/>
    <dgm:cxn modelId="{9180E299-80CA-426D-92A9-828A5E8E5482}" srcId="{C889021B-8FDE-42C0-818F-0EFCF8A85B96}" destId="{E4924282-9597-48B4-B95F-DD52C1A327E3}" srcOrd="0" destOrd="0" parTransId="{E14E01EF-343C-4F31-AAC9-5E0308D60889}" sibTransId="{3B368847-A098-4297-81E7-F499185A4AD2}"/>
    <dgm:cxn modelId="{E5F452C4-4158-1841-8B47-D1AFEF8F2293}" type="presOf" srcId="{C889021B-8FDE-42C0-818F-0EFCF8A85B96}" destId="{31C1FD2F-E094-C34A-AE69-50C3E7ED450E}" srcOrd="0" destOrd="0" presId="urn:microsoft.com/office/officeart/2005/8/layout/vList2"/>
    <dgm:cxn modelId="{94C1C1CD-A50E-4609-BDEC-D1AF4DEFEB0C}" srcId="{C889021B-8FDE-42C0-818F-0EFCF8A85B96}" destId="{70E2763C-FE66-4343-B4B8-679A09D9007F}" srcOrd="1" destOrd="0" parTransId="{66D8DD27-D35F-4AA2-AFB7-775C7DCACE3C}" sibTransId="{9C92C81C-B786-4D95-AADD-3F84AF7BF537}"/>
    <dgm:cxn modelId="{FDA5454B-EBE7-0646-8740-97D180BCD210}" type="presParOf" srcId="{31C1FD2F-E094-C34A-AE69-50C3E7ED450E}" destId="{6ECD7261-7794-E54B-B31A-AA9E314C0B50}" srcOrd="0" destOrd="0" presId="urn:microsoft.com/office/officeart/2005/8/layout/vList2"/>
    <dgm:cxn modelId="{C75839D7-260C-3D4B-8B40-47559C9BCBCA}" type="presParOf" srcId="{31C1FD2F-E094-C34A-AE69-50C3E7ED450E}" destId="{D241EAE6-3EA6-5A42-ACEA-A0FE6ABD2040}" srcOrd="1" destOrd="0" presId="urn:microsoft.com/office/officeart/2005/8/layout/vList2"/>
    <dgm:cxn modelId="{06C5DE21-78C3-B848-8474-D30B26DF1389}" type="presParOf" srcId="{31C1FD2F-E094-C34A-AE69-50C3E7ED450E}" destId="{9B56174C-673D-344C-887A-63EFEDC0C9BC}" srcOrd="2" destOrd="0" presId="urn:microsoft.com/office/officeart/2005/8/layout/vList2"/>
    <dgm:cxn modelId="{0237C984-BDDA-8340-B41D-D97CF59F3664}" type="presParOf" srcId="{31C1FD2F-E094-C34A-AE69-50C3E7ED450E}" destId="{141255DC-040B-F444-A5A9-C9DBBF68695B}" srcOrd="3" destOrd="0" presId="urn:microsoft.com/office/officeart/2005/8/layout/vList2"/>
    <dgm:cxn modelId="{B0E47602-1509-8B4A-9B4B-9A37EAF45250}" type="presParOf" srcId="{31C1FD2F-E094-C34A-AE69-50C3E7ED450E}" destId="{061F55AB-E39F-C940-8C27-D58CC5DAE9C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339E80-F6A9-4141-B2CD-9ABF4B4B446C}"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0A66ED6E-A810-4FBA-AA21-86B6D0E822CE}">
      <dgm:prSet/>
      <dgm:spPr/>
      <dgm:t>
        <a:bodyPr/>
        <a:lstStyle/>
        <a:p>
          <a:r>
            <a:rPr lang="en-AU" b="1"/>
            <a:t>Intersectionality recognises that intersecting and overlapping identities can be both oppressive and empowering.  </a:t>
          </a:r>
          <a:endParaRPr lang="en-US" b="1"/>
        </a:p>
      </dgm:t>
    </dgm:pt>
    <dgm:pt modelId="{9070BB01-720B-4AF9-9E11-41B2E8E8CEAD}" type="parTrans" cxnId="{56E55E51-E418-4454-AE7B-FA2358894A7D}">
      <dgm:prSet/>
      <dgm:spPr/>
      <dgm:t>
        <a:bodyPr/>
        <a:lstStyle/>
        <a:p>
          <a:endParaRPr lang="en-US"/>
        </a:p>
      </dgm:t>
    </dgm:pt>
    <dgm:pt modelId="{69991EB4-FFA1-4849-B553-4424C89A6079}" type="sibTrans" cxnId="{56E55E51-E418-4454-AE7B-FA2358894A7D}">
      <dgm:prSet/>
      <dgm:spPr/>
      <dgm:t>
        <a:bodyPr/>
        <a:lstStyle/>
        <a:p>
          <a:endParaRPr lang="en-US"/>
        </a:p>
      </dgm:t>
    </dgm:pt>
    <dgm:pt modelId="{B230A4A3-75D1-494A-920A-0412755D489E}">
      <dgm:prSet/>
      <dgm:spPr/>
      <dgm:t>
        <a:bodyPr/>
        <a:lstStyle/>
        <a:p>
          <a:r>
            <a:rPr lang="en-AU" b="1"/>
            <a:t>Intersectionality creates both strengths and vulnerabilities in individuals.</a:t>
          </a:r>
          <a:endParaRPr lang="en-US" b="1"/>
        </a:p>
      </dgm:t>
    </dgm:pt>
    <dgm:pt modelId="{1C927539-CC70-425D-92A2-67D165057ABC}" type="parTrans" cxnId="{7582B0D1-9402-4BEB-9F45-998A35362BE2}">
      <dgm:prSet/>
      <dgm:spPr/>
      <dgm:t>
        <a:bodyPr/>
        <a:lstStyle/>
        <a:p>
          <a:endParaRPr lang="en-US"/>
        </a:p>
      </dgm:t>
    </dgm:pt>
    <dgm:pt modelId="{D4A28A1D-B986-4FF3-8F41-76A398FBB6FE}" type="sibTrans" cxnId="{7582B0D1-9402-4BEB-9F45-998A35362BE2}">
      <dgm:prSet/>
      <dgm:spPr/>
      <dgm:t>
        <a:bodyPr/>
        <a:lstStyle/>
        <a:p>
          <a:endParaRPr lang="en-US"/>
        </a:p>
      </dgm:t>
    </dgm:pt>
    <dgm:pt modelId="{538B328E-5586-4ADC-9EA3-5F785ACA5C6B}">
      <dgm:prSet/>
      <dgm:spPr/>
      <dgm:t>
        <a:bodyPr/>
        <a:lstStyle/>
        <a:p>
          <a:r>
            <a:rPr lang="en-AU" b="1"/>
            <a:t>Some of our identities help us to be resilient and productive members of our communities, but others lead to discrimination, marginalisation and oppression.</a:t>
          </a:r>
          <a:endParaRPr lang="en-US" b="1"/>
        </a:p>
      </dgm:t>
    </dgm:pt>
    <dgm:pt modelId="{4C89BC63-D820-4222-8FF6-14A26D805722}" type="parTrans" cxnId="{070A28EF-FF58-44A1-B0F2-4B596F0E823B}">
      <dgm:prSet/>
      <dgm:spPr/>
      <dgm:t>
        <a:bodyPr/>
        <a:lstStyle/>
        <a:p>
          <a:endParaRPr lang="en-US"/>
        </a:p>
      </dgm:t>
    </dgm:pt>
    <dgm:pt modelId="{4045114D-DCE5-4930-A65B-49442B8EA2BF}" type="sibTrans" cxnId="{070A28EF-FF58-44A1-B0F2-4B596F0E823B}">
      <dgm:prSet/>
      <dgm:spPr/>
      <dgm:t>
        <a:bodyPr/>
        <a:lstStyle/>
        <a:p>
          <a:endParaRPr lang="en-US"/>
        </a:p>
      </dgm:t>
    </dgm:pt>
    <dgm:pt modelId="{5C952B02-6CF2-D647-848C-FF28683D26E9}" type="pres">
      <dgm:prSet presAssocID="{1C339E80-F6A9-4141-B2CD-9ABF4B4B446C}" presName="vert0" presStyleCnt="0">
        <dgm:presLayoutVars>
          <dgm:dir/>
          <dgm:animOne val="branch"/>
          <dgm:animLvl val="lvl"/>
        </dgm:presLayoutVars>
      </dgm:prSet>
      <dgm:spPr/>
    </dgm:pt>
    <dgm:pt modelId="{B936E090-561B-7B45-9B48-E8FEBD5AF171}" type="pres">
      <dgm:prSet presAssocID="{0A66ED6E-A810-4FBA-AA21-86B6D0E822CE}" presName="thickLine" presStyleLbl="alignNode1" presStyleIdx="0" presStyleCnt="3"/>
      <dgm:spPr/>
    </dgm:pt>
    <dgm:pt modelId="{0D4405E8-E4F0-9B42-8009-46FC4D984673}" type="pres">
      <dgm:prSet presAssocID="{0A66ED6E-A810-4FBA-AA21-86B6D0E822CE}" presName="horz1" presStyleCnt="0"/>
      <dgm:spPr/>
    </dgm:pt>
    <dgm:pt modelId="{1E6BF696-83CD-AF4E-A686-BAA000707B40}" type="pres">
      <dgm:prSet presAssocID="{0A66ED6E-A810-4FBA-AA21-86B6D0E822CE}" presName="tx1" presStyleLbl="revTx" presStyleIdx="0" presStyleCnt="3"/>
      <dgm:spPr/>
    </dgm:pt>
    <dgm:pt modelId="{9570FB69-D19D-F74B-BE8D-8C1029D46355}" type="pres">
      <dgm:prSet presAssocID="{0A66ED6E-A810-4FBA-AA21-86B6D0E822CE}" presName="vert1" presStyleCnt="0"/>
      <dgm:spPr/>
    </dgm:pt>
    <dgm:pt modelId="{3F05CE7F-1631-B444-BCA3-30D985552393}" type="pres">
      <dgm:prSet presAssocID="{B230A4A3-75D1-494A-920A-0412755D489E}" presName="thickLine" presStyleLbl="alignNode1" presStyleIdx="1" presStyleCnt="3"/>
      <dgm:spPr/>
    </dgm:pt>
    <dgm:pt modelId="{3A9F1E55-0D24-1945-9574-D5C64DA1434F}" type="pres">
      <dgm:prSet presAssocID="{B230A4A3-75D1-494A-920A-0412755D489E}" presName="horz1" presStyleCnt="0"/>
      <dgm:spPr/>
    </dgm:pt>
    <dgm:pt modelId="{0CCD0FB9-5C54-1247-A0F5-21A25945C94E}" type="pres">
      <dgm:prSet presAssocID="{B230A4A3-75D1-494A-920A-0412755D489E}" presName="tx1" presStyleLbl="revTx" presStyleIdx="1" presStyleCnt="3"/>
      <dgm:spPr/>
    </dgm:pt>
    <dgm:pt modelId="{5BFDADBB-FE5B-3B43-8379-BE5940142303}" type="pres">
      <dgm:prSet presAssocID="{B230A4A3-75D1-494A-920A-0412755D489E}" presName="vert1" presStyleCnt="0"/>
      <dgm:spPr/>
    </dgm:pt>
    <dgm:pt modelId="{1C06FE3F-8D74-344F-84C3-49594B511022}" type="pres">
      <dgm:prSet presAssocID="{538B328E-5586-4ADC-9EA3-5F785ACA5C6B}" presName="thickLine" presStyleLbl="alignNode1" presStyleIdx="2" presStyleCnt="3"/>
      <dgm:spPr/>
    </dgm:pt>
    <dgm:pt modelId="{D31D566E-A3E1-1E46-BB42-42C000702BFB}" type="pres">
      <dgm:prSet presAssocID="{538B328E-5586-4ADC-9EA3-5F785ACA5C6B}" presName="horz1" presStyleCnt="0"/>
      <dgm:spPr/>
    </dgm:pt>
    <dgm:pt modelId="{9BC2C583-D216-B849-941F-D9DE1B3C6720}" type="pres">
      <dgm:prSet presAssocID="{538B328E-5586-4ADC-9EA3-5F785ACA5C6B}" presName="tx1" presStyleLbl="revTx" presStyleIdx="2" presStyleCnt="3"/>
      <dgm:spPr/>
    </dgm:pt>
    <dgm:pt modelId="{1A4CECC1-BC76-A34D-B2B1-0CE535352CA8}" type="pres">
      <dgm:prSet presAssocID="{538B328E-5586-4ADC-9EA3-5F785ACA5C6B}" presName="vert1" presStyleCnt="0"/>
      <dgm:spPr/>
    </dgm:pt>
  </dgm:ptLst>
  <dgm:cxnLst>
    <dgm:cxn modelId="{BBE6ED13-A1E3-7141-A3D4-549AAE858C8C}" type="presOf" srcId="{538B328E-5586-4ADC-9EA3-5F785ACA5C6B}" destId="{9BC2C583-D216-B849-941F-D9DE1B3C6720}" srcOrd="0" destOrd="0" presId="urn:microsoft.com/office/officeart/2008/layout/LinedList"/>
    <dgm:cxn modelId="{87F5C634-A2C8-E241-BA76-7EDEC1B43077}" type="presOf" srcId="{B230A4A3-75D1-494A-920A-0412755D489E}" destId="{0CCD0FB9-5C54-1247-A0F5-21A25945C94E}" srcOrd="0" destOrd="0" presId="urn:microsoft.com/office/officeart/2008/layout/LinedList"/>
    <dgm:cxn modelId="{56E55E51-E418-4454-AE7B-FA2358894A7D}" srcId="{1C339E80-F6A9-4141-B2CD-9ABF4B4B446C}" destId="{0A66ED6E-A810-4FBA-AA21-86B6D0E822CE}" srcOrd="0" destOrd="0" parTransId="{9070BB01-720B-4AF9-9E11-41B2E8E8CEAD}" sibTransId="{69991EB4-FFA1-4849-B553-4424C89A6079}"/>
    <dgm:cxn modelId="{FD202FB7-E568-0741-8689-3EC7B8D7EC79}" type="presOf" srcId="{0A66ED6E-A810-4FBA-AA21-86B6D0E822CE}" destId="{1E6BF696-83CD-AF4E-A686-BAA000707B40}" srcOrd="0" destOrd="0" presId="urn:microsoft.com/office/officeart/2008/layout/LinedList"/>
    <dgm:cxn modelId="{7582B0D1-9402-4BEB-9F45-998A35362BE2}" srcId="{1C339E80-F6A9-4141-B2CD-9ABF4B4B446C}" destId="{B230A4A3-75D1-494A-920A-0412755D489E}" srcOrd="1" destOrd="0" parTransId="{1C927539-CC70-425D-92A2-67D165057ABC}" sibTransId="{D4A28A1D-B986-4FF3-8F41-76A398FBB6FE}"/>
    <dgm:cxn modelId="{EA37CEE1-930B-3448-B839-9924F7A4AC83}" type="presOf" srcId="{1C339E80-F6A9-4141-B2CD-9ABF4B4B446C}" destId="{5C952B02-6CF2-D647-848C-FF28683D26E9}" srcOrd="0" destOrd="0" presId="urn:microsoft.com/office/officeart/2008/layout/LinedList"/>
    <dgm:cxn modelId="{070A28EF-FF58-44A1-B0F2-4B596F0E823B}" srcId="{1C339E80-F6A9-4141-B2CD-9ABF4B4B446C}" destId="{538B328E-5586-4ADC-9EA3-5F785ACA5C6B}" srcOrd="2" destOrd="0" parTransId="{4C89BC63-D820-4222-8FF6-14A26D805722}" sibTransId="{4045114D-DCE5-4930-A65B-49442B8EA2BF}"/>
    <dgm:cxn modelId="{D4F70A7A-8B25-5C49-BE59-038092217CB3}" type="presParOf" srcId="{5C952B02-6CF2-D647-848C-FF28683D26E9}" destId="{B936E090-561B-7B45-9B48-E8FEBD5AF171}" srcOrd="0" destOrd="0" presId="urn:microsoft.com/office/officeart/2008/layout/LinedList"/>
    <dgm:cxn modelId="{731A788B-430A-6F48-924E-0F42D861DCE8}" type="presParOf" srcId="{5C952B02-6CF2-D647-848C-FF28683D26E9}" destId="{0D4405E8-E4F0-9B42-8009-46FC4D984673}" srcOrd="1" destOrd="0" presId="urn:microsoft.com/office/officeart/2008/layout/LinedList"/>
    <dgm:cxn modelId="{26393351-6769-1840-AEBE-0C44C049757A}" type="presParOf" srcId="{0D4405E8-E4F0-9B42-8009-46FC4D984673}" destId="{1E6BF696-83CD-AF4E-A686-BAA000707B40}" srcOrd="0" destOrd="0" presId="urn:microsoft.com/office/officeart/2008/layout/LinedList"/>
    <dgm:cxn modelId="{5136CD2F-BAEA-4843-A06E-BA0469B8B822}" type="presParOf" srcId="{0D4405E8-E4F0-9B42-8009-46FC4D984673}" destId="{9570FB69-D19D-F74B-BE8D-8C1029D46355}" srcOrd="1" destOrd="0" presId="urn:microsoft.com/office/officeart/2008/layout/LinedList"/>
    <dgm:cxn modelId="{0807D653-A108-2344-82AF-B9DD320959A6}" type="presParOf" srcId="{5C952B02-6CF2-D647-848C-FF28683D26E9}" destId="{3F05CE7F-1631-B444-BCA3-30D985552393}" srcOrd="2" destOrd="0" presId="urn:microsoft.com/office/officeart/2008/layout/LinedList"/>
    <dgm:cxn modelId="{71622003-CEC3-8A49-848E-4D0B89C2AE0F}" type="presParOf" srcId="{5C952B02-6CF2-D647-848C-FF28683D26E9}" destId="{3A9F1E55-0D24-1945-9574-D5C64DA1434F}" srcOrd="3" destOrd="0" presId="urn:microsoft.com/office/officeart/2008/layout/LinedList"/>
    <dgm:cxn modelId="{E1541D30-A871-3545-AF86-C95DCBCC4130}" type="presParOf" srcId="{3A9F1E55-0D24-1945-9574-D5C64DA1434F}" destId="{0CCD0FB9-5C54-1247-A0F5-21A25945C94E}" srcOrd="0" destOrd="0" presId="urn:microsoft.com/office/officeart/2008/layout/LinedList"/>
    <dgm:cxn modelId="{ED6C3A55-BDDB-7446-BFE4-3C6578BD8965}" type="presParOf" srcId="{3A9F1E55-0D24-1945-9574-D5C64DA1434F}" destId="{5BFDADBB-FE5B-3B43-8379-BE5940142303}" srcOrd="1" destOrd="0" presId="urn:microsoft.com/office/officeart/2008/layout/LinedList"/>
    <dgm:cxn modelId="{D9B5021E-B964-8946-9CAA-A3C6BAF282DD}" type="presParOf" srcId="{5C952B02-6CF2-D647-848C-FF28683D26E9}" destId="{1C06FE3F-8D74-344F-84C3-49594B511022}" srcOrd="4" destOrd="0" presId="urn:microsoft.com/office/officeart/2008/layout/LinedList"/>
    <dgm:cxn modelId="{CE5CA932-E86D-5D4A-AB76-663B9B178B95}" type="presParOf" srcId="{5C952B02-6CF2-D647-848C-FF28683D26E9}" destId="{D31D566E-A3E1-1E46-BB42-42C000702BFB}" srcOrd="5" destOrd="0" presId="urn:microsoft.com/office/officeart/2008/layout/LinedList"/>
    <dgm:cxn modelId="{E53ED574-7C06-A242-94BC-4D69697B0D22}" type="presParOf" srcId="{D31D566E-A3E1-1E46-BB42-42C000702BFB}" destId="{9BC2C583-D216-B849-941F-D9DE1B3C6720}" srcOrd="0" destOrd="0" presId="urn:microsoft.com/office/officeart/2008/layout/LinedList"/>
    <dgm:cxn modelId="{AB6BE2C7-8C87-A04C-8A12-AA074B12F72C}" type="presParOf" srcId="{D31D566E-A3E1-1E46-BB42-42C000702BFB}" destId="{1A4CECC1-BC76-A34D-B2B1-0CE535352CA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914E3C-FFB8-404E-9DFA-9720AFAAC3B1}"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68A5A21B-C0FF-4B19-B463-06518EB74030}">
      <dgm:prSet/>
      <dgm:spPr/>
      <dgm:t>
        <a:bodyPr/>
        <a:lstStyle/>
        <a:p>
          <a:r>
            <a:rPr lang="en-AU" b="1" i="0" dirty="0"/>
            <a:t>The Age, Gender and Diversity </a:t>
          </a:r>
          <a:r>
            <a:rPr lang="en-US" b="1" i="0" dirty="0"/>
            <a:t>approach</a:t>
          </a:r>
          <a:r>
            <a:rPr lang="en-AU" b="1" i="0" dirty="0"/>
            <a:t>, or ‘AG</a:t>
          </a:r>
          <a:r>
            <a:rPr lang="en-US" b="1" i="0" dirty="0"/>
            <a:t>D approach’ </a:t>
          </a:r>
          <a:r>
            <a:rPr lang="en-AU" b="1" i="0" dirty="0"/>
            <a:t>as it is usually called, </a:t>
          </a:r>
          <a:r>
            <a:rPr lang="en-US" b="1" i="0" dirty="0"/>
            <a:t>is the cornerstone of UNHCR AGD Policy.</a:t>
          </a:r>
          <a:endParaRPr lang="en-US" b="1" dirty="0"/>
        </a:p>
      </dgm:t>
    </dgm:pt>
    <dgm:pt modelId="{8AD7C749-3C69-41D0-8405-BF6F656B48A7}" type="parTrans" cxnId="{C50E067B-4E6F-4D58-973F-A6EA517F751F}">
      <dgm:prSet/>
      <dgm:spPr/>
      <dgm:t>
        <a:bodyPr/>
        <a:lstStyle/>
        <a:p>
          <a:endParaRPr lang="en-US"/>
        </a:p>
      </dgm:t>
    </dgm:pt>
    <dgm:pt modelId="{C4FE1982-FBC5-455A-9C64-ACBBEFB76601}" type="sibTrans" cxnId="{C50E067B-4E6F-4D58-973F-A6EA517F751F}">
      <dgm:prSet/>
      <dgm:spPr/>
      <dgm:t>
        <a:bodyPr/>
        <a:lstStyle/>
        <a:p>
          <a:endParaRPr lang="en-US"/>
        </a:p>
      </dgm:t>
    </dgm:pt>
    <dgm:pt modelId="{A6845D21-3184-402E-80F6-BFAB7E12244F}">
      <dgm:prSet/>
      <dgm:spPr/>
      <dgm:t>
        <a:bodyPr/>
        <a:lstStyle/>
        <a:p>
          <a:r>
            <a:rPr lang="en-US" b="1" i="0" dirty="0"/>
            <a:t>It</a:t>
          </a:r>
          <a:r>
            <a:rPr lang="en-AU" b="1" i="0" dirty="0"/>
            <a:t> recognises that like the rest of the world, people who are refugees, forcibly displaced and/or stateless, are very diverse. </a:t>
          </a:r>
          <a:endParaRPr lang="en-US" b="1" dirty="0"/>
        </a:p>
      </dgm:t>
    </dgm:pt>
    <dgm:pt modelId="{FE9A81E0-5C45-4310-8E6B-5941DA8BB362}" type="parTrans" cxnId="{E09BC3DF-33E4-4D28-9939-993A35E07C83}">
      <dgm:prSet/>
      <dgm:spPr/>
      <dgm:t>
        <a:bodyPr/>
        <a:lstStyle/>
        <a:p>
          <a:endParaRPr lang="en-US"/>
        </a:p>
      </dgm:t>
    </dgm:pt>
    <dgm:pt modelId="{E78ECE48-363A-4721-BEBB-37AD7662A85E}" type="sibTrans" cxnId="{E09BC3DF-33E4-4D28-9939-993A35E07C83}">
      <dgm:prSet/>
      <dgm:spPr/>
      <dgm:t>
        <a:bodyPr/>
        <a:lstStyle/>
        <a:p>
          <a:endParaRPr lang="en-US"/>
        </a:p>
      </dgm:t>
    </dgm:pt>
    <dgm:pt modelId="{63671F1A-F092-4B8D-9DF6-20875523CBA3}">
      <dgm:prSet/>
      <dgm:spPr/>
      <dgm:t>
        <a:bodyPr/>
        <a:lstStyle/>
        <a:p>
          <a:r>
            <a:rPr lang="en-GB" b="1" i="0" dirty="0"/>
            <a:t>They include people of all ages, genders, nationalities, religions, disability status, sexual orientation and gender identities, as well as national, ethnic, religious, linguistic minorities and indigenous peoples. </a:t>
          </a:r>
          <a:endParaRPr lang="en-US" b="1" dirty="0"/>
        </a:p>
      </dgm:t>
    </dgm:pt>
    <dgm:pt modelId="{AE32F899-5A6C-465C-A3AF-96C086ED7FC2}" type="parTrans" cxnId="{7AF6F72D-EFBE-44BB-9B17-A8A2F6580BE8}">
      <dgm:prSet/>
      <dgm:spPr/>
      <dgm:t>
        <a:bodyPr/>
        <a:lstStyle/>
        <a:p>
          <a:endParaRPr lang="en-US"/>
        </a:p>
      </dgm:t>
    </dgm:pt>
    <dgm:pt modelId="{538CECD5-730C-4B1F-8667-768724F4F2CD}" type="sibTrans" cxnId="{7AF6F72D-EFBE-44BB-9B17-A8A2F6580BE8}">
      <dgm:prSet/>
      <dgm:spPr/>
      <dgm:t>
        <a:bodyPr/>
        <a:lstStyle/>
        <a:p>
          <a:endParaRPr lang="en-US"/>
        </a:p>
      </dgm:t>
    </dgm:pt>
    <dgm:pt modelId="{098388AA-5CE7-D643-8484-9C410910F1DA}" type="pres">
      <dgm:prSet presAssocID="{35914E3C-FFB8-404E-9DFA-9720AFAAC3B1}" presName="vert0" presStyleCnt="0">
        <dgm:presLayoutVars>
          <dgm:dir/>
          <dgm:animOne val="branch"/>
          <dgm:animLvl val="lvl"/>
        </dgm:presLayoutVars>
      </dgm:prSet>
      <dgm:spPr/>
    </dgm:pt>
    <dgm:pt modelId="{C798A412-C3A8-A147-8C7D-B49614255F2D}" type="pres">
      <dgm:prSet presAssocID="{68A5A21B-C0FF-4B19-B463-06518EB74030}" presName="thickLine" presStyleLbl="alignNode1" presStyleIdx="0" presStyleCnt="3"/>
      <dgm:spPr/>
    </dgm:pt>
    <dgm:pt modelId="{6F0ACC98-8F52-F745-B7C9-ACED0E13D74B}" type="pres">
      <dgm:prSet presAssocID="{68A5A21B-C0FF-4B19-B463-06518EB74030}" presName="horz1" presStyleCnt="0"/>
      <dgm:spPr/>
    </dgm:pt>
    <dgm:pt modelId="{9DBD45DF-65EC-AD41-832A-5DFB056269A9}" type="pres">
      <dgm:prSet presAssocID="{68A5A21B-C0FF-4B19-B463-06518EB74030}" presName="tx1" presStyleLbl="revTx" presStyleIdx="0" presStyleCnt="3"/>
      <dgm:spPr/>
    </dgm:pt>
    <dgm:pt modelId="{C7BC85FC-0259-774A-95C9-0CD11A178946}" type="pres">
      <dgm:prSet presAssocID="{68A5A21B-C0FF-4B19-B463-06518EB74030}" presName="vert1" presStyleCnt="0"/>
      <dgm:spPr/>
    </dgm:pt>
    <dgm:pt modelId="{A6200962-36C7-0244-81F6-40902BBCCA71}" type="pres">
      <dgm:prSet presAssocID="{A6845D21-3184-402E-80F6-BFAB7E12244F}" presName="thickLine" presStyleLbl="alignNode1" presStyleIdx="1" presStyleCnt="3"/>
      <dgm:spPr/>
    </dgm:pt>
    <dgm:pt modelId="{D4281A4F-949E-484F-BB62-332DE40DD2D6}" type="pres">
      <dgm:prSet presAssocID="{A6845D21-3184-402E-80F6-BFAB7E12244F}" presName="horz1" presStyleCnt="0"/>
      <dgm:spPr/>
    </dgm:pt>
    <dgm:pt modelId="{FFE6872D-C3F8-C54D-8F1D-56ADBDDCB6C0}" type="pres">
      <dgm:prSet presAssocID="{A6845D21-3184-402E-80F6-BFAB7E12244F}" presName="tx1" presStyleLbl="revTx" presStyleIdx="1" presStyleCnt="3"/>
      <dgm:spPr/>
    </dgm:pt>
    <dgm:pt modelId="{DD7AFC02-2B36-FC48-91D3-2CC54C8CC562}" type="pres">
      <dgm:prSet presAssocID="{A6845D21-3184-402E-80F6-BFAB7E12244F}" presName="vert1" presStyleCnt="0"/>
      <dgm:spPr/>
    </dgm:pt>
    <dgm:pt modelId="{62011952-4BD0-E543-84FE-42917FE3A84A}" type="pres">
      <dgm:prSet presAssocID="{63671F1A-F092-4B8D-9DF6-20875523CBA3}" presName="thickLine" presStyleLbl="alignNode1" presStyleIdx="2" presStyleCnt="3"/>
      <dgm:spPr/>
    </dgm:pt>
    <dgm:pt modelId="{38E4D23D-5ECA-3749-9DD0-8648602258AD}" type="pres">
      <dgm:prSet presAssocID="{63671F1A-F092-4B8D-9DF6-20875523CBA3}" presName="horz1" presStyleCnt="0"/>
      <dgm:spPr/>
    </dgm:pt>
    <dgm:pt modelId="{BB64E029-61B6-F24E-8046-24F082F9F750}" type="pres">
      <dgm:prSet presAssocID="{63671F1A-F092-4B8D-9DF6-20875523CBA3}" presName="tx1" presStyleLbl="revTx" presStyleIdx="2" presStyleCnt="3"/>
      <dgm:spPr/>
    </dgm:pt>
    <dgm:pt modelId="{623EADCB-06C2-294C-8A7F-22B2D202B71F}" type="pres">
      <dgm:prSet presAssocID="{63671F1A-F092-4B8D-9DF6-20875523CBA3}" presName="vert1" presStyleCnt="0"/>
      <dgm:spPr/>
    </dgm:pt>
  </dgm:ptLst>
  <dgm:cxnLst>
    <dgm:cxn modelId="{8C714416-A7D3-664E-ACB9-3582FF86361D}" type="presOf" srcId="{35914E3C-FFB8-404E-9DFA-9720AFAAC3B1}" destId="{098388AA-5CE7-D643-8484-9C410910F1DA}" srcOrd="0" destOrd="0" presId="urn:microsoft.com/office/officeart/2008/layout/LinedList"/>
    <dgm:cxn modelId="{7AF6F72D-EFBE-44BB-9B17-A8A2F6580BE8}" srcId="{35914E3C-FFB8-404E-9DFA-9720AFAAC3B1}" destId="{63671F1A-F092-4B8D-9DF6-20875523CBA3}" srcOrd="2" destOrd="0" parTransId="{AE32F899-5A6C-465C-A3AF-96C086ED7FC2}" sibTransId="{538CECD5-730C-4B1F-8667-768724F4F2CD}"/>
    <dgm:cxn modelId="{BE9A1D33-4FB3-AA49-A244-132CFFF8AED7}" type="presOf" srcId="{A6845D21-3184-402E-80F6-BFAB7E12244F}" destId="{FFE6872D-C3F8-C54D-8F1D-56ADBDDCB6C0}" srcOrd="0" destOrd="0" presId="urn:microsoft.com/office/officeart/2008/layout/LinedList"/>
    <dgm:cxn modelId="{C50E067B-4E6F-4D58-973F-A6EA517F751F}" srcId="{35914E3C-FFB8-404E-9DFA-9720AFAAC3B1}" destId="{68A5A21B-C0FF-4B19-B463-06518EB74030}" srcOrd="0" destOrd="0" parTransId="{8AD7C749-3C69-41D0-8405-BF6F656B48A7}" sibTransId="{C4FE1982-FBC5-455A-9C64-ACBBEFB76601}"/>
    <dgm:cxn modelId="{BCB7CD8B-2F98-9E47-BA31-10F3A83111C1}" type="presOf" srcId="{68A5A21B-C0FF-4B19-B463-06518EB74030}" destId="{9DBD45DF-65EC-AD41-832A-5DFB056269A9}" srcOrd="0" destOrd="0" presId="urn:microsoft.com/office/officeart/2008/layout/LinedList"/>
    <dgm:cxn modelId="{05A1FA98-6F8A-0348-9AF1-695C447C964D}" type="presOf" srcId="{63671F1A-F092-4B8D-9DF6-20875523CBA3}" destId="{BB64E029-61B6-F24E-8046-24F082F9F750}" srcOrd="0" destOrd="0" presId="urn:microsoft.com/office/officeart/2008/layout/LinedList"/>
    <dgm:cxn modelId="{E09BC3DF-33E4-4D28-9939-993A35E07C83}" srcId="{35914E3C-FFB8-404E-9DFA-9720AFAAC3B1}" destId="{A6845D21-3184-402E-80F6-BFAB7E12244F}" srcOrd="1" destOrd="0" parTransId="{FE9A81E0-5C45-4310-8E6B-5941DA8BB362}" sibTransId="{E78ECE48-363A-4721-BEBB-37AD7662A85E}"/>
    <dgm:cxn modelId="{5A26F243-2979-EC43-BCDC-97BA735626C4}" type="presParOf" srcId="{098388AA-5CE7-D643-8484-9C410910F1DA}" destId="{C798A412-C3A8-A147-8C7D-B49614255F2D}" srcOrd="0" destOrd="0" presId="urn:microsoft.com/office/officeart/2008/layout/LinedList"/>
    <dgm:cxn modelId="{7E8B64AF-2B96-5F44-A7C6-82BCAFB569F0}" type="presParOf" srcId="{098388AA-5CE7-D643-8484-9C410910F1DA}" destId="{6F0ACC98-8F52-F745-B7C9-ACED0E13D74B}" srcOrd="1" destOrd="0" presId="urn:microsoft.com/office/officeart/2008/layout/LinedList"/>
    <dgm:cxn modelId="{CA9C65C1-805F-164F-84AF-A5F5C0A25561}" type="presParOf" srcId="{6F0ACC98-8F52-F745-B7C9-ACED0E13D74B}" destId="{9DBD45DF-65EC-AD41-832A-5DFB056269A9}" srcOrd="0" destOrd="0" presId="urn:microsoft.com/office/officeart/2008/layout/LinedList"/>
    <dgm:cxn modelId="{47EE81AD-8521-884E-B18B-F55CAE80AFEE}" type="presParOf" srcId="{6F0ACC98-8F52-F745-B7C9-ACED0E13D74B}" destId="{C7BC85FC-0259-774A-95C9-0CD11A178946}" srcOrd="1" destOrd="0" presId="urn:microsoft.com/office/officeart/2008/layout/LinedList"/>
    <dgm:cxn modelId="{B855A81E-C601-3545-B8F7-D59139A1C332}" type="presParOf" srcId="{098388AA-5CE7-D643-8484-9C410910F1DA}" destId="{A6200962-36C7-0244-81F6-40902BBCCA71}" srcOrd="2" destOrd="0" presId="urn:microsoft.com/office/officeart/2008/layout/LinedList"/>
    <dgm:cxn modelId="{5617E68A-497F-924D-9FB8-A9E1AC31483B}" type="presParOf" srcId="{098388AA-5CE7-D643-8484-9C410910F1DA}" destId="{D4281A4F-949E-484F-BB62-332DE40DD2D6}" srcOrd="3" destOrd="0" presId="urn:microsoft.com/office/officeart/2008/layout/LinedList"/>
    <dgm:cxn modelId="{BDA20CBA-67E5-0845-B2DE-E6DE1F8D19E0}" type="presParOf" srcId="{D4281A4F-949E-484F-BB62-332DE40DD2D6}" destId="{FFE6872D-C3F8-C54D-8F1D-56ADBDDCB6C0}" srcOrd="0" destOrd="0" presId="urn:microsoft.com/office/officeart/2008/layout/LinedList"/>
    <dgm:cxn modelId="{57B6FC56-A573-234F-BD8E-0355DFD8984A}" type="presParOf" srcId="{D4281A4F-949E-484F-BB62-332DE40DD2D6}" destId="{DD7AFC02-2B36-FC48-91D3-2CC54C8CC562}" srcOrd="1" destOrd="0" presId="urn:microsoft.com/office/officeart/2008/layout/LinedList"/>
    <dgm:cxn modelId="{7F95E957-FD57-214B-9573-3A5F475F7D5C}" type="presParOf" srcId="{098388AA-5CE7-D643-8484-9C410910F1DA}" destId="{62011952-4BD0-E543-84FE-42917FE3A84A}" srcOrd="4" destOrd="0" presId="urn:microsoft.com/office/officeart/2008/layout/LinedList"/>
    <dgm:cxn modelId="{F25A9E48-08AC-A94E-86B2-FEBF60119B1F}" type="presParOf" srcId="{098388AA-5CE7-D643-8484-9C410910F1DA}" destId="{38E4D23D-5ECA-3749-9DD0-8648602258AD}" srcOrd="5" destOrd="0" presId="urn:microsoft.com/office/officeart/2008/layout/LinedList"/>
    <dgm:cxn modelId="{36B854FC-D912-384B-95B3-96E62E943F81}" type="presParOf" srcId="{38E4D23D-5ECA-3749-9DD0-8648602258AD}" destId="{BB64E029-61B6-F24E-8046-24F082F9F750}" srcOrd="0" destOrd="0" presId="urn:microsoft.com/office/officeart/2008/layout/LinedList"/>
    <dgm:cxn modelId="{85267CFD-8C76-8D41-A313-67E7CA1A5FB9}" type="presParOf" srcId="{38E4D23D-5ECA-3749-9DD0-8648602258AD}" destId="{623EADCB-06C2-294C-8A7F-22B2D202B71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388863-9FC0-43B0-B878-30B09471F4E8}"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DBD5B15C-A7A8-4500-8763-245DDD3DEF93}">
      <dgm:prSet custT="1"/>
      <dgm:spPr/>
      <dgm:t>
        <a:bodyPr/>
        <a:lstStyle/>
        <a:p>
          <a:r>
            <a:rPr lang="en-AU" sz="2000" b="1" dirty="0"/>
            <a:t>The AGD </a:t>
          </a:r>
          <a:r>
            <a:rPr lang="en-US" sz="2000" b="1" dirty="0"/>
            <a:t>Policy </a:t>
          </a:r>
          <a:r>
            <a:rPr lang="en-AU" sz="2000" b="1" dirty="0"/>
            <a:t>is designed to ensure that all diverse groups are treated equally. It commits to:</a:t>
          </a:r>
          <a:endParaRPr lang="en-US" sz="2000" b="1" dirty="0"/>
        </a:p>
      </dgm:t>
    </dgm:pt>
    <dgm:pt modelId="{C812C54D-3622-4D2C-BF85-A7F2305A0093}" type="parTrans" cxnId="{DA02996F-289C-45FE-A68F-AF0387C10757}">
      <dgm:prSet/>
      <dgm:spPr/>
      <dgm:t>
        <a:bodyPr/>
        <a:lstStyle/>
        <a:p>
          <a:endParaRPr lang="en-US"/>
        </a:p>
      </dgm:t>
    </dgm:pt>
    <dgm:pt modelId="{7D363A15-D6CE-4195-AF71-63B4FD90788A}" type="sibTrans" cxnId="{DA02996F-289C-45FE-A68F-AF0387C10757}">
      <dgm:prSet/>
      <dgm:spPr/>
      <dgm:t>
        <a:bodyPr/>
        <a:lstStyle/>
        <a:p>
          <a:endParaRPr lang="en-US"/>
        </a:p>
      </dgm:t>
    </dgm:pt>
    <dgm:pt modelId="{E68BE6A1-DA84-4961-B8DC-F26E42C0BFCE}">
      <dgm:prSet/>
      <dgm:spPr/>
      <dgm:t>
        <a:bodyPr/>
        <a:lstStyle/>
        <a:p>
          <a:r>
            <a:rPr lang="en-AU" b="1" dirty="0"/>
            <a:t>Inclusive programming to ensure that no one is left out</a:t>
          </a:r>
          <a:endParaRPr lang="en-US" b="1" dirty="0"/>
        </a:p>
      </dgm:t>
    </dgm:pt>
    <dgm:pt modelId="{4C86FCC5-4B7E-4078-84FE-EC8DB223730A}" type="parTrans" cxnId="{B43B4412-9792-43EA-A5F0-C4647661E3A9}">
      <dgm:prSet/>
      <dgm:spPr/>
      <dgm:t>
        <a:bodyPr/>
        <a:lstStyle/>
        <a:p>
          <a:endParaRPr lang="en-US"/>
        </a:p>
      </dgm:t>
    </dgm:pt>
    <dgm:pt modelId="{3F0E2004-901A-415D-BDD2-D38E74537B09}" type="sibTrans" cxnId="{B43B4412-9792-43EA-A5F0-C4647661E3A9}">
      <dgm:prSet/>
      <dgm:spPr/>
      <dgm:t>
        <a:bodyPr/>
        <a:lstStyle/>
        <a:p>
          <a:endParaRPr lang="en-US"/>
        </a:p>
      </dgm:t>
    </dgm:pt>
    <dgm:pt modelId="{60F74E6A-6482-4058-8257-0547C1F47BC9}">
      <dgm:prSet/>
      <dgm:spPr/>
      <dgm:t>
        <a:bodyPr/>
        <a:lstStyle/>
        <a:p>
          <a:r>
            <a:rPr lang="en-AU" b="1" dirty="0"/>
            <a:t>Providing opportunities for all refugees, forcibly displaced and stateless people to participate in decision making about their own lives</a:t>
          </a:r>
          <a:endParaRPr lang="en-US" b="1" dirty="0"/>
        </a:p>
      </dgm:t>
    </dgm:pt>
    <dgm:pt modelId="{FA5727EA-91C4-467F-9D1D-4D7B942734E6}" type="parTrans" cxnId="{6B78A813-2E51-45AF-9023-FCC74F0A1B32}">
      <dgm:prSet/>
      <dgm:spPr/>
      <dgm:t>
        <a:bodyPr/>
        <a:lstStyle/>
        <a:p>
          <a:endParaRPr lang="en-US"/>
        </a:p>
      </dgm:t>
    </dgm:pt>
    <dgm:pt modelId="{1E5831C0-BD62-4504-BAF8-61AFEC1029C5}" type="sibTrans" cxnId="{6B78A813-2E51-45AF-9023-FCC74F0A1B32}">
      <dgm:prSet/>
      <dgm:spPr/>
      <dgm:t>
        <a:bodyPr/>
        <a:lstStyle/>
        <a:p>
          <a:endParaRPr lang="en-US"/>
        </a:p>
      </dgm:t>
    </dgm:pt>
    <dgm:pt modelId="{B7D6EEC7-9713-45B9-8D1A-A571C81D221D}">
      <dgm:prSet/>
      <dgm:spPr/>
      <dgm:t>
        <a:bodyPr/>
        <a:lstStyle/>
        <a:p>
          <a:r>
            <a:rPr lang="en-AU" b="1" dirty="0"/>
            <a:t>Providing women and girls equal access to documentation, and control over food and relief items and cash</a:t>
          </a:r>
          <a:endParaRPr lang="en-US" b="1" dirty="0"/>
        </a:p>
      </dgm:t>
    </dgm:pt>
    <dgm:pt modelId="{D32CBB6C-C5A8-4C89-B4EF-3DB7B2876EEB}" type="parTrans" cxnId="{48AF648F-D6E4-4683-8490-F80D10D7C15F}">
      <dgm:prSet/>
      <dgm:spPr/>
      <dgm:t>
        <a:bodyPr/>
        <a:lstStyle/>
        <a:p>
          <a:endParaRPr lang="en-US"/>
        </a:p>
      </dgm:t>
    </dgm:pt>
    <dgm:pt modelId="{494F253B-8BE6-4D5A-B408-37AF84319EA1}" type="sibTrans" cxnId="{48AF648F-D6E4-4683-8490-F80D10D7C15F}">
      <dgm:prSet/>
      <dgm:spPr/>
      <dgm:t>
        <a:bodyPr/>
        <a:lstStyle/>
        <a:p>
          <a:endParaRPr lang="en-US"/>
        </a:p>
      </dgm:t>
    </dgm:pt>
    <dgm:pt modelId="{7AB426BE-DA02-4346-A9B5-51A674E5B931}">
      <dgm:prSet/>
      <dgm:spPr/>
      <dgm:t>
        <a:bodyPr/>
        <a:lstStyle/>
        <a:p>
          <a:r>
            <a:rPr lang="en-AU" b="1" dirty="0"/>
            <a:t>Providing equal access to economic opportunities, work, education and health services. </a:t>
          </a:r>
          <a:endParaRPr lang="en-US" b="1" dirty="0"/>
        </a:p>
      </dgm:t>
    </dgm:pt>
    <dgm:pt modelId="{B81862B5-7511-4A7D-B2E8-2D6B1BE31731}" type="parTrans" cxnId="{2B15258A-0A19-4B03-9406-D5F9635E6003}">
      <dgm:prSet/>
      <dgm:spPr/>
      <dgm:t>
        <a:bodyPr/>
        <a:lstStyle/>
        <a:p>
          <a:endParaRPr lang="en-US"/>
        </a:p>
      </dgm:t>
    </dgm:pt>
    <dgm:pt modelId="{9DC24B89-D992-4459-9A34-97F252D50367}" type="sibTrans" cxnId="{2B15258A-0A19-4B03-9406-D5F9635E6003}">
      <dgm:prSet/>
      <dgm:spPr/>
      <dgm:t>
        <a:bodyPr/>
        <a:lstStyle/>
        <a:p>
          <a:endParaRPr lang="en-US"/>
        </a:p>
      </dgm:t>
    </dgm:pt>
    <dgm:pt modelId="{E723B25D-23D2-450E-B4C5-2C81401A95D1}">
      <dgm:prSet/>
      <dgm:spPr/>
      <dgm:t>
        <a:bodyPr/>
        <a:lstStyle/>
        <a:p>
          <a:r>
            <a:rPr lang="en-AU" b="1" dirty="0"/>
            <a:t>Providing comprehensive  prevention, response and risk mitigation services to address gender-based violence, including sexual violence. </a:t>
          </a:r>
          <a:endParaRPr lang="en-US" b="1" dirty="0"/>
        </a:p>
      </dgm:t>
    </dgm:pt>
    <dgm:pt modelId="{E2EDAF62-AC99-449D-8F2E-28BEF0515395}" type="parTrans" cxnId="{7E100253-97E8-4D8F-BBF7-81507CA2607A}">
      <dgm:prSet/>
      <dgm:spPr/>
      <dgm:t>
        <a:bodyPr/>
        <a:lstStyle/>
        <a:p>
          <a:endParaRPr lang="en-US"/>
        </a:p>
      </dgm:t>
    </dgm:pt>
    <dgm:pt modelId="{AA885C58-E337-4E19-A003-7CDE9637BE58}" type="sibTrans" cxnId="{7E100253-97E8-4D8F-BBF7-81507CA2607A}">
      <dgm:prSet/>
      <dgm:spPr/>
      <dgm:t>
        <a:bodyPr/>
        <a:lstStyle/>
        <a:p>
          <a:endParaRPr lang="en-US"/>
        </a:p>
      </dgm:t>
    </dgm:pt>
    <dgm:pt modelId="{A33E9B90-5C8F-0849-B6B2-F643C0AA3F1E}" type="pres">
      <dgm:prSet presAssocID="{88388863-9FC0-43B0-B878-30B09471F4E8}" presName="vert0" presStyleCnt="0">
        <dgm:presLayoutVars>
          <dgm:dir/>
          <dgm:animOne val="branch"/>
          <dgm:animLvl val="lvl"/>
        </dgm:presLayoutVars>
      </dgm:prSet>
      <dgm:spPr/>
    </dgm:pt>
    <dgm:pt modelId="{3CF244D4-64FE-114F-A5D9-A7B92C517579}" type="pres">
      <dgm:prSet presAssocID="{DBD5B15C-A7A8-4500-8763-245DDD3DEF93}" presName="thickLine" presStyleLbl="alignNode1" presStyleIdx="0" presStyleCnt="6"/>
      <dgm:spPr/>
    </dgm:pt>
    <dgm:pt modelId="{F423E61D-5A97-274C-BC13-C692CB89810F}" type="pres">
      <dgm:prSet presAssocID="{DBD5B15C-A7A8-4500-8763-245DDD3DEF93}" presName="horz1" presStyleCnt="0"/>
      <dgm:spPr/>
    </dgm:pt>
    <dgm:pt modelId="{1963BFAB-D584-9847-8093-468AB220FFCD}" type="pres">
      <dgm:prSet presAssocID="{DBD5B15C-A7A8-4500-8763-245DDD3DEF93}" presName="tx1" presStyleLbl="revTx" presStyleIdx="0" presStyleCnt="6"/>
      <dgm:spPr/>
    </dgm:pt>
    <dgm:pt modelId="{CCC551F2-C53C-CE49-BFB7-FF0D782A9BB3}" type="pres">
      <dgm:prSet presAssocID="{DBD5B15C-A7A8-4500-8763-245DDD3DEF93}" presName="vert1" presStyleCnt="0"/>
      <dgm:spPr/>
    </dgm:pt>
    <dgm:pt modelId="{F08757C5-9814-1F4B-8A25-F6E2C6706192}" type="pres">
      <dgm:prSet presAssocID="{E68BE6A1-DA84-4961-B8DC-F26E42C0BFCE}" presName="thickLine" presStyleLbl="alignNode1" presStyleIdx="1" presStyleCnt="6"/>
      <dgm:spPr/>
    </dgm:pt>
    <dgm:pt modelId="{F30AB308-F529-7C44-B017-0775B2E3A77D}" type="pres">
      <dgm:prSet presAssocID="{E68BE6A1-DA84-4961-B8DC-F26E42C0BFCE}" presName="horz1" presStyleCnt="0"/>
      <dgm:spPr/>
    </dgm:pt>
    <dgm:pt modelId="{C9C9058C-99F9-B14D-B9B2-BA6F87E04141}" type="pres">
      <dgm:prSet presAssocID="{E68BE6A1-DA84-4961-B8DC-F26E42C0BFCE}" presName="tx1" presStyleLbl="revTx" presStyleIdx="1" presStyleCnt="6"/>
      <dgm:spPr/>
    </dgm:pt>
    <dgm:pt modelId="{A96FA4FC-3352-C842-9E14-4EDEC8B3A7B4}" type="pres">
      <dgm:prSet presAssocID="{E68BE6A1-DA84-4961-B8DC-F26E42C0BFCE}" presName="vert1" presStyleCnt="0"/>
      <dgm:spPr/>
    </dgm:pt>
    <dgm:pt modelId="{F38343E1-D671-7A4F-AEC0-B8E0791F2D0B}" type="pres">
      <dgm:prSet presAssocID="{60F74E6A-6482-4058-8257-0547C1F47BC9}" presName="thickLine" presStyleLbl="alignNode1" presStyleIdx="2" presStyleCnt="6"/>
      <dgm:spPr/>
    </dgm:pt>
    <dgm:pt modelId="{0BCF8D6B-4C20-A146-955A-192CF4BB2882}" type="pres">
      <dgm:prSet presAssocID="{60F74E6A-6482-4058-8257-0547C1F47BC9}" presName="horz1" presStyleCnt="0"/>
      <dgm:spPr/>
    </dgm:pt>
    <dgm:pt modelId="{EC87A173-E5D5-B74B-B143-599C2088C64D}" type="pres">
      <dgm:prSet presAssocID="{60F74E6A-6482-4058-8257-0547C1F47BC9}" presName="tx1" presStyleLbl="revTx" presStyleIdx="2" presStyleCnt="6"/>
      <dgm:spPr/>
    </dgm:pt>
    <dgm:pt modelId="{0654F2E5-937C-0E44-91AF-EC5D3B21ED8D}" type="pres">
      <dgm:prSet presAssocID="{60F74E6A-6482-4058-8257-0547C1F47BC9}" presName="vert1" presStyleCnt="0"/>
      <dgm:spPr/>
    </dgm:pt>
    <dgm:pt modelId="{17173CC8-5237-7948-87D0-04C3A6D9548D}" type="pres">
      <dgm:prSet presAssocID="{B7D6EEC7-9713-45B9-8D1A-A571C81D221D}" presName="thickLine" presStyleLbl="alignNode1" presStyleIdx="3" presStyleCnt="6"/>
      <dgm:spPr/>
    </dgm:pt>
    <dgm:pt modelId="{16E5F7DC-D1C2-8E4B-B359-A62CB6EB2C00}" type="pres">
      <dgm:prSet presAssocID="{B7D6EEC7-9713-45B9-8D1A-A571C81D221D}" presName="horz1" presStyleCnt="0"/>
      <dgm:spPr/>
    </dgm:pt>
    <dgm:pt modelId="{2904DD5B-49B8-B547-A134-52F3F252B031}" type="pres">
      <dgm:prSet presAssocID="{B7D6EEC7-9713-45B9-8D1A-A571C81D221D}" presName="tx1" presStyleLbl="revTx" presStyleIdx="3" presStyleCnt="6"/>
      <dgm:spPr/>
    </dgm:pt>
    <dgm:pt modelId="{8B181AB3-53D4-304E-94E0-74D2F4881618}" type="pres">
      <dgm:prSet presAssocID="{B7D6EEC7-9713-45B9-8D1A-A571C81D221D}" presName="vert1" presStyleCnt="0"/>
      <dgm:spPr/>
    </dgm:pt>
    <dgm:pt modelId="{50130C95-D902-DC49-807E-011A68BD63B7}" type="pres">
      <dgm:prSet presAssocID="{7AB426BE-DA02-4346-A9B5-51A674E5B931}" presName="thickLine" presStyleLbl="alignNode1" presStyleIdx="4" presStyleCnt="6"/>
      <dgm:spPr/>
    </dgm:pt>
    <dgm:pt modelId="{A10E3F9D-2BA0-BD4F-88FD-F3CF5981E1A8}" type="pres">
      <dgm:prSet presAssocID="{7AB426BE-DA02-4346-A9B5-51A674E5B931}" presName="horz1" presStyleCnt="0"/>
      <dgm:spPr/>
    </dgm:pt>
    <dgm:pt modelId="{AEA868E6-7E2B-BE4C-9DE2-D234F97A39A3}" type="pres">
      <dgm:prSet presAssocID="{7AB426BE-DA02-4346-A9B5-51A674E5B931}" presName="tx1" presStyleLbl="revTx" presStyleIdx="4" presStyleCnt="6"/>
      <dgm:spPr/>
    </dgm:pt>
    <dgm:pt modelId="{94CD27DE-03CC-DF41-B744-C4E4C4EC993A}" type="pres">
      <dgm:prSet presAssocID="{7AB426BE-DA02-4346-A9B5-51A674E5B931}" presName="vert1" presStyleCnt="0"/>
      <dgm:spPr/>
    </dgm:pt>
    <dgm:pt modelId="{861001E8-AEEF-E446-9DAA-1EBD9A69BD68}" type="pres">
      <dgm:prSet presAssocID="{E723B25D-23D2-450E-B4C5-2C81401A95D1}" presName="thickLine" presStyleLbl="alignNode1" presStyleIdx="5" presStyleCnt="6"/>
      <dgm:spPr/>
    </dgm:pt>
    <dgm:pt modelId="{7E631085-5486-D44E-AEAB-BA17708A32F2}" type="pres">
      <dgm:prSet presAssocID="{E723B25D-23D2-450E-B4C5-2C81401A95D1}" presName="horz1" presStyleCnt="0"/>
      <dgm:spPr/>
    </dgm:pt>
    <dgm:pt modelId="{60507618-B92F-9847-B856-47846307E556}" type="pres">
      <dgm:prSet presAssocID="{E723B25D-23D2-450E-B4C5-2C81401A95D1}" presName="tx1" presStyleLbl="revTx" presStyleIdx="5" presStyleCnt="6"/>
      <dgm:spPr/>
    </dgm:pt>
    <dgm:pt modelId="{168649BE-4B65-B24A-AAE5-E769E880F92A}" type="pres">
      <dgm:prSet presAssocID="{E723B25D-23D2-450E-B4C5-2C81401A95D1}" presName="vert1" presStyleCnt="0"/>
      <dgm:spPr/>
    </dgm:pt>
  </dgm:ptLst>
  <dgm:cxnLst>
    <dgm:cxn modelId="{9ACB3A0E-7D0E-194D-8D3B-EAA43D9CBA25}" type="presOf" srcId="{7AB426BE-DA02-4346-A9B5-51A674E5B931}" destId="{AEA868E6-7E2B-BE4C-9DE2-D234F97A39A3}" srcOrd="0" destOrd="0" presId="urn:microsoft.com/office/officeart/2008/layout/LinedList"/>
    <dgm:cxn modelId="{B43B4412-9792-43EA-A5F0-C4647661E3A9}" srcId="{88388863-9FC0-43B0-B878-30B09471F4E8}" destId="{E68BE6A1-DA84-4961-B8DC-F26E42C0BFCE}" srcOrd="1" destOrd="0" parTransId="{4C86FCC5-4B7E-4078-84FE-EC8DB223730A}" sibTransId="{3F0E2004-901A-415D-BDD2-D38E74537B09}"/>
    <dgm:cxn modelId="{6B78A813-2E51-45AF-9023-FCC74F0A1B32}" srcId="{88388863-9FC0-43B0-B878-30B09471F4E8}" destId="{60F74E6A-6482-4058-8257-0547C1F47BC9}" srcOrd="2" destOrd="0" parTransId="{FA5727EA-91C4-467F-9D1D-4D7B942734E6}" sibTransId="{1E5831C0-BD62-4504-BAF8-61AFEC1029C5}"/>
    <dgm:cxn modelId="{DA02996F-289C-45FE-A68F-AF0387C10757}" srcId="{88388863-9FC0-43B0-B878-30B09471F4E8}" destId="{DBD5B15C-A7A8-4500-8763-245DDD3DEF93}" srcOrd="0" destOrd="0" parTransId="{C812C54D-3622-4D2C-BF85-A7F2305A0093}" sibTransId="{7D363A15-D6CE-4195-AF71-63B4FD90788A}"/>
    <dgm:cxn modelId="{7E100253-97E8-4D8F-BBF7-81507CA2607A}" srcId="{88388863-9FC0-43B0-B878-30B09471F4E8}" destId="{E723B25D-23D2-450E-B4C5-2C81401A95D1}" srcOrd="5" destOrd="0" parTransId="{E2EDAF62-AC99-449D-8F2E-28BEF0515395}" sibTransId="{AA885C58-E337-4E19-A003-7CDE9637BE58}"/>
    <dgm:cxn modelId="{2BB0AD5A-0ECB-FD43-800F-BFFF3B6C8974}" type="presOf" srcId="{60F74E6A-6482-4058-8257-0547C1F47BC9}" destId="{EC87A173-E5D5-B74B-B143-599C2088C64D}" srcOrd="0" destOrd="0" presId="urn:microsoft.com/office/officeart/2008/layout/LinedList"/>
    <dgm:cxn modelId="{65599581-77A3-AA4B-9FCB-FA7646E822A2}" type="presOf" srcId="{E68BE6A1-DA84-4961-B8DC-F26E42C0BFCE}" destId="{C9C9058C-99F9-B14D-B9B2-BA6F87E04141}" srcOrd="0" destOrd="0" presId="urn:microsoft.com/office/officeart/2008/layout/LinedList"/>
    <dgm:cxn modelId="{2B15258A-0A19-4B03-9406-D5F9635E6003}" srcId="{88388863-9FC0-43B0-B878-30B09471F4E8}" destId="{7AB426BE-DA02-4346-A9B5-51A674E5B931}" srcOrd="4" destOrd="0" parTransId="{B81862B5-7511-4A7D-B2E8-2D6B1BE31731}" sibTransId="{9DC24B89-D992-4459-9A34-97F252D50367}"/>
    <dgm:cxn modelId="{48AF648F-D6E4-4683-8490-F80D10D7C15F}" srcId="{88388863-9FC0-43B0-B878-30B09471F4E8}" destId="{B7D6EEC7-9713-45B9-8D1A-A571C81D221D}" srcOrd="3" destOrd="0" parTransId="{D32CBB6C-C5A8-4C89-B4EF-3DB7B2876EEB}" sibTransId="{494F253B-8BE6-4D5A-B408-37AF84319EA1}"/>
    <dgm:cxn modelId="{9FB55A95-853B-C543-9BC3-D1D2B9726747}" type="presOf" srcId="{DBD5B15C-A7A8-4500-8763-245DDD3DEF93}" destId="{1963BFAB-D584-9847-8093-468AB220FFCD}" srcOrd="0" destOrd="0" presId="urn:microsoft.com/office/officeart/2008/layout/LinedList"/>
    <dgm:cxn modelId="{2F7C3AB2-BDC1-3E44-ACFD-78967803647B}" type="presOf" srcId="{B7D6EEC7-9713-45B9-8D1A-A571C81D221D}" destId="{2904DD5B-49B8-B547-A134-52F3F252B031}" srcOrd="0" destOrd="0" presId="urn:microsoft.com/office/officeart/2008/layout/LinedList"/>
    <dgm:cxn modelId="{A16F53BA-30DE-B345-B166-EB21331D0372}" type="presOf" srcId="{88388863-9FC0-43B0-B878-30B09471F4E8}" destId="{A33E9B90-5C8F-0849-B6B2-F643C0AA3F1E}" srcOrd="0" destOrd="0" presId="urn:microsoft.com/office/officeart/2008/layout/LinedList"/>
    <dgm:cxn modelId="{F7B9B4E1-38C5-1B42-B78F-F9D5D498C579}" type="presOf" srcId="{E723B25D-23D2-450E-B4C5-2C81401A95D1}" destId="{60507618-B92F-9847-B856-47846307E556}" srcOrd="0" destOrd="0" presId="urn:microsoft.com/office/officeart/2008/layout/LinedList"/>
    <dgm:cxn modelId="{68869C13-54AF-7842-91CA-BC276FBB382E}" type="presParOf" srcId="{A33E9B90-5C8F-0849-B6B2-F643C0AA3F1E}" destId="{3CF244D4-64FE-114F-A5D9-A7B92C517579}" srcOrd="0" destOrd="0" presId="urn:microsoft.com/office/officeart/2008/layout/LinedList"/>
    <dgm:cxn modelId="{594FFCAA-05F7-2140-9DE4-7D9B7C6E4D3A}" type="presParOf" srcId="{A33E9B90-5C8F-0849-B6B2-F643C0AA3F1E}" destId="{F423E61D-5A97-274C-BC13-C692CB89810F}" srcOrd="1" destOrd="0" presId="urn:microsoft.com/office/officeart/2008/layout/LinedList"/>
    <dgm:cxn modelId="{78A9C4AE-88FA-F447-8EEB-46C6329ED55B}" type="presParOf" srcId="{F423E61D-5A97-274C-BC13-C692CB89810F}" destId="{1963BFAB-D584-9847-8093-468AB220FFCD}" srcOrd="0" destOrd="0" presId="urn:microsoft.com/office/officeart/2008/layout/LinedList"/>
    <dgm:cxn modelId="{A76A0F3F-90A5-4849-9D17-7FCD1F4099EF}" type="presParOf" srcId="{F423E61D-5A97-274C-BC13-C692CB89810F}" destId="{CCC551F2-C53C-CE49-BFB7-FF0D782A9BB3}" srcOrd="1" destOrd="0" presId="urn:microsoft.com/office/officeart/2008/layout/LinedList"/>
    <dgm:cxn modelId="{6F099701-CDF5-5749-87F9-B1829231E57F}" type="presParOf" srcId="{A33E9B90-5C8F-0849-B6B2-F643C0AA3F1E}" destId="{F08757C5-9814-1F4B-8A25-F6E2C6706192}" srcOrd="2" destOrd="0" presId="urn:microsoft.com/office/officeart/2008/layout/LinedList"/>
    <dgm:cxn modelId="{4545AD1C-4C42-A941-83BA-3E09DC67B937}" type="presParOf" srcId="{A33E9B90-5C8F-0849-B6B2-F643C0AA3F1E}" destId="{F30AB308-F529-7C44-B017-0775B2E3A77D}" srcOrd="3" destOrd="0" presId="urn:microsoft.com/office/officeart/2008/layout/LinedList"/>
    <dgm:cxn modelId="{A7ECD765-F7D5-3D47-BE4B-A6E25710BE30}" type="presParOf" srcId="{F30AB308-F529-7C44-B017-0775B2E3A77D}" destId="{C9C9058C-99F9-B14D-B9B2-BA6F87E04141}" srcOrd="0" destOrd="0" presId="urn:microsoft.com/office/officeart/2008/layout/LinedList"/>
    <dgm:cxn modelId="{F67DDBF6-6775-8341-AD2C-EFF8363C3E8B}" type="presParOf" srcId="{F30AB308-F529-7C44-B017-0775B2E3A77D}" destId="{A96FA4FC-3352-C842-9E14-4EDEC8B3A7B4}" srcOrd="1" destOrd="0" presId="urn:microsoft.com/office/officeart/2008/layout/LinedList"/>
    <dgm:cxn modelId="{0E4EA2F2-EDFE-1447-A5F5-A4FB7581FAFF}" type="presParOf" srcId="{A33E9B90-5C8F-0849-B6B2-F643C0AA3F1E}" destId="{F38343E1-D671-7A4F-AEC0-B8E0791F2D0B}" srcOrd="4" destOrd="0" presId="urn:microsoft.com/office/officeart/2008/layout/LinedList"/>
    <dgm:cxn modelId="{3E67604E-EF77-2344-BCDC-7D0C84B45E21}" type="presParOf" srcId="{A33E9B90-5C8F-0849-B6B2-F643C0AA3F1E}" destId="{0BCF8D6B-4C20-A146-955A-192CF4BB2882}" srcOrd="5" destOrd="0" presId="urn:microsoft.com/office/officeart/2008/layout/LinedList"/>
    <dgm:cxn modelId="{5DDA0D01-1996-A74C-BC68-43D68BA6592C}" type="presParOf" srcId="{0BCF8D6B-4C20-A146-955A-192CF4BB2882}" destId="{EC87A173-E5D5-B74B-B143-599C2088C64D}" srcOrd="0" destOrd="0" presId="urn:microsoft.com/office/officeart/2008/layout/LinedList"/>
    <dgm:cxn modelId="{94982F1B-B3A9-E041-A1BD-B9600647F81A}" type="presParOf" srcId="{0BCF8D6B-4C20-A146-955A-192CF4BB2882}" destId="{0654F2E5-937C-0E44-91AF-EC5D3B21ED8D}" srcOrd="1" destOrd="0" presId="urn:microsoft.com/office/officeart/2008/layout/LinedList"/>
    <dgm:cxn modelId="{1C6D0B8B-6E20-A44C-B8E1-D43B3E9196DA}" type="presParOf" srcId="{A33E9B90-5C8F-0849-B6B2-F643C0AA3F1E}" destId="{17173CC8-5237-7948-87D0-04C3A6D9548D}" srcOrd="6" destOrd="0" presId="urn:microsoft.com/office/officeart/2008/layout/LinedList"/>
    <dgm:cxn modelId="{0E8B5C59-05B5-A14B-BC02-FA5CC5BA6315}" type="presParOf" srcId="{A33E9B90-5C8F-0849-B6B2-F643C0AA3F1E}" destId="{16E5F7DC-D1C2-8E4B-B359-A62CB6EB2C00}" srcOrd="7" destOrd="0" presId="urn:microsoft.com/office/officeart/2008/layout/LinedList"/>
    <dgm:cxn modelId="{EA409AC6-4770-CA4C-9817-099C9ED1F290}" type="presParOf" srcId="{16E5F7DC-D1C2-8E4B-B359-A62CB6EB2C00}" destId="{2904DD5B-49B8-B547-A134-52F3F252B031}" srcOrd="0" destOrd="0" presId="urn:microsoft.com/office/officeart/2008/layout/LinedList"/>
    <dgm:cxn modelId="{2AA45679-BC8A-314F-95AD-89F76C60A8A7}" type="presParOf" srcId="{16E5F7DC-D1C2-8E4B-B359-A62CB6EB2C00}" destId="{8B181AB3-53D4-304E-94E0-74D2F4881618}" srcOrd="1" destOrd="0" presId="urn:microsoft.com/office/officeart/2008/layout/LinedList"/>
    <dgm:cxn modelId="{AD12C28B-FCF2-484F-9DE3-0EFB9BEE05D9}" type="presParOf" srcId="{A33E9B90-5C8F-0849-B6B2-F643C0AA3F1E}" destId="{50130C95-D902-DC49-807E-011A68BD63B7}" srcOrd="8" destOrd="0" presId="urn:microsoft.com/office/officeart/2008/layout/LinedList"/>
    <dgm:cxn modelId="{BD83D5DB-C569-E448-8238-851A9F97E777}" type="presParOf" srcId="{A33E9B90-5C8F-0849-B6B2-F643C0AA3F1E}" destId="{A10E3F9D-2BA0-BD4F-88FD-F3CF5981E1A8}" srcOrd="9" destOrd="0" presId="urn:microsoft.com/office/officeart/2008/layout/LinedList"/>
    <dgm:cxn modelId="{A0E5C5E0-A50C-664F-A4DB-918ABAEC4387}" type="presParOf" srcId="{A10E3F9D-2BA0-BD4F-88FD-F3CF5981E1A8}" destId="{AEA868E6-7E2B-BE4C-9DE2-D234F97A39A3}" srcOrd="0" destOrd="0" presId="urn:microsoft.com/office/officeart/2008/layout/LinedList"/>
    <dgm:cxn modelId="{17000A45-4DCA-9D4B-9CE9-0B25488867F6}" type="presParOf" srcId="{A10E3F9D-2BA0-BD4F-88FD-F3CF5981E1A8}" destId="{94CD27DE-03CC-DF41-B744-C4E4C4EC993A}" srcOrd="1" destOrd="0" presId="urn:microsoft.com/office/officeart/2008/layout/LinedList"/>
    <dgm:cxn modelId="{38E37C59-40C3-4A4D-845E-923C3E6B56F5}" type="presParOf" srcId="{A33E9B90-5C8F-0849-B6B2-F643C0AA3F1E}" destId="{861001E8-AEEF-E446-9DAA-1EBD9A69BD68}" srcOrd="10" destOrd="0" presId="urn:microsoft.com/office/officeart/2008/layout/LinedList"/>
    <dgm:cxn modelId="{26A6EAA4-3CF0-9845-89D3-6389D15F50D1}" type="presParOf" srcId="{A33E9B90-5C8F-0849-B6B2-F643C0AA3F1E}" destId="{7E631085-5486-D44E-AEAB-BA17708A32F2}" srcOrd="11" destOrd="0" presId="urn:microsoft.com/office/officeart/2008/layout/LinedList"/>
    <dgm:cxn modelId="{B87F66DB-6774-F843-B139-171A9D8216AA}" type="presParOf" srcId="{7E631085-5486-D44E-AEAB-BA17708A32F2}" destId="{60507618-B92F-9847-B856-47846307E556}" srcOrd="0" destOrd="0" presId="urn:microsoft.com/office/officeart/2008/layout/LinedList"/>
    <dgm:cxn modelId="{345795C7-EDDD-574D-A063-096B3B66C9BA}" type="presParOf" srcId="{7E631085-5486-D44E-AEAB-BA17708A32F2}" destId="{168649BE-4B65-B24A-AAE5-E769E880F92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3FF606-B45B-4804-8487-DD6CE86F2EF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C071899-0162-45C1-96B3-7EAAF2C9CFBE}">
      <dgm:prSet/>
      <dgm:spPr/>
      <dgm:t>
        <a:bodyPr/>
        <a:lstStyle/>
        <a:p>
          <a:r>
            <a:rPr lang="en-US" b="1" dirty="0"/>
            <a:t>Understanding intersectionality helps us to apply the AGD policy in a meaningful way.</a:t>
          </a:r>
        </a:p>
      </dgm:t>
    </dgm:pt>
    <dgm:pt modelId="{47751151-92A9-4D11-B043-F3BD4834E602}" type="parTrans" cxnId="{F5366957-F337-469F-BFA0-8594D41C67EE}">
      <dgm:prSet/>
      <dgm:spPr/>
      <dgm:t>
        <a:bodyPr/>
        <a:lstStyle/>
        <a:p>
          <a:endParaRPr lang="en-US"/>
        </a:p>
      </dgm:t>
    </dgm:pt>
    <dgm:pt modelId="{DF379361-A56E-4552-91E4-1CF5A20F5A16}" type="sibTrans" cxnId="{F5366957-F337-469F-BFA0-8594D41C67EE}">
      <dgm:prSet/>
      <dgm:spPr/>
      <dgm:t>
        <a:bodyPr/>
        <a:lstStyle/>
        <a:p>
          <a:endParaRPr lang="en-US"/>
        </a:p>
      </dgm:t>
    </dgm:pt>
    <dgm:pt modelId="{94E093CF-81C1-42A6-A785-0EDAD1C4F790}">
      <dgm:prSet/>
      <dgm:spPr/>
      <dgm:t>
        <a:bodyPr/>
        <a:lstStyle/>
        <a:p>
          <a:r>
            <a:rPr lang="en-US" b="1" dirty="0"/>
            <a:t>It ensures that we are not only seeing the various aspects of a refugee’s identity, but the way they work together to create unique challenges and strengths.</a:t>
          </a:r>
        </a:p>
      </dgm:t>
    </dgm:pt>
    <dgm:pt modelId="{1E46A25F-1013-41F8-8EF4-A92D9E7D2ACA}" type="parTrans" cxnId="{5ABE98F2-F4C2-4EC2-A322-D27B682DA2EA}">
      <dgm:prSet/>
      <dgm:spPr/>
      <dgm:t>
        <a:bodyPr/>
        <a:lstStyle/>
        <a:p>
          <a:endParaRPr lang="en-US"/>
        </a:p>
      </dgm:t>
    </dgm:pt>
    <dgm:pt modelId="{3EA3F656-CC2D-4A8A-B61B-91D6CC381F46}" type="sibTrans" cxnId="{5ABE98F2-F4C2-4EC2-A322-D27B682DA2EA}">
      <dgm:prSet/>
      <dgm:spPr/>
      <dgm:t>
        <a:bodyPr/>
        <a:lstStyle/>
        <a:p>
          <a:endParaRPr lang="en-US"/>
        </a:p>
      </dgm:t>
    </dgm:pt>
    <dgm:pt modelId="{C71B8060-FCB6-5449-849E-8D5931CA81E9}" type="pres">
      <dgm:prSet presAssocID="{223FF606-B45B-4804-8487-DD6CE86F2EFE}" presName="linear" presStyleCnt="0">
        <dgm:presLayoutVars>
          <dgm:animLvl val="lvl"/>
          <dgm:resizeHandles val="exact"/>
        </dgm:presLayoutVars>
      </dgm:prSet>
      <dgm:spPr/>
    </dgm:pt>
    <dgm:pt modelId="{AB161411-1FD3-3441-BF80-858FA095F2CE}" type="pres">
      <dgm:prSet presAssocID="{DC071899-0162-45C1-96B3-7EAAF2C9CFBE}" presName="parentText" presStyleLbl="node1" presStyleIdx="0" presStyleCnt="2">
        <dgm:presLayoutVars>
          <dgm:chMax val="0"/>
          <dgm:bulletEnabled val="1"/>
        </dgm:presLayoutVars>
      </dgm:prSet>
      <dgm:spPr/>
    </dgm:pt>
    <dgm:pt modelId="{0DB9357D-0D74-CE46-B38C-123A52EA51B6}" type="pres">
      <dgm:prSet presAssocID="{DF379361-A56E-4552-91E4-1CF5A20F5A16}" presName="spacer" presStyleCnt="0"/>
      <dgm:spPr/>
    </dgm:pt>
    <dgm:pt modelId="{48B90FF5-D23C-2E48-941A-68EE2D748FE2}" type="pres">
      <dgm:prSet presAssocID="{94E093CF-81C1-42A6-A785-0EDAD1C4F790}" presName="parentText" presStyleLbl="node1" presStyleIdx="1" presStyleCnt="2">
        <dgm:presLayoutVars>
          <dgm:chMax val="0"/>
          <dgm:bulletEnabled val="1"/>
        </dgm:presLayoutVars>
      </dgm:prSet>
      <dgm:spPr/>
    </dgm:pt>
  </dgm:ptLst>
  <dgm:cxnLst>
    <dgm:cxn modelId="{2B00565C-A859-A943-9A99-786FA5E75CE5}" type="presOf" srcId="{94E093CF-81C1-42A6-A785-0EDAD1C4F790}" destId="{48B90FF5-D23C-2E48-941A-68EE2D748FE2}" srcOrd="0" destOrd="0" presId="urn:microsoft.com/office/officeart/2005/8/layout/vList2"/>
    <dgm:cxn modelId="{5911875D-1969-BE4F-ADD1-113EE7F745E1}" type="presOf" srcId="{DC071899-0162-45C1-96B3-7EAAF2C9CFBE}" destId="{AB161411-1FD3-3441-BF80-858FA095F2CE}" srcOrd="0" destOrd="0" presId="urn:microsoft.com/office/officeart/2005/8/layout/vList2"/>
    <dgm:cxn modelId="{F5366957-F337-469F-BFA0-8594D41C67EE}" srcId="{223FF606-B45B-4804-8487-DD6CE86F2EFE}" destId="{DC071899-0162-45C1-96B3-7EAAF2C9CFBE}" srcOrd="0" destOrd="0" parTransId="{47751151-92A9-4D11-B043-F3BD4834E602}" sibTransId="{DF379361-A56E-4552-91E4-1CF5A20F5A16}"/>
    <dgm:cxn modelId="{2BECFCDE-BD2A-E84A-B69A-3DD912685074}" type="presOf" srcId="{223FF606-B45B-4804-8487-DD6CE86F2EFE}" destId="{C71B8060-FCB6-5449-849E-8D5931CA81E9}" srcOrd="0" destOrd="0" presId="urn:microsoft.com/office/officeart/2005/8/layout/vList2"/>
    <dgm:cxn modelId="{5ABE98F2-F4C2-4EC2-A322-D27B682DA2EA}" srcId="{223FF606-B45B-4804-8487-DD6CE86F2EFE}" destId="{94E093CF-81C1-42A6-A785-0EDAD1C4F790}" srcOrd="1" destOrd="0" parTransId="{1E46A25F-1013-41F8-8EF4-A92D9E7D2ACA}" sibTransId="{3EA3F656-CC2D-4A8A-B61B-91D6CC381F46}"/>
    <dgm:cxn modelId="{ED99654A-295E-DE45-9483-7046C31ABF58}" type="presParOf" srcId="{C71B8060-FCB6-5449-849E-8D5931CA81E9}" destId="{AB161411-1FD3-3441-BF80-858FA095F2CE}" srcOrd="0" destOrd="0" presId="urn:microsoft.com/office/officeart/2005/8/layout/vList2"/>
    <dgm:cxn modelId="{D545C927-266C-0340-871E-2CCCB6863A8D}" type="presParOf" srcId="{C71B8060-FCB6-5449-849E-8D5931CA81E9}" destId="{0DB9357D-0D74-CE46-B38C-123A52EA51B6}" srcOrd="1" destOrd="0" presId="urn:microsoft.com/office/officeart/2005/8/layout/vList2"/>
    <dgm:cxn modelId="{008F1ED3-71ED-0842-9ED4-E81379E48B92}" type="presParOf" srcId="{C71B8060-FCB6-5449-849E-8D5931CA81E9}" destId="{48B90FF5-D23C-2E48-941A-68EE2D748FE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21CF19-03A6-462B-A8C0-3B23E9A40C63}"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3FFEFCD1-1445-4818-BB76-CC2D06DB31F9}">
      <dgm:prSet/>
      <dgm:spPr/>
      <dgm:t>
        <a:bodyPr/>
        <a:lstStyle/>
        <a:p>
          <a:r>
            <a:rPr lang="en-AU" b="1" dirty="0"/>
            <a:t>Layers are a positive aspect of our identities</a:t>
          </a:r>
          <a:r>
            <a:rPr lang="en-AU" dirty="0"/>
            <a:t>. </a:t>
          </a:r>
          <a:endParaRPr lang="en-US" dirty="0"/>
        </a:p>
      </dgm:t>
    </dgm:pt>
    <dgm:pt modelId="{D3CA99A4-0AB1-46EE-B41D-1A02445622CE}" type="parTrans" cxnId="{F6615253-5F09-42D6-84BA-61D2504A7F9A}">
      <dgm:prSet/>
      <dgm:spPr/>
      <dgm:t>
        <a:bodyPr/>
        <a:lstStyle/>
        <a:p>
          <a:endParaRPr lang="en-US"/>
        </a:p>
      </dgm:t>
    </dgm:pt>
    <dgm:pt modelId="{8C9F5894-2433-470D-AF20-B97533C2A9B6}" type="sibTrans" cxnId="{F6615253-5F09-42D6-84BA-61D2504A7F9A}">
      <dgm:prSet/>
      <dgm:spPr/>
      <dgm:t>
        <a:bodyPr/>
        <a:lstStyle/>
        <a:p>
          <a:endParaRPr lang="en-US"/>
        </a:p>
      </dgm:t>
    </dgm:pt>
    <dgm:pt modelId="{1F37C204-4528-49CC-95C6-B7A6414DCE2F}">
      <dgm:prSet/>
      <dgm:spPr/>
      <dgm:t>
        <a:bodyPr/>
        <a:lstStyle/>
        <a:p>
          <a:r>
            <a:rPr lang="en-AU" b="1" dirty="0"/>
            <a:t>We all have many layers, they make us the interesting and diverse people we are.</a:t>
          </a:r>
          <a:endParaRPr lang="en-US" b="1" dirty="0"/>
        </a:p>
      </dgm:t>
    </dgm:pt>
    <dgm:pt modelId="{1944C4D8-52D6-4F3A-9BB8-24CDBC603422}" type="parTrans" cxnId="{A496D45F-FAA6-4117-81E4-47345D809380}">
      <dgm:prSet/>
      <dgm:spPr/>
      <dgm:t>
        <a:bodyPr/>
        <a:lstStyle/>
        <a:p>
          <a:endParaRPr lang="en-US"/>
        </a:p>
      </dgm:t>
    </dgm:pt>
    <dgm:pt modelId="{54B77943-1C0E-467A-BF07-7CFA858A23A7}" type="sibTrans" cxnId="{A496D45F-FAA6-4117-81E4-47345D809380}">
      <dgm:prSet/>
      <dgm:spPr/>
      <dgm:t>
        <a:bodyPr/>
        <a:lstStyle/>
        <a:p>
          <a:endParaRPr lang="en-US"/>
        </a:p>
      </dgm:t>
    </dgm:pt>
    <dgm:pt modelId="{FC4F86BA-BC0B-47D7-BF90-A02C89AF4A44}">
      <dgm:prSet/>
      <dgm:spPr/>
      <dgm:t>
        <a:bodyPr/>
        <a:lstStyle/>
        <a:p>
          <a:r>
            <a:rPr lang="en-AU" b="1" dirty="0"/>
            <a:t>Most people do not see all of our layers.</a:t>
          </a:r>
          <a:endParaRPr lang="en-US" b="1" dirty="0"/>
        </a:p>
      </dgm:t>
    </dgm:pt>
    <dgm:pt modelId="{5A3CFF2B-23EC-4003-B884-C2BFEA080CD6}" type="parTrans" cxnId="{2AC369CB-AF69-430E-9D20-2C4CFCC71766}">
      <dgm:prSet/>
      <dgm:spPr/>
      <dgm:t>
        <a:bodyPr/>
        <a:lstStyle/>
        <a:p>
          <a:endParaRPr lang="en-US"/>
        </a:p>
      </dgm:t>
    </dgm:pt>
    <dgm:pt modelId="{E718BDC7-4249-4589-9C9E-E4276C7C8FF4}" type="sibTrans" cxnId="{2AC369CB-AF69-430E-9D20-2C4CFCC71766}">
      <dgm:prSet/>
      <dgm:spPr/>
      <dgm:t>
        <a:bodyPr/>
        <a:lstStyle/>
        <a:p>
          <a:endParaRPr lang="en-US"/>
        </a:p>
      </dgm:t>
    </dgm:pt>
    <dgm:pt modelId="{8C8A8501-BBBB-45C3-93A0-E982426AC14A}">
      <dgm:prSet custT="1"/>
      <dgm:spPr/>
      <dgm:t>
        <a:bodyPr/>
        <a:lstStyle/>
        <a:p>
          <a:r>
            <a:rPr lang="en-AU" sz="1400" b="1" dirty="0">
              <a:solidFill>
                <a:schemeClr val="bg1"/>
              </a:solidFill>
            </a:rPr>
            <a:t>Their perception of us is formed by just what they see, and how they feel about that layer.</a:t>
          </a:r>
          <a:endParaRPr lang="en-US" sz="1400" b="1" dirty="0">
            <a:solidFill>
              <a:schemeClr val="bg1"/>
            </a:solidFill>
          </a:endParaRPr>
        </a:p>
      </dgm:t>
    </dgm:pt>
    <dgm:pt modelId="{BE93FC04-A498-4F54-AA18-E6AE02BED983}" type="parTrans" cxnId="{F1C1E595-E8F3-43A1-B556-C63CCC2F0A84}">
      <dgm:prSet/>
      <dgm:spPr/>
      <dgm:t>
        <a:bodyPr/>
        <a:lstStyle/>
        <a:p>
          <a:endParaRPr lang="en-US"/>
        </a:p>
      </dgm:t>
    </dgm:pt>
    <dgm:pt modelId="{5D0DE3E8-9BA2-49D1-BEA2-86FA71E88AAC}" type="sibTrans" cxnId="{F1C1E595-E8F3-43A1-B556-C63CCC2F0A84}">
      <dgm:prSet/>
      <dgm:spPr/>
      <dgm:t>
        <a:bodyPr/>
        <a:lstStyle/>
        <a:p>
          <a:endParaRPr lang="en-US"/>
        </a:p>
      </dgm:t>
    </dgm:pt>
    <dgm:pt modelId="{33A471B9-A4FB-460A-9D44-F1490E078E60}">
      <dgm:prSet custT="1"/>
      <dgm:spPr/>
      <dgm:t>
        <a:bodyPr/>
        <a:lstStyle/>
        <a:p>
          <a:r>
            <a:rPr lang="en-AU" sz="1400" b="1" dirty="0">
              <a:solidFill>
                <a:schemeClr val="bg1"/>
              </a:solidFill>
            </a:rPr>
            <a:t>Problems can occur when some of the layers are turned into negative labels which people put onto us.</a:t>
          </a:r>
          <a:endParaRPr lang="en-US" sz="1400" b="1" dirty="0">
            <a:solidFill>
              <a:schemeClr val="bg1"/>
            </a:solidFill>
          </a:endParaRPr>
        </a:p>
      </dgm:t>
    </dgm:pt>
    <dgm:pt modelId="{5B1D48D0-AEEA-4200-96B6-FD88FA9C6141}" type="parTrans" cxnId="{21DAA246-A921-4FED-A0EF-8A4D96518861}">
      <dgm:prSet/>
      <dgm:spPr/>
      <dgm:t>
        <a:bodyPr/>
        <a:lstStyle/>
        <a:p>
          <a:endParaRPr lang="en-US"/>
        </a:p>
      </dgm:t>
    </dgm:pt>
    <dgm:pt modelId="{AA5175E0-7C44-4779-9DCB-0763CC568BFB}" type="sibTrans" cxnId="{21DAA246-A921-4FED-A0EF-8A4D96518861}">
      <dgm:prSet/>
      <dgm:spPr/>
      <dgm:t>
        <a:bodyPr/>
        <a:lstStyle/>
        <a:p>
          <a:endParaRPr lang="en-US"/>
        </a:p>
      </dgm:t>
    </dgm:pt>
    <dgm:pt modelId="{67727C80-A6E3-8343-B4FD-7E56D9D025D1}" type="pres">
      <dgm:prSet presAssocID="{A621CF19-03A6-462B-A8C0-3B23E9A40C63}" presName="outerComposite" presStyleCnt="0">
        <dgm:presLayoutVars>
          <dgm:chMax val="5"/>
          <dgm:dir/>
          <dgm:resizeHandles val="exact"/>
        </dgm:presLayoutVars>
      </dgm:prSet>
      <dgm:spPr/>
    </dgm:pt>
    <dgm:pt modelId="{94281FF2-C0DE-E643-8412-26A0FCE85863}" type="pres">
      <dgm:prSet presAssocID="{A621CF19-03A6-462B-A8C0-3B23E9A40C63}" presName="dummyMaxCanvas" presStyleCnt="0">
        <dgm:presLayoutVars/>
      </dgm:prSet>
      <dgm:spPr/>
    </dgm:pt>
    <dgm:pt modelId="{C017A4DA-64ED-0846-841A-31F5EF79FCCB}" type="pres">
      <dgm:prSet presAssocID="{A621CF19-03A6-462B-A8C0-3B23E9A40C63}" presName="FiveNodes_1" presStyleLbl="node1" presStyleIdx="0" presStyleCnt="5">
        <dgm:presLayoutVars>
          <dgm:bulletEnabled val="1"/>
        </dgm:presLayoutVars>
      </dgm:prSet>
      <dgm:spPr/>
    </dgm:pt>
    <dgm:pt modelId="{DF82869E-6D71-9544-99BF-2D357D1D09C8}" type="pres">
      <dgm:prSet presAssocID="{A621CF19-03A6-462B-A8C0-3B23E9A40C63}" presName="FiveNodes_2" presStyleLbl="node1" presStyleIdx="1" presStyleCnt="5">
        <dgm:presLayoutVars>
          <dgm:bulletEnabled val="1"/>
        </dgm:presLayoutVars>
      </dgm:prSet>
      <dgm:spPr/>
    </dgm:pt>
    <dgm:pt modelId="{F5082014-6C7A-6D41-8E1D-2DCBB41F02D3}" type="pres">
      <dgm:prSet presAssocID="{A621CF19-03A6-462B-A8C0-3B23E9A40C63}" presName="FiveNodes_3" presStyleLbl="node1" presStyleIdx="2" presStyleCnt="5">
        <dgm:presLayoutVars>
          <dgm:bulletEnabled val="1"/>
        </dgm:presLayoutVars>
      </dgm:prSet>
      <dgm:spPr/>
    </dgm:pt>
    <dgm:pt modelId="{5BCED646-3507-4640-A515-6976EDC4A5BF}" type="pres">
      <dgm:prSet presAssocID="{A621CF19-03A6-462B-A8C0-3B23E9A40C63}" presName="FiveNodes_4" presStyleLbl="node1" presStyleIdx="3" presStyleCnt="5">
        <dgm:presLayoutVars>
          <dgm:bulletEnabled val="1"/>
        </dgm:presLayoutVars>
      </dgm:prSet>
      <dgm:spPr/>
    </dgm:pt>
    <dgm:pt modelId="{3DA8D377-50B1-F746-9BA6-D986282FA626}" type="pres">
      <dgm:prSet presAssocID="{A621CF19-03A6-462B-A8C0-3B23E9A40C63}" presName="FiveNodes_5" presStyleLbl="node1" presStyleIdx="4" presStyleCnt="5">
        <dgm:presLayoutVars>
          <dgm:bulletEnabled val="1"/>
        </dgm:presLayoutVars>
      </dgm:prSet>
      <dgm:spPr/>
    </dgm:pt>
    <dgm:pt modelId="{9ABDFF4F-E8A3-3C4C-AE6E-BA3EF704D85B}" type="pres">
      <dgm:prSet presAssocID="{A621CF19-03A6-462B-A8C0-3B23E9A40C63}" presName="FiveConn_1-2" presStyleLbl="fgAccFollowNode1" presStyleIdx="0" presStyleCnt="4">
        <dgm:presLayoutVars>
          <dgm:bulletEnabled val="1"/>
        </dgm:presLayoutVars>
      </dgm:prSet>
      <dgm:spPr/>
    </dgm:pt>
    <dgm:pt modelId="{81CB5BB4-3A9B-884E-B665-435486C1E194}" type="pres">
      <dgm:prSet presAssocID="{A621CF19-03A6-462B-A8C0-3B23E9A40C63}" presName="FiveConn_2-3" presStyleLbl="fgAccFollowNode1" presStyleIdx="1" presStyleCnt="4">
        <dgm:presLayoutVars>
          <dgm:bulletEnabled val="1"/>
        </dgm:presLayoutVars>
      </dgm:prSet>
      <dgm:spPr/>
    </dgm:pt>
    <dgm:pt modelId="{EF469B71-4A96-284C-A2B7-BE15C8249432}" type="pres">
      <dgm:prSet presAssocID="{A621CF19-03A6-462B-A8C0-3B23E9A40C63}" presName="FiveConn_3-4" presStyleLbl="fgAccFollowNode1" presStyleIdx="2" presStyleCnt="4">
        <dgm:presLayoutVars>
          <dgm:bulletEnabled val="1"/>
        </dgm:presLayoutVars>
      </dgm:prSet>
      <dgm:spPr/>
    </dgm:pt>
    <dgm:pt modelId="{BE8EA0FA-A292-184A-B8FF-C91F6025095D}" type="pres">
      <dgm:prSet presAssocID="{A621CF19-03A6-462B-A8C0-3B23E9A40C63}" presName="FiveConn_4-5" presStyleLbl="fgAccFollowNode1" presStyleIdx="3" presStyleCnt="4">
        <dgm:presLayoutVars>
          <dgm:bulletEnabled val="1"/>
        </dgm:presLayoutVars>
      </dgm:prSet>
      <dgm:spPr/>
    </dgm:pt>
    <dgm:pt modelId="{30D2EBA9-CC53-5243-8676-8D6E61932E5E}" type="pres">
      <dgm:prSet presAssocID="{A621CF19-03A6-462B-A8C0-3B23E9A40C63}" presName="FiveNodes_1_text" presStyleLbl="node1" presStyleIdx="4" presStyleCnt="5">
        <dgm:presLayoutVars>
          <dgm:bulletEnabled val="1"/>
        </dgm:presLayoutVars>
      </dgm:prSet>
      <dgm:spPr/>
    </dgm:pt>
    <dgm:pt modelId="{4238F2E1-58AD-BA41-BFBA-5B3734F9F361}" type="pres">
      <dgm:prSet presAssocID="{A621CF19-03A6-462B-A8C0-3B23E9A40C63}" presName="FiveNodes_2_text" presStyleLbl="node1" presStyleIdx="4" presStyleCnt="5">
        <dgm:presLayoutVars>
          <dgm:bulletEnabled val="1"/>
        </dgm:presLayoutVars>
      </dgm:prSet>
      <dgm:spPr/>
    </dgm:pt>
    <dgm:pt modelId="{ED6321FF-0DB4-504B-8232-2547615EE42B}" type="pres">
      <dgm:prSet presAssocID="{A621CF19-03A6-462B-A8C0-3B23E9A40C63}" presName="FiveNodes_3_text" presStyleLbl="node1" presStyleIdx="4" presStyleCnt="5">
        <dgm:presLayoutVars>
          <dgm:bulletEnabled val="1"/>
        </dgm:presLayoutVars>
      </dgm:prSet>
      <dgm:spPr/>
    </dgm:pt>
    <dgm:pt modelId="{B95C5487-BFF6-0940-AC8F-5AA9F4F32C05}" type="pres">
      <dgm:prSet presAssocID="{A621CF19-03A6-462B-A8C0-3B23E9A40C63}" presName="FiveNodes_4_text" presStyleLbl="node1" presStyleIdx="4" presStyleCnt="5">
        <dgm:presLayoutVars>
          <dgm:bulletEnabled val="1"/>
        </dgm:presLayoutVars>
      </dgm:prSet>
      <dgm:spPr/>
    </dgm:pt>
    <dgm:pt modelId="{AE69A2EC-1E0C-F647-941F-18F50193E2EA}" type="pres">
      <dgm:prSet presAssocID="{A621CF19-03A6-462B-A8C0-3B23E9A40C63}" presName="FiveNodes_5_text" presStyleLbl="node1" presStyleIdx="4" presStyleCnt="5">
        <dgm:presLayoutVars>
          <dgm:bulletEnabled val="1"/>
        </dgm:presLayoutVars>
      </dgm:prSet>
      <dgm:spPr/>
    </dgm:pt>
  </dgm:ptLst>
  <dgm:cxnLst>
    <dgm:cxn modelId="{2C513D28-D82D-6245-9090-6B7F7A5BC1F3}" type="presOf" srcId="{54B77943-1C0E-467A-BF07-7CFA858A23A7}" destId="{81CB5BB4-3A9B-884E-B665-435486C1E194}" srcOrd="0" destOrd="0" presId="urn:microsoft.com/office/officeart/2005/8/layout/vProcess5"/>
    <dgm:cxn modelId="{17411F2D-B0A7-7C4C-A5F5-B35BCD605473}" type="presOf" srcId="{1F37C204-4528-49CC-95C6-B7A6414DCE2F}" destId="{4238F2E1-58AD-BA41-BFBA-5B3734F9F361}" srcOrd="1" destOrd="0" presId="urn:microsoft.com/office/officeart/2005/8/layout/vProcess5"/>
    <dgm:cxn modelId="{8B97665D-BE36-F040-9AE3-EC4F9F841609}" type="presOf" srcId="{8C9F5894-2433-470D-AF20-B97533C2A9B6}" destId="{9ABDFF4F-E8A3-3C4C-AE6E-BA3EF704D85B}" srcOrd="0" destOrd="0" presId="urn:microsoft.com/office/officeart/2005/8/layout/vProcess5"/>
    <dgm:cxn modelId="{A496D45F-FAA6-4117-81E4-47345D809380}" srcId="{A621CF19-03A6-462B-A8C0-3B23E9A40C63}" destId="{1F37C204-4528-49CC-95C6-B7A6414DCE2F}" srcOrd="1" destOrd="0" parTransId="{1944C4D8-52D6-4F3A-9BB8-24CDBC603422}" sibTransId="{54B77943-1C0E-467A-BF07-7CFA858A23A7}"/>
    <dgm:cxn modelId="{21DAA246-A921-4FED-A0EF-8A4D96518861}" srcId="{A621CF19-03A6-462B-A8C0-3B23E9A40C63}" destId="{33A471B9-A4FB-460A-9D44-F1490E078E60}" srcOrd="4" destOrd="0" parTransId="{5B1D48D0-AEEA-4200-96B6-FD88FA9C6141}" sibTransId="{AA5175E0-7C44-4779-9DCB-0763CC568BFB}"/>
    <dgm:cxn modelId="{91E56D51-D818-1D48-B44A-477866E5E60A}" type="presOf" srcId="{5D0DE3E8-9BA2-49D1-BEA2-86FA71E88AAC}" destId="{BE8EA0FA-A292-184A-B8FF-C91F6025095D}" srcOrd="0" destOrd="0" presId="urn:microsoft.com/office/officeart/2005/8/layout/vProcess5"/>
    <dgm:cxn modelId="{F01EEC72-2C0F-0E41-9BD7-B674D0FCEEC8}" type="presOf" srcId="{33A471B9-A4FB-460A-9D44-F1490E078E60}" destId="{AE69A2EC-1E0C-F647-941F-18F50193E2EA}" srcOrd="1" destOrd="0" presId="urn:microsoft.com/office/officeart/2005/8/layout/vProcess5"/>
    <dgm:cxn modelId="{F6615253-5F09-42D6-84BA-61D2504A7F9A}" srcId="{A621CF19-03A6-462B-A8C0-3B23E9A40C63}" destId="{3FFEFCD1-1445-4818-BB76-CC2D06DB31F9}" srcOrd="0" destOrd="0" parTransId="{D3CA99A4-0AB1-46EE-B41D-1A02445622CE}" sibTransId="{8C9F5894-2433-470D-AF20-B97533C2A9B6}"/>
    <dgm:cxn modelId="{983A9079-B6FD-DF46-9E39-10F2ABB53725}" type="presOf" srcId="{33A471B9-A4FB-460A-9D44-F1490E078E60}" destId="{3DA8D377-50B1-F746-9BA6-D986282FA626}" srcOrd="0" destOrd="0" presId="urn:microsoft.com/office/officeart/2005/8/layout/vProcess5"/>
    <dgm:cxn modelId="{F1C1E595-E8F3-43A1-B556-C63CCC2F0A84}" srcId="{A621CF19-03A6-462B-A8C0-3B23E9A40C63}" destId="{8C8A8501-BBBB-45C3-93A0-E982426AC14A}" srcOrd="3" destOrd="0" parTransId="{BE93FC04-A498-4F54-AA18-E6AE02BED983}" sibTransId="{5D0DE3E8-9BA2-49D1-BEA2-86FA71E88AAC}"/>
    <dgm:cxn modelId="{DAE717A2-568B-2F49-B226-1680E10006CA}" type="presOf" srcId="{E718BDC7-4249-4589-9C9E-E4276C7C8FF4}" destId="{EF469B71-4A96-284C-A2B7-BE15C8249432}" srcOrd="0" destOrd="0" presId="urn:microsoft.com/office/officeart/2005/8/layout/vProcess5"/>
    <dgm:cxn modelId="{2F37E9BC-01F7-D44B-8079-2EAD10F6BEAD}" type="presOf" srcId="{3FFEFCD1-1445-4818-BB76-CC2D06DB31F9}" destId="{C017A4DA-64ED-0846-841A-31F5EF79FCCB}" srcOrd="0" destOrd="0" presId="urn:microsoft.com/office/officeart/2005/8/layout/vProcess5"/>
    <dgm:cxn modelId="{BEE3D1C9-4D73-4645-912A-D9601F496A5C}" type="presOf" srcId="{FC4F86BA-BC0B-47D7-BF90-A02C89AF4A44}" destId="{F5082014-6C7A-6D41-8E1D-2DCBB41F02D3}" srcOrd="0" destOrd="0" presId="urn:microsoft.com/office/officeart/2005/8/layout/vProcess5"/>
    <dgm:cxn modelId="{2AC369CB-AF69-430E-9D20-2C4CFCC71766}" srcId="{A621CF19-03A6-462B-A8C0-3B23E9A40C63}" destId="{FC4F86BA-BC0B-47D7-BF90-A02C89AF4A44}" srcOrd="2" destOrd="0" parTransId="{5A3CFF2B-23EC-4003-B884-C2BFEA080CD6}" sibTransId="{E718BDC7-4249-4589-9C9E-E4276C7C8FF4}"/>
    <dgm:cxn modelId="{689658D1-6820-F54C-A48F-1B5B820E9F2C}" type="presOf" srcId="{3FFEFCD1-1445-4818-BB76-CC2D06DB31F9}" destId="{30D2EBA9-CC53-5243-8676-8D6E61932E5E}" srcOrd="1" destOrd="0" presId="urn:microsoft.com/office/officeart/2005/8/layout/vProcess5"/>
    <dgm:cxn modelId="{523277E2-6B2D-0448-8C02-EA2403EA9575}" type="presOf" srcId="{FC4F86BA-BC0B-47D7-BF90-A02C89AF4A44}" destId="{ED6321FF-0DB4-504B-8232-2547615EE42B}" srcOrd="1" destOrd="0" presId="urn:microsoft.com/office/officeart/2005/8/layout/vProcess5"/>
    <dgm:cxn modelId="{DC4593E3-6550-6E42-B7CE-30418A2EA5B5}" type="presOf" srcId="{A621CF19-03A6-462B-A8C0-3B23E9A40C63}" destId="{67727C80-A6E3-8343-B4FD-7E56D9D025D1}" srcOrd="0" destOrd="0" presId="urn:microsoft.com/office/officeart/2005/8/layout/vProcess5"/>
    <dgm:cxn modelId="{C70E43E9-90E4-A147-ABCA-FA571A5F3D42}" type="presOf" srcId="{1F37C204-4528-49CC-95C6-B7A6414DCE2F}" destId="{DF82869E-6D71-9544-99BF-2D357D1D09C8}" srcOrd="0" destOrd="0" presId="urn:microsoft.com/office/officeart/2005/8/layout/vProcess5"/>
    <dgm:cxn modelId="{AE4335EE-593B-F14A-A288-94809E15AD28}" type="presOf" srcId="{8C8A8501-BBBB-45C3-93A0-E982426AC14A}" destId="{5BCED646-3507-4640-A515-6976EDC4A5BF}" srcOrd="0" destOrd="0" presId="urn:microsoft.com/office/officeart/2005/8/layout/vProcess5"/>
    <dgm:cxn modelId="{CCEB9DEF-34F6-9A45-B524-22055A72FDEC}" type="presOf" srcId="{8C8A8501-BBBB-45C3-93A0-E982426AC14A}" destId="{B95C5487-BFF6-0940-AC8F-5AA9F4F32C05}" srcOrd="1" destOrd="0" presId="urn:microsoft.com/office/officeart/2005/8/layout/vProcess5"/>
    <dgm:cxn modelId="{E2323F71-098D-C64F-B605-91B5433B8079}" type="presParOf" srcId="{67727C80-A6E3-8343-B4FD-7E56D9D025D1}" destId="{94281FF2-C0DE-E643-8412-26A0FCE85863}" srcOrd="0" destOrd="0" presId="urn:microsoft.com/office/officeart/2005/8/layout/vProcess5"/>
    <dgm:cxn modelId="{50B9A6CB-E082-394E-9443-8AA55D8AE8A1}" type="presParOf" srcId="{67727C80-A6E3-8343-B4FD-7E56D9D025D1}" destId="{C017A4DA-64ED-0846-841A-31F5EF79FCCB}" srcOrd="1" destOrd="0" presId="urn:microsoft.com/office/officeart/2005/8/layout/vProcess5"/>
    <dgm:cxn modelId="{37566255-41FE-0C4D-96BE-1B35669D3FE4}" type="presParOf" srcId="{67727C80-A6E3-8343-B4FD-7E56D9D025D1}" destId="{DF82869E-6D71-9544-99BF-2D357D1D09C8}" srcOrd="2" destOrd="0" presId="urn:microsoft.com/office/officeart/2005/8/layout/vProcess5"/>
    <dgm:cxn modelId="{8F28320A-9A2C-A84B-AE62-CA9E0A9E8DFC}" type="presParOf" srcId="{67727C80-A6E3-8343-B4FD-7E56D9D025D1}" destId="{F5082014-6C7A-6D41-8E1D-2DCBB41F02D3}" srcOrd="3" destOrd="0" presId="urn:microsoft.com/office/officeart/2005/8/layout/vProcess5"/>
    <dgm:cxn modelId="{1FD81C2E-C7C2-064A-BBC4-BF7DA5EDFA10}" type="presParOf" srcId="{67727C80-A6E3-8343-B4FD-7E56D9D025D1}" destId="{5BCED646-3507-4640-A515-6976EDC4A5BF}" srcOrd="4" destOrd="0" presId="urn:microsoft.com/office/officeart/2005/8/layout/vProcess5"/>
    <dgm:cxn modelId="{1FFF6EFD-446B-9348-BEEB-7A18066743DF}" type="presParOf" srcId="{67727C80-A6E3-8343-B4FD-7E56D9D025D1}" destId="{3DA8D377-50B1-F746-9BA6-D986282FA626}" srcOrd="5" destOrd="0" presId="urn:microsoft.com/office/officeart/2005/8/layout/vProcess5"/>
    <dgm:cxn modelId="{E1996438-C140-1844-8E9B-7DFAE8DE09B3}" type="presParOf" srcId="{67727C80-A6E3-8343-B4FD-7E56D9D025D1}" destId="{9ABDFF4F-E8A3-3C4C-AE6E-BA3EF704D85B}" srcOrd="6" destOrd="0" presId="urn:microsoft.com/office/officeart/2005/8/layout/vProcess5"/>
    <dgm:cxn modelId="{B0B3268D-3AB4-AC4E-8CEF-708984B51A06}" type="presParOf" srcId="{67727C80-A6E3-8343-B4FD-7E56D9D025D1}" destId="{81CB5BB4-3A9B-884E-B665-435486C1E194}" srcOrd="7" destOrd="0" presId="urn:microsoft.com/office/officeart/2005/8/layout/vProcess5"/>
    <dgm:cxn modelId="{22598865-57C6-2E45-9EC7-4F22D5495422}" type="presParOf" srcId="{67727C80-A6E3-8343-B4FD-7E56D9D025D1}" destId="{EF469B71-4A96-284C-A2B7-BE15C8249432}" srcOrd="8" destOrd="0" presId="urn:microsoft.com/office/officeart/2005/8/layout/vProcess5"/>
    <dgm:cxn modelId="{0748B790-944B-4A4F-94D3-AFDB3C1301B9}" type="presParOf" srcId="{67727C80-A6E3-8343-B4FD-7E56D9D025D1}" destId="{BE8EA0FA-A292-184A-B8FF-C91F6025095D}" srcOrd="9" destOrd="0" presId="urn:microsoft.com/office/officeart/2005/8/layout/vProcess5"/>
    <dgm:cxn modelId="{8D25B0A2-34E9-D64C-897A-5636E2CC9316}" type="presParOf" srcId="{67727C80-A6E3-8343-B4FD-7E56D9D025D1}" destId="{30D2EBA9-CC53-5243-8676-8D6E61932E5E}" srcOrd="10" destOrd="0" presId="urn:microsoft.com/office/officeart/2005/8/layout/vProcess5"/>
    <dgm:cxn modelId="{C4A571C5-34EA-7845-A5B2-BCBF7F6DB7C2}" type="presParOf" srcId="{67727C80-A6E3-8343-B4FD-7E56D9D025D1}" destId="{4238F2E1-58AD-BA41-BFBA-5B3734F9F361}" srcOrd="11" destOrd="0" presId="urn:microsoft.com/office/officeart/2005/8/layout/vProcess5"/>
    <dgm:cxn modelId="{EE9F8985-8C1A-0D47-B4D2-2A3CA8D5B753}" type="presParOf" srcId="{67727C80-A6E3-8343-B4FD-7E56D9D025D1}" destId="{ED6321FF-0DB4-504B-8232-2547615EE42B}" srcOrd="12" destOrd="0" presId="urn:microsoft.com/office/officeart/2005/8/layout/vProcess5"/>
    <dgm:cxn modelId="{76952B10-5B15-E148-8C63-C2A7E83C9367}" type="presParOf" srcId="{67727C80-A6E3-8343-B4FD-7E56D9D025D1}" destId="{B95C5487-BFF6-0940-AC8F-5AA9F4F32C05}" srcOrd="13" destOrd="0" presId="urn:microsoft.com/office/officeart/2005/8/layout/vProcess5"/>
    <dgm:cxn modelId="{3F6790CC-22D2-674D-A3C3-04819AB98EC7}" type="presParOf" srcId="{67727C80-A6E3-8343-B4FD-7E56D9D025D1}" destId="{AE69A2EC-1E0C-F647-941F-18F50193E2E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3A7C939-00CC-4558-9A16-182C3FB11E88}"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D4092FEE-1B23-4807-B418-0CA612D6CC9C}">
      <dgm:prSet/>
      <dgm:spPr/>
      <dgm:t>
        <a:bodyPr/>
        <a:lstStyle/>
        <a:p>
          <a:r>
            <a:rPr lang="en-AU" b="1" dirty="0"/>
            <a:t>Hopefully it is already obvious why this matters. To deliver a holistic service to someone, we need to understand and acknowledge all the layers of their identity.</a:t>
          </a:r>
          <a:endParaRPr lang="en-US" b="1" dirty="0"/>
        </a:p>
      </dgm:t>
    </dgm:pt>
    <dgm:pt modelId="{9FD5B256-2C4D-4CD2-8632-F434CD597088}" type="parTrans" cxnId="{7A2CF175-4F80-4001-B856-6D2C5F64986C}">
      <dgm:prSet/>
      <dgm:spPr/>
      <dgm:t>
        <a:bodyPr/>
        <a:lstStyle/>
        <a:p>
          <a:endParaRPr lang="en-US"/>
        </a:p>
      </dgm:t>
    </dgm:pt>
    <dgm:pt modelId="{0160D982-3283-4A9B-8992-8E15DADEA1D1}" type="sibTrans" cxnId="{7A2CF175-4F80-4001-B856-6D2C5F64986C}">
      <dgm:prSet/>
      <dgm:spPr/>
      <dgm:t>
        <a:bodyPr/>
        <a:lstStyle/>
        <a:p>
          <a:endParaRPr lang="en-US"/>
        </a:p>
      </dgm:t>
    </dgm:pt>
    <dgm:pt modelId="{E7AFAF37-53EC-484B-B7C3-078A54445C93}">
      <dgm:prSet/>
      <dgm:spPr/>
      <dgm:t>
        <a:bodyPr/>
        <a:lstStyle/>
        <a:p>
          <a:r>
            <a:rPr lang="en-AU" b="1" dirty="0"/>
            <a:t>A ‘one size fits all’ approach to service provision does not work, because we are all different.</a:t>
          </a:r>
          <a:endParaRPr lang="en-US" b="1" dirty="0"/>
        </a:p>
      </dgm:t>
    </dgm:pt>
    <dgm:pt modelId="{5327CB97-48E7-44B6-9AB2-9BC38C9933DC}" type="parTrans" cxnId="{740213B6-7C7D-4F7A-8CFC-EC741AA630DA}">
      <dgm:prSet/>
      <dgm:spPr/>
      <dgm:t>
        <a:bodyPr/>
        <a:lstStyle/>
        <a:p>
          <a:endParaRPr lang="en-US"/>
        </a:p>
      </dgm:t>
    </dgm:pt>
    <dgm:pt modelId="{92E612F2-C506-415E-B97E-70E37B6C4AB8}" type="sibTrans" cxnId="{740213B6-7C7D-4F7A-8CFC-EC741AA630DA}">
      <dgm:prSet/>
      <dgm:spPr/>
      <dgm:t>
        <a:bodyPr/>
        <a:lstStyle/>
        <a:p>
          <a:endParaRPr lang="en-US"/>
        </a:p>
      </dgm:t>
    </dgm:pt>
    <dgm:pt modelId="{9782AF5A-60D4-4E34-88B1-957857906AE7}">
      <dgm:prSet/>
      <dgm:spPr/>
      <dgm:t>
        <a:bodyPr/>
        <a:lstStyle/>
        <a:p>
          <a:r>
            <a:rPr lang="en-AU" b="1" dirty="0"/>
            <a:t>Interventions that do not consider age, gender and all the other diverse identity layers that shape people cannot meet their diverse needs or utilise their unique strengths and talents. They may do more harm than good.</a:t>
          </a:r>
          <a:endParaRPr lang="en-US" b="1" dirty="0"/>
        </a:p>
      </dgm:t>
    </dgm:pt>
    <dgm:pt modelId="{DF4B1B03-74F9-4BA0-8203-94B8FD54255D}" type="parTrans" cxnId="{CC1A7E8F-76B9-4A02-AEA5-613B7B031A70}">
      <dgm:prSet/>
      <dgm:spPr/>
      <dgm:t>
        <a:bodyPr/>
        <a:lstStyle/>
        <a:p>
          <a:endParaRPr lang="en-US"/>
        </a:p>
      </dgm:t>
    </dgm:pt>
    <dgm:pt modelId="{DA4B8F8F-6F74-488D-8BCF-32FE9A4F361F}" type="sibTrans" cxnId="{CC1A7E8F-76B9-4A02-AEA5-613B7B031A70}">
      <dgm:prSet/>
      <dgm:spPr/>
      <dgm:t>
        <a:bodyPr/>
        <a:lstStyle/>
        <a:p>
          <a:endParaRPr lang="en-US"/>
        </a:p>
      </dgm:t>
    </dgm:pt>
    <dgm:pt modelId="{8E885C48-320C-024A-8272-4A0A079C3383}" type="pres">
      <dgm:prSet presAssocID="{63A7C939-00CC-4558-9A16-182C3FB11E88}" presName="vert0" presStyleCnt="0">
        <dgm:presLayoutVars>
          <dgm:dir/>
          <dgm:animOne val="branch"/>
          <dgm:animLvl val="lvl"/>
        </dgm:presLayoutVars>
      </dgm:prSet>
      <dgm:spPr/>
    </dgm:pt>
    <dgm:pt modelId="{2958075D-6831-5641-BE78-D720F28A887F}" type="pres">
      <dgm:prSet presAssocID="{D4092FEE-1B23-4807-B418-0CA612D6CC9C}" presName="thickLine" presStyleLbl="alignNode1" presStyleIdx="0" presStyleCnt="3"/>
      <dgm:spPr/>
    </dgm:pt>
    <dgm:pt modelId="{7C008DA2-834E-F749-A529-BBA15CD646D4}" type="pres">
      <dgm:prSet presAssocID="{D4092FEE-1B23-4807-B418-0CA612D6CC9C}" presName="horz1" presStyleCnt="0"/>
      <dgm:spPr/>
    </dgm:pt>
    <dgm:pt modelId="{F13B1417-E4E6-9F46-AF21-4BE44D868037}" type="pres">
      <dgm:prSet presAssocID="{D4092FEE-1B23-4807-B418-0CA612D6CC9C}" presName="tx1" presStyleLbl="revTx" presStyleIdx="0" presStyleCnt="3"/>
      <dgm:spPr/>
    </dgm:pt>
    <dgm:pt modelId="{80FE5F11-EA55-1D4C-9F3C-36604E6197F5}" type="pres">
      <dgm:prSet presAssocID="{D4092FEE-1B23-4807-B418-0CA612D6CC9C}" presName="vert1" presStyleCnt="0"/>
      <dgm:spPr/>
    </dgm:pt>
    <dgm:pt modelId="{BD93FE74-5848-7D47-A2E8-C8A621BF2A22}" type="pres">
      <dgm:prSet presAssocID="{E7AFAF37-53EC-484B-B7C3-078A54445C93}" presName="thickLine" presStyleLbl="alignNode1" presStyleIdx="1" presStyleCnt="3"/>
      <dgm:spPr/>
    </dgm:pt>
    <dgm:pt modelId="{3759ECE4-EAF8-6944-A25A-B914DBC6FD9F}" type="pres">
      <dgm:prSet presAssocID="{E7AFAF37-53EC-484B-B7C3-078A54445C93}" presName="horz1" presStyleCnt="0"/>
      <dgm:spPr/>
    </dgm:pt>
    <dgm:pt modelId="{8CF65347-C118-8B49-8C2A-251F7F9228D2}" type="pres">
      <dgm:prSet presAssocID="{E7AFAF37-53EC-484B-B7C3-078A54445C93}" presName="tx1" presStyleLbl="revTx" presStyleIdx="1" presStyleCnt="3"/>
      <dgm:spPr/>
    </dgm:pt>
    <dgm:pt modelId="{F80E960C-03AD-3846-B648-5A12B2DA89E5}" type="pres">
      <dgm:prSet presAssocID="{E7AFAF37-53EC-484B-B7C3-078A54445C93}" presName="vert1" presStyleCnt="0"/>
      <dgm:spPr/>
    </dgm:pt>
    <dgm:pt modelId="{9C27A8A4-ECFD-BC41-80A2-61A25DB4FE9F}" type="pres">
      <dgm:prSet presAssocID="{9782AF5A-60D4-4E34-88B1-957857906AE7}" presName="thickLine" presStyleLbl="alignNode1" presStyleIdx="2" presStyleCnt="3"/>
      <dgm:spPr/>
    </dgm:pt>
    <dgm:pt modelId="{8E5405F4-2F27-1B44-AA7C-DBE59D19DF1C}" type="pres">
      <dgm:prSet presAssocID="{9782AF5A-60D4-4E34-88B1-957857906AE7}" presName="horz1" presStyleCnt="0"/>
      <dgm:spPr/>
    </dgm:pt>
    <dgm:pt modelId="{7C9EA934-4803-0541-B684-31DCA4886F38}" type="pres">
      <dgm:prSet presAssocID="{9782AF5A-60D4-4E34-88B1-957857906AE7}" presName="tx1" presStyleLbl="revTx" presStyleIdx="2" presStyleCnt="3"/>
      <dgm:spPr/>
    </dgm:pt>
    <dgm:pt modelId="{673DEF4F-605A-1143-B446-CC93559B9D0D}" type="pres">
      <dgm:prSet presAssocID="{9782AF5A-60D4-4E34-88B1-957857906AE7}" presName="vert1" presStyleCnt="0"/>
      <dgm:spPr/>
    </dgm:pt>
  </dgm:ptLst>
  <dgm:cxnLst>
    <dgm:cxn modelId="{7117123D-5B08-A742-AFF5-B99794188D88}" type="presOf" srcId="{E7AFAF37-53EC-484B-B7C3-078A54445C93}" destId="{8CF65347-C118-8B49-8C2A-251F7F9228D2}" srcOrd="0" destOrd="0" presId="urn:microsoft.com/office/officeart/2008/layout/LinedList"/>
    <dgm:cxn modelId="{32AE7E45-62CD-F745-819F-47459863A36A}" type="presOf" srcId="{63A7C939-00CC-4558-9A16-182C3FB11E88}" destId="{8E885C48-320C-024A-8272-4A0A079C3383}" srcOrd="0" destOrd="0" presId="urn:microsoft.com/office/officeart/2008/layout/LinedList"/>
    <dgm:cxn modelId="{8244516F-7080-934C-9EC8-1FA090EB8F33}" type="presOf" srcId="{9782AF5A-60D4-4E34-88B1-957857906AE7}" destId="{7C9EA934-4803-0541-B684-31DCA4886F38}" srcOrd="0" destOrd="0" presId="urn:microsoft.com/office/officeart/2008/layout/LinedList"/>
    <dgm:cxn modelId="{7A2CF175-4F80-4001-B856-6D2C5F64986C}" srcId="{63A7C939-00CC-4558-9A16-182C3FB11E88}" destId="{D4092FEE-1B23-4807-B418-0CA612D6CC9C}" srcOrd="0" destOrd="0" parTransId="{9FD5B256-2C4D-4CD2-8632-F434CD597088}" sibTransId="{0160D982-3283-4A9B-8992-8E15DADEA1D1}"/>
    <dgm:cxn modelId="{6471018E-68AF-D946-BF62-F0E3F5B77E80}" type="presOf" srcId="{D4092FEE-1B23-4807-B418-0CA612D6CC9C}" destId="{F13B1417-E4E6-9F46-AF21-4BE44D868037}" srcOrd="0" destOrd="0" presId="urn:microsoft.com/office/officeart/2008/layout/LinedList"/>
    <dgm:cxn modelId="{CC1A7E8F-76B9-4A02-AEA5-613B7B031A70}" srcId="{63A7C939-00CC-4558-9A16-182C3FB11E88}" destId="{9782AF5A-60D4-4E34-88B1-957857906AE7}" srcOrd="2" destOrd="0" parTransId="{DF4B1B03-74F9-4BA0-8203-94B8FD54255D}" sibTransId="{DA4B8F8F-6F74-488D-8BCF-32FE9A4F361F}"/>
    <dgm:cxn modelId="{740213B6-7C7D-4F7A-8CFC-EC741AA630DA}" srcId="{63A7C939-00CC-4558-9A16-182C3FB11E88}" destId="{E7AFAF37-53EC-484B-B7C3-078A54445C93}" srcOrd="1" destOrd="0" parTransId="{5327CB97-48E7-44B6-9AB2-9BC38C9933DC}" sibTransId="{92E612F2-C506-415E-B97E-70E37B6C4AB8}"/>
    <dgm:cxn modelId="{BDC8FE14-CCC3-C64C-9E8A-FF0F3648E190}" type="presParOf" srcId="{8E885C48-320C-024A-8272-4A0A079C3383}" destId="{2958075D-6831-5641-BE78-D720F28A887F}" srcOrd="0" destOrd="0" presId="urn:microsoft.com/office/officeart/2008/layout/LinedList"/>
    <dgm:cxn modelId="{09CB8D56-96D5-1F41-BBE4-9187B8FADD55}" type="presParOf" srcId="{8E885C48-320C-024A-8272-4A0A079C3383}" destId="{7C008DA2-834E-F749-A529-BBA15CD646D4}" srcOrd="1" destOrd="0" presId="urn:microsoft.com/office/officeart/2008/layout/LinedList"/>
    <dgm:cxn modelId="{C6D653CA-37A1-524D-BD45-22C120510721}" type="presParOf" srcId="{7C008DA2-834E-F749-A529-BBA15CD646D4}" destId="{F13B1417-E4E6-9F46-AF21-4BE44D868037}" srcOrd="0" destOrd="0" presId="urn:microsoft.com/office/officeart/2008/layout/LinedList"/>
    <dgm:cxn modelId="{D0FAA53E-4472-0640-A073-46F6E7F6A13F}" type="presParOf" srcId="{7C008DA2-834E-F749-A529-BBA15CD646D4}" destId="{80FE5F11-EA55-1D4C-9F3C-36604E6197F5}" srcOrd="1" destOrd="0" presId="urn:microsoft.com/office/officeart/2008/layout/LinedList"/>
    <dgm:cxn modelId="{AAA7BCAD-394D-E845-A186-E1F9757804DA}" type="presParOf" srcId="{8E885C48-320C-024A-8272-4A0A079C3383}" destId="{BD93FE74-5848-7D47-A2E8-C8A621BF2A22}" srcOrd="2" destOrd="0" presId="urn:microsoft.com/office/officeart/2008/layout/LinedList"/>
    <dgm:cxn modelId="{FB68DD77-40D4-B745-876A-AC4C24053670}" type="presParOf" srcId="{8E885C48-320C-024A-8272-4A0A079C3383}" destId="{3759ECE4-EAF8-6944-A25A-B914DBC6FD9F}" srcOrd="3" destOrd="0" presId="urn:microsoft.com/office/officeart/2008/layout/LinedList"/>
    <dgm:cxn modelId="{E2226308-57E2-B549-B9F0-260201C67F38}" type="presParOf" srcId="{3759ECE4-EAF8-6944-A25A-B914DBC6FD9F}" destId="{8CF65347-C118-8B49-8C2A-251F7F9228D2}" srcOrd="0" destOrd="0" presId="urn:microsoft.com/office/officeart/2008/layout/LinedList"/>
    <dgm:cxn modelId="{06F2C44C-82D3-C84D-9175-D18FF91D4322}" type="presParOf" srcId="{3759ECE4-EAF8-6944-A25A-B914DBC6FD9F}" destId="{F80E960C-03AD-3846-B648-5A12B2DA89E5}" srcOrd="1" destOrd="0" presId="urn:microsoft.com/office/officeart/2008/layout/LinedList"/>
    <dgm:cxn modelId="{8D5C5D70-D863-2E40-A791-D5B59E1DC2E5}" type="presParOf" srcId="{8E885C48-320C-024A-8272-4A0A079C3383}" destId="{9C27A8A4-ECFD-BC41-80A2-61A25DB4FE9F}" srcOrd="4" destOrd="0" presId="urn:microsoft.com/office/officeart/2008/layout/LinedList"/>
    <dgm:cxn modelId="{A9C8EA38-2CF5-C048-968D-721BC67C40DF}" type="presParOf" srcId="{8E885C48-320C-024A-8272-4A0A079C3383}" destId="{8E5405F4-2F27-1B44-AA7C-DBE59D19DF1C}" srcOrd="5" destOrd="0" presId="urn:microsoft.com/office/officeart/2008/layout/LinedList"/>
    <dgm:cxn modelId="{D71E9769-0C4A-9948-8806-124F82ABDF7A}" type="presParOf" srcId="{8E5405F4-2F27-1B44-AA7C-DBE59D19DF1C}" destId="{7C9EA934-4803-0541-B684-31DCA4886F38}" srcOrd="0" destOrd="0" presId="urn:microsoft.com/office/officeart/2008/layout/LinedList"/>
    <dgm:cxn modelId="{E0848C37-879D-6A48-BDBA-689E3ED33654}" type="presParOf" srcId="{8E5405F4-2F27-1B44-AA7C-DBE59D19DF1C}" destId="{673DEF4F-605A-1143-B446-CC93559B9D0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D7261-7794-E54B-B31A-AA9E314C0B50}">
      <dsp:nvSpPr>
        <dsp:cNvPr id="0" name=""/>
        <dsp:cNvSpPr/>
      </dsp:nvSpPr>
      <dsp:spPr>
        <a:xfrm>
          <a:off x="0" y="314708"/>
          <a:ext cx="6391275" cy="1498770"/>
        </a:xfrm>
        <a:prstGeom prst="roundRect">
          <a:avLst/>
        </a:prstGeom>
        <a:solidFill>
          <a:srgbClr val="0066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b="1" kern="1200" dirty="0">
              <a:solidFill>
                <a:schemeClr val="bg1"/>
              </a:solidFill>
            </a:rPr>
            <a:t>Intersectionality refers to the ways in which the different aspects of a person’s identity, what we will call layers, affect the way they are viewed by others and thus affects their life.</a:t>
          </a:r>
          <a:endParaRPr lang="en-US" sz="2100" b="1" kern="1200" dirty="0">
            <a:solidFill>
              <a:schemeClr val="bg1"/>
            </a:solidFill>
          </a:endParaRPr>
        </a:p>
      </dsp:txBody>
      <dsp:txXfrm>
        <a:off x="73164" y="387872"/>
        <a:ext cx="6244947" cy="1352442"/>
      </dsp:txXfrm>
    </dsp:sp>
    <dsp:sp modelId="{9B56174C-673D-344C-887A-63EFEDC0C9BC}">
      <dsp:nvSpPr>
        <dsp:cNvPr id="0" name=""/>
        <dsp:cNvSpPr/>
      </dsp:nvSpPr>
      <dsp:spPr>
        <a:xfrm>
          <a:off x="0" y="1873958"/>
          <a:ext cx="6391275" cy="1498770"/>
        </a:xfrm>
        <a:prstGeom prst="roundRect">
          <a:avLst/>
        </a:prstGeom>
        <a:solidFill>
          <a:srgbClr val="A4AF0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b="1" kern="1200" dirty="0">
              <a:solidFill>
                <a:schemeClr val="bg1"/>
              </a:solidFill>
            </a:rPr>
            <a:t>Originally it was used to describe the impact of multiple oppressions experienced by black women in the US. </a:t>
          </a:r>
        </a:p>
      </dsp:txBody>
      <dsp:txXfrm>
        <a:off x="73164" y="1947122"/>
        <a:ext cx="6244947" cy="1352442"/>
      </dsp:txXfrm>
    </dsp:sp>
    <dsp:sp modelId="{061F55AB-E39F-C940-8C27-D58CC5DAE9CA}">
      <dsp:nvSpPr>
        <dsp:cNvPr id="0" name=""/>
        <dsp:cNvSpPr/>
      </dsp:nvSpPr>
      <dsp:spPr>
        <a:xfrm>
          <a:off x="0" y="3433208"/>
          <a:ext cx="6391275" cy="1498770"/>
        </a:xfrm>
        <a:prstGeom prst="roundRect">
          <a:avLst/>
        </a:prstGeom>
        <a:solidFill>
          <a:srgbClr val="E45F3C"/>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b="1" kern="1200" dirty="0">
              <a:solidFill>
                <a:schemeClr val="bg1"/>
              </a:solidFill>
            </a:rPr>
            <a:t>It recognises that forms of oppression such as racism and sexism do not operate independently but intersect, compounding the impacts of each.</a:t>
          </a:r>
          <a:endParaRPr lang="en-US" sz="2100" b="1" kern="1200" dirty="0">
            <a:solidFill>
              <a:schemeClr val="bg1"/>
            </a:solidFill>
          </a:endParaRPr>
        </a:p>
      </dsp:txBody>
      <dsp:txXfrm>
        <a:off x="73164" y="3506372"/>
        <a:ext cx="6244947" cy="1352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6E090-561B-7B45-9B48-E8FEBD5AF171}">
      <dsp:nvSpPr>
        <dsp:cNvPr id="0" name=""/>
        <dsp:cNvSpPr/>
      </dsp:nvSpPr>
      <dsp:spPr>
        <a:xfrm>
          <a:off x="0" y="1671"/>
          <a:ext cx="9625383"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1E6BF696-83CD-AF4E-A686-BAA000707B40}">
      <dsp:nvSpPr>
        <dsp:cNvPr id="0" name=""/>
        <dsp:cNvSpPr/>
      </dsp:nvSpPr>
      <dsp:spPr>
        <a:xfrm>
          <a:off x="0" y="1671"/>
          <a:ext cx="9625383" cy="11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b="1" kern="1200"/>
            <a:t>Intersectionality recognises that intersecting and overlapping identities can be both oppressive and empowering.  </a:t>
          </a:r>
          <a:endParaRPr lang="en-US" sz="2200" b="1" kern="1200"/>
        </a:p>
      </dsp:txBody>
      <dsp:txXfrm>
        <a:off x="0" y="1671"/>
        <a:ext cx="9625383" cy="1139780"/>
      </dsp:txXfrm>
    </dsp:sp>
    <dsp:sp modelId="{3F05CE7F-1631-B444-BCA3-30D985552393}">
      <dsp:nvSpPr>
        <dsp:cNvPr id="0" name=""/>
        <dsp:cNvSpPr/>
      </dsp:nvSpPr>
      <dsp:spPr>
        <a:xfrm>
          <a:off x="0" y="1141451"/>
          <a:ext cx="9625383" cy="0"/>
        </a:xfrm>
        <a:prstGeom prst="line">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w="9525" cap="rnd"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0CCD0FB9-5C54-1247-A0F5-21A25945C94E}">
      <dsp:nvSpPr>
        <dsp:cNvPr id="0" name=""/>
        <dsp:cNvSpPr/>
      </dsp:nvSpPr>
      <dsp:spPr>
        <a:xfrm>
          <a:off x="0" y="1141451"/>
          <a:ext cx="9625383" cy="11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b="1" kern="1200"/>
            <a:t>Intersectionality creates both strengths and vulnerabilities in individuals.</a:t>
          </a:r>
          <a:endParaRPr lang="en-US" sz="2200" b="1" kern="1200"/>
        </a:p>
      </dsp:txBody>
      <dsp:txXfrm>
        <a:off x="0" y="1141451"/>
        <a:ext cx="9625383" cy="1139780"/>
      </dsp:txXfrm>
    </dsp:sp>
    <dsp:sp modelId="{1C06FE3F-8D74-344F-84C3-49594B511022}">
      <dsp:nvSpPr>
        <dsp:cNvPr id="0" name=""/>
        <dsp:cNvSpPr/>
      </dsp:nvSpPr>
      <dsp:spPr>
        <a:xfrm>
          <a:off x="0" y="2281231"/>
          <a:ext cx="9625383" cy="0"/>
        </a:xfrm>
        <a:prstGeom prst="line">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w="9525" cap="rnd" cmpd="sng" algn="ctr">
          <a:solidFill>
            <a:schemeClr val="accent4">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9BC2C583-D216-B849-941F-D9DE1B3C6720}">
      <dsp:nvSpPr>
        <dsp:cNvPr id="0" name=""/>
        <dsp:cNvSpPr/>
      </dsp:nvSpPr>
      <dsp:spPr>
        <a:xfrm>
          <a:off x="0" y="2281231"/>
          <a:ext cx="9625383" cy="11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AU" sz="2200" b="1" kern="1200"/>
            <a:t>Some of our identities help us to be resilient and productive members of our communities, but others lead to discrimination, marginalisation and oppression.</a:t>
          </a:r>
          <a:endParaRPr lang="en-US" sz="2200" b="1" kern="1200"/>
        </a:p>
      </dsp:txBody>
      <dsp:txXfrm>
        <a:off x="0" y="2281231"/>
        <a:ext cx="9625383" cy="1139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8A412-C3A8-A147-8C7D-B49614255F2D}">
      <dsp:nvSpPr>
        <dsp:cNvPr id="0" name=""/>
        <dsp:cNvSpPr/>
      </dsp:nvSpPr>
      <dsp:spPr>
        <a:xfrm>
          <a:off x="0" y="1671"/>
          <a:ext cx="9625383"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9DBD45DF-65EC-AD41-832A-5DFB056269A9}">
      <dsp:nvSpPr>
        <dsp:cNvPr id="0" name=""/>
        <dsp:cNvSpPr/>
      </dsp:nvSpPr>
      <dsp:spPr>
        <a:xfrm>
          <a:off x="0" y="1671"/>
          <a:ext cx="9625383" cy="11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b="1" i="0" kern="1200" dirty="0"/>
            <a:t>The Age, Gender and Diversity </a:t>
          </a:r>
          <a:r>
            <a:rPr lang="en-US" sz="2100" b="1" i="0" kern="1200" dirty="0"/>
            <a:t>approach</a:t>
          </a:r>
          <a:r>
            <a:rPr lang="en-AU" sz="2100" b="1" i="0" kern="1200" dirty="0"/>
            <a:t>, or ‘AG</a:t>
          </a:r>
          <a:r>
            <a:rPr lang="en-US" sz="2100" b="1" i="0" kern="1200" dirty="0"/>
            <a:t>D approach’ </a:t>
          </a:r>
          <a:r>
            <a:rPr lang="en-AU" sz="2100" b="1" i="0" kern="1200" dirty="0"/>
            <a:t>as it is usually called, </a:t>
          </a:r>
          <a:r>
            <a:rPr lang="en-US" sz="2100" b="1" i="0" kern="1200" dirty="0"/>
            <a:t>is the cornerstone of UNHCR AGD Policy.</a:t>
          </a:r>
          <a:endParaRPr lang="en-US" sz="2100" b="1" kern="1200" dirty="0"/>
        </a:p>
      </dsp:txBody>
      <dsp:txXfrm>
        <a:off x="0" y="1671"/>
        <a:ext cx="9625383" cy="1139780"/>
      </dsp:txXfrm>
    </dsp:sp>
    <dsp:sp modelId="{A6200962-36C7-0244-81F6-40902BBCCA71}">
      <dsp:nvSpPr>
        <dsp:cNvPr id="0" name=""/>
        <dsp:cNvSpPr/>
      </dsp:nvSpPr>
      <dsp:spPr>
        <a:xfrm>
          <a:off x="0" y="1141451"/>
          <a:ext cx="9625383" cy="0"/>
        </a:xfrm>
        <a:prstGeom prst="line">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w="9525" cap="rnd"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FFE6872D-C3F8-C54D-8F1D-56ADBDDCB6C0}">
      <dsp:nvSpPr>
        <dsp:cNvPr id="0" name=""/>
        <dsp:cNvSpPr/>
      </dsp:nvSpPr>
      <dsp:spPr>
        <a:xfrm>
          <a:off x="0" y="1141451"/>
          <a:ext cx="9625383" cy="11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0" kern="1200" dirty="0"/>
            <a:t>It</a:t>
          </a:r>
          <a:r>
            <a:rPr lang="en-AU" sz="2100" b="1" i="0" kern="1200" dirty="0"/>
            <a:t> recognises that like the rest of the world, people who are refugees, forcibly displaced and/or stateless, are very diverse. </a:t>
          </a:r>
          <a:endParaRPr lang="en-US" sz="2100" b="1" kern="1200" dirty="0"/>
        </a:p>
      </dsp:txBody>
      <dsp:txXfrm>
        <a:off x="0" y="1141451"/>
        <a:ext cx="9625383" cy="1139780"/>
      </dsp:txXfrm>
    </dsp:sp>
    <dsp:sp modelId="{62011952-4BD0-E543-84FE-42917FE3A84A}">
      <dsp:nvSpPr>
        <dsp:cNvPr id="0" name=""/>
        <dsp:cNvSpPr/>
      </dsp:nvSpPr>
      <dsp:spPr>
        <a:xfrm>
          <a:off x="0" y="2281231"/>
          <a:ext cx="9625383" cy="0"/>
        </a:xfrm>
        <a:prstGeom prst="line">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w="9525" cap="rnd" cmpd="sng" algn="ctr">
          <a:solidFill>
            <a:schemeClr val="accent4">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BB64E029-61B6-F24E-8046-24F082F9F750}">
      <dsp:nvSpPr>
        <dsp:cNvPr id="0" name=""/>
        <dsp:cNvSpPr/>
      </dsp:nvSpPr>
      <dsp:spPr>
        <a:xfrm>
          <a:off x="0" y="2281231"/>
          <a:ext cx="9625383" cy="11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b="1" i="0" kern="1200" dirty="0"/>
            <a:t>They include people of all ages, genders, nationalities, religions, disability status, sexual orientation and gender identities, as well as national, ethnic, religious, linguistic minorities and indigenous peoples. </a:t>
          </a:r>
          <a:endParaRPr lang="en-US" sz="2100" b="1" kern="1200" dirty="0"/>
        </a:p>
      </dsp:txBody>
      <dsp:txXfrm>
        <a:off x="0" y="2281231"/>
        <a:ext cx="9625383" cy="11397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244D4-64FE-114F-A5D9-A7B92C517579}">
      <dsp:nvSpPr>
        <dsp:cNvPr id="0" name=""/>
        <dsp:cNvSpPr/>
      </dsp:nvSpPr>
      <dsp:spPr>
        <a:xfrm>
          <a:off x="0" y="2561"/>
          <a:ext cx="6391275"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63BFAB-D584-9847-8093-468AB220FFCD}">
      <dsp:nvSpPr>
        <dsp:cNvPr id="0" name=""/>
        <dsp:cNvSpPr/>
      </dsp:nvSpPr>
      <dsp:spPr>
        <a:xfrm>
          <a:off x="0" y="2561"/>
          <a:ext cx="6391275" cy="8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AU" sz="2000" b="1" kern="1200" dirty="0"/>
            <a:t>The AGD </a:t>
          </a:r>
          <a:r>
            <a:rPr lang="en-US" sz="2000" b="1" kern="1200" dirty="0"/>
            <a:t>Policy </a:t>
          </a:r>
          <a:r>
            <a:rPr lang="en-AU" sz="2000" b="1" kern="1200" dirty="0"/>
            <a:t>is designed to ensure that all diverse groups are treated equally. It commits to:</a:t>
          </a:r>
          <a:endParaRPr lang="en-US" sz="2000" b="1" kern="1200" dirty="0"/>
        </a:p>
      </dsp:txBody>
      <dsp:txXfrm>
        <a:off x="0" y="2561"/>
        <a:ext cx="6391275" cy="873593"/>
      </dsp:txXfrm>
    </dsp:sp>
    <dsp:sp modelId="{F08757C5-9814-1F4B-8A25-F6E2C6706192}">
      <dsp:nvSpPr>
        <dsp:cNvPr id="0" name=""/>
        <dsp:cNvSpPr/>
      </dsp:nvSpPr>
      <dsp:spPr>
        <a:xfrm>
          <a:off x="0" y="876155"/>
          <a:ext cx="6391275" cy="0"/>
        </a:xfrm>
        <a:prstGeom prst="line">
          <a:avLst/>
        </a:prstGeom>
        <a:solidFill>
          <a:schemeClr val="accent5">
            <a:hueOff val="487685"/>
            <a:satOff val="-3889"/>
            <a:lumOff val="-2941"/>
            <a:alphaOff val="0"/>
          </a:schemeClr>
        </a:solidFill>
        <a:ln w="19050" cap="rnd" cmpd="sng" algn="ctr">
          <a:solidFill>
            <a:schemeClr val="accent5">
              <a:hueOff val="487685"/>
              <a:satOff val="-3889"/>
              <a:lumOff val="-29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C9058C-99F9-B14D-B9B2-BA6F87E04141}">
      <dsp:nvSpPr>
        <dsp:cNvPr id="0" name=""/>
        <dsp:cNvSpPr/>
      </dsp:nvSpPr>
      <dsp:spPr>
        <a:xfrm>
          <a:off x="0" y="876155"/>
          <a:ext cx="6391275" cy="8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b="1" kern="1200" dirty="0"/>
            <a:t>Inclusive programming to ensure that no one is left out</a:t>
          </a:r>
          <a:endParaRPr lang="en-US" sz="1700" b="1" kern="1200" dirty="0"/>
        </a:p>
      </dsp:txBody>
      <dsp:txXfrm>
        <a:off x="0" y="876155"/>
        <a:ext cx="6391275" cy="873593"/>
      </dsp:txXfrm>
    </dsp:sp>
    <dsp:sp modelId="{F38343E1-D671-7A4F-AEC0-B8E0791F2D0B}">
      <dsp:nvSpPr>
        <dsp:cNvPr id="0" name=""/>
        <dsp:cNvSpPr/>
      </dsp:nvSpPr>
      <dsp:spPr>
        <a:xfrm>
          <a:off x="0" y="1749749"/>
          <a:ext cx="6391275" cy="0"/>
        </a:xfrm>
        <a:prstGeom prst="line">
          <a:avLst/>
        </a:prstGeom>
        <a:solidFill>
          <a:schemeClr val="accent5">
            <a:hueOff val="975370"/>
            <a:satOff val="-7777"/>
            <a:lumOff val="-5882"/>
            <a:alphaOff val="0"/>
          </a:schemeClr>
        </a:solidFill>
        <a:ln w="19050" cap="rnd" cmpd="sng" algn="ctr">
          <a:solidFill>
            <a:schemeClr val="accent5">
              <a:hueOff val="975370"/>
              <a:satOff val="-7777"/>
              <a:lumOff val="-5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87A173-E5D5-B74B-B143-599C2088C64D}">
      <dsp:nvSpPr>
        <dsp:cNvPr id="0" name=""/>
        <dsp:cNvSpPr/>
      </dsp:nvSpPr>
      <dsp:spPr>
        <a:xfrm>
          <a:off x="0" y="1749749"/>
          <a:ext cx="6391275" cy="8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b="1" kern="1200" dirty="0"/>
            <a:t>Providing opportunities for all refugees, forcibly displaced and stateless people to participate in decision making about their own lives</a:t>
          </a:r>
          <a:endParaRPr lang="en-US" sz="1700" b="1" kern="1200" dirty="0"/>
        </a:p>
      </dsp:txBody>
      <dsp:txXfrm>
        <a:off x="0" y="1749749"/>
        <a:ext cx="6391275" cy="873593"/>
      </dsp:txXfrm>
    </dsp:sp>
    <dsp:sp modelId="{17173CC8-5237-7948-87D0-04C3A6D9548D}">
      <dsp:nvSpPr>
        <dsp:cNvPr id="0" name=""/>
        <dsp:cNvSpPr/>
      </dsp:nvSpPr>
      <dsp:spPr>
        <a:xfrm>
          <a:off x="0" y="2623343"/>
          <a:ext cx="6391275" cy="0"/>
        </a:xfrm>
        <a:prstGeom prst="line">
          <a:avLst/>
        </a:prstGeom>
        <a:solidFill>
          <a:schemeClr val="accent5">
            <a:hueOff val="1463055"/>
            <a:satOff val="-11666"/>
            <a:lumOff val="-8823"/>
            <a:alphaOff val="0"/>
          </a:schemeClr>
        </a:solidFill>
        <a:ln w="19050" cap="rnd" cmpd="sng" algn="ctr">
          <a:solidFill>
            <a:schemeClr val="accent5">
              <a:hueOff val="1463055"/>
              <a:satOff val="-11666"/>
              <a:lumOff val="-882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4DD5B-49B8-B547-A134-52F3F252B031}">
      <dsp:nvSpPr>
        <dsp:cNvPr id="0" name=""/>
        <dsp:cNvSpPr/>
      </dsp:nvSpPr>
      <dsp:spPr>
        <a:xfrm>
          <a:off x="0" y="2623343"/>
          <a:ext cx="6391275" cy="8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b="1" kern="1200" dirty="0"/>
            <a:t>Providing women and girls equal access to documentation, and control over food and relief items and cash</a:t>
          </a:r>
          <a:endParaRPr lang="en-US" sz="1700" b="1" kern="1200" dirty="0"/>
        </a:p>
      </dsp:txBody>
      <dsp:txXfrm>
        <a:off x="0" y="2623343"/>
        <a:ext cx="6391275" cy="873593"/>
      </dsp:txXfrm>
    </dsp:sp>
    <dsp:sp modelId="{50130C95-D902-DC49-807E-011A68BD63B7}">
      <dsp:nvSpPr>
        <dsp:cNvPr id="0" name=""/>
        <dsp:cNvSpPr/>
      </dsp:nvSpPr>
      <dsp:spPr>
        <a:xfrm>
          <a:off x="0" y="3496937"/>
          <a:ext cx="6391275" cy="0"/>
        </a:xfrm>
        <a:prstGeom prst="line">
          <a:avLst/>
        </a:prstGeom>
        <a:solidFill>
          <a:schemeClr val="accent5">
            <a:hueOff val="1950740"/>
            <a:satOff val="-15554"/>
            <a:lumOff val="-11764"/>
            <a:alphaOff val="0"/>
          </a:schemeClr>
        </a:solidFill>
        <a:ln w="19050" cap="rnd" cmpd="sng" algn="ctr">
          <a:solidFill>
            <a:schemeClr val="accent5">
              <a:hueOff val="1950740"/>
              <a:satOff val="-15554"/>
              <a:lumOff val="-117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A868E6-7E2B-BE4C-9DE2-D234F97A39A3}">
      <dsp:nvSpPr>
        <dsp:cNvPr id="0" name=""/>
        <dsp:cNvSpPr/>
      </dsp:nvSpPr>
      <dsp:spPr>
        <a:xfrm>
          <a:off x="0" y="3496937"/>
          <a:ext cx="6391275" cy="8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b="1" kern="1200" dirty="0"/>
            <a:t>Providing equal access to economic opportunities, work, education and health services. </a:t>
          </a:r>
          <a:endParaRPr lang="en-US" sz="1700" b="1" kern="1200" dirty="0"/>
        </a:p>
      </dsp:txBody>
      <dsp:txXfrm>
        <a:off x="0" y="3496937"/>
        <a:ext cx="6391275" cy="873593"/>
      </dsp:txXfrm>
    </dsp:sp>
    <dsp:sp modelId="{861001E8-AEEF-E446-9DAA-1EBD9A69BD68}">
      <dsp:nvSpPr>
        <dsp:cNvPr id="0" name=""/>
        <dsp:cNvSpPr/>
      </dsp:nvSpPr>
      <dsp:spPr>
        <a:xfrm>
          <a:off x="0" y="4370531"/>
          <a:ext cx="6391275" cy="0"/>
        </a:xfrm>
        <a:prstGeom prst="line">
          <a:avLst/>
        </a:prstGeom>
        <a:solidFill>
          <a:schemeClr val="accent5">
            <a:hueOff val="2438425"/>
            <a:satOff val="-19443"/>
            <a:lumOff val="-14705"/>
            <a:alphaOff val="0"/>
          </a:schemeClr>
        </a:solidFill>
        <a:ln w="19050" cap="rnd" cmpd="sng" algn="ctr">
          <a:solidFill>
            <a:schemeClr val="accent5">
              <a:hueOff val="2438425"/>
              <a:satOff val="-19443"/>
              <a:lumOff val="-147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507618-B92F-9847-B856-47846307E556}">
      <dsp:nvSpPr>
        <dsp:cNvPr id="0" name=""/>
        <dsp:cNvSpPr/>
      </dsp:nvSpPr>
      <dsp:spPr>
        <a:xfrm>
          <a:off x="0" y="4370531"/>
          <a:ext cx="6391275" cy="87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b="1" kern="1200" dirty="0"/>
            <a:t>Providing comprehensive  prevention, response and risk mitigation services to address gender-based violence, including sexual violence. </a:t>
          </a:r>
          <a:endParaRPr lang="en-US" sz="1700" b="1" kern="1200" dirty="0"/>
        </a:p>
      </dsp:txBody>
      <dsp:txXfrm>
        <a:off x="0" y="4370531"/>
        <a:ext cx="6391275" cy="8735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61411-1FD3-3441-BF80-858FA095F2CE}">
      <dsp:nvSpPr>
        <dsp:cNvPr id="0" name=""/>
        <dsp:cNvSpPr/>
      </dsp:nvSpPr>
      <dsp:spPr>
        <a:xfrm>
          <a:off x="0" y="126023"/>
          <a:ext cx="6391275" cy="245700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Understanding intersectionality helps us to apply the AGD policy in a meaningful way.</a:t>
          </a:r>
        </a:p>
      </dsp:txBody>
      <dsp:txXfrm>
        <a:off x="119941" y="245964"/>
        <a:ext cx="6151393" cy="2217118"/>
      </dsp:txXfrm>
    </dsp:sp>
    <dsp:sp modelId="{48B90FF5-D23C-2E48-941A-68EE2D748FE2}">
      <dsp:nvSpPr>
        <dsp:cNvPr id="0" name=""/>
        <dsp:cNvSpPr/>
      </dsp:nvSpPr>
      <dsp:spPr>
        <a:xfrm>
          <a:off x="0" y="2663663"/>
          <a:ext cx="6391275" cy="2457000"/>
        </a:xfrm>
        <a:prstGeom prst="round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It ensures that we are not only seeing the various aspects of a refugee’s identity, but the way they work together to create unique challenges and strengths.</a:t>
          </a:r>
        </a:p>
      </dsp:txBody>
      <dsp:txXfrm>
        <a:off x="119941" y="2783604"/>
        <a:ext cx="6151393" cy="22171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7A4DA-64ED-0846-841A-31F5EF79FCCB}">
      <dsp:nvSpPr>
        <dsp:cNvPr id="0" name=""/>
        <dsp:cNvSpPr/>
      </dsp:nvSpPr>
      <dsp:spPr>
        <a:xfrm>
          <a:off x="0" y="0"/>
          <a:ext cx="4840372" cy="73705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kern="1200" dirty="0"/>
            <a:t>Layers are a positive aspect of our identities</a:t>
          </a:r>
          <a:r>
            <a:rPr lang="en-AU" sz="1400" kern="1200" dirty="0"/>
            <a:t>. </a:t>
          </a:r>
          <a:endParaRPr lang="en-US" sz="1400" kern="1200" dirty="0"/>
        </a:p>
      </dsp:txBody>
      <dsp:txXfrm>
        <a:off x="21588" y="21588"/>
        <a:ext cx="3958795" cy="693879"/>
      </dsp:txXfrm>
    </dsp:sp>
    <dsp:sp modelId="{DF82869E-6D71-9544-99BF-2D357D1D09C8}">
      <dsp:nvSpPr>
        <dsp:cNvPr id="0" name=""/>
        <dsp:cNvSpPr/>
      </dsp:nvSpPr>
      <dsp:spPr>
        <a:xfrm>
          <a:off x="361456" y="839424"/>
          <a:ext cx="4840372" cy="73705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kern="1200" dirty="0"/>
            <a:t>We all have many layers, they make us the interesting and diverse people we are.</a:t>
          </a:r>
          <a:endParaRPr lang="en-US" sz="1400" b="1" kern="1200" dirty="0"/>
        </a:p>
      </dsp:txBody>
      <dsp:txXfrm>
        <a:off x="383044" y="861012"/>
        <a:ext cx="3956654" cy="693879"/>
      </dsp:txXfrm>
    </dsp:sp>
    <dsp:sp modelId="{F5082014-6C7A-6D41-8E1D-2DCBB41F02D3}">
      <dsp:nvSpPr>
        <dsp:cNvPr id="0" name=""/>
        <dsp:cNvSpPr/>
      </dsp:nvSpPr>
      <dsp:spPr>
        <a:xfrm>
          <a:off x="722912" y="1678848"/>
          <a:ext cx="4840372" cy="73705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kern="1200" dirty="0"/>
            <a:t>Most people do not see all of our layers.</a:t>
          </a:r>
          <a:endParaRPr lang="en-US" sz="1400" b="1" kern="1200" dirty="0"/>
        </a:p>
      </dsp:txBody>
      <dsp:txXfrm>
        <a:off x="744500" y="1700436"/>
        <a:ext cx="3956654" cy="693879"/>
      </dsp:txXfrm>
    </dsp:sp>
    <dsp:sp modelId="{5BCED646-3507-4640-A515-6976EDC4A5BF}">
      <dsp:nvSpPr>
        <dsp:cNvPr id="0" name=""/>
        <dsp:cNvSpPr/>
      </dsp:nvSpPr>
      <dsp:spPr>
        <a:xfrm>
          <a:off x="1084369" y="2518272"/>
          <a:ext cx="4840372" cy="73705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kern="1200" dirty="0">
              <a:solidFill>
                <a:schemeClr val="bg1"/>
              </a:solidFill>
            </a:rPr>
            <a:t>Their perception of us is formed by just what they see, and how they feel about that layer.</a:t>
          </a:r>
          <a:endParaRPr lang="en-US" sz="1400" b="1" kern="1200" dirty="0">
            <a:solidFill>
              <a:schemeClr val="bg1"/>
            </a:solidFill>
          </a:endParaRPr>
        </a:p>
      </dsp:txBody>
      <dsp:txXfrm>
        <a:off x="1105957" y="2539860"/>
        <a:ext cx="3956654" cy="693879"/>
      </dsp:txXfrm>
    </dsp:sp>
    <dsp:sp modelId="{3DA8D377-50B1-F746-9BA6-D986282FA626}">
      <dsp:nvSpPr>
        <dsp:cNvPr id="0" name=""/>
        <dsp:cNvSpPr/>
      </dsp:nvSpPr>
      <dsp:spPr>
        <a:xfrm>
          <a:off x="1445825" y="3357696"/>
          <a:ext cx="4840372" cy="73705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kern="1200" dirty="0">
              <a:solidFill>
                <a:schemeClr val="bg1"/>
              </a:solidFill>
            </a:rPr>
            <a:t>Problems can occur when some of the layers are turned into negative labels which people put onto us.</a:t>
          </a:r>
          <a:endParaRPr lang="en-US" sz="1400" b="1" kern="1200" dirty="0">
            <a:solidFill>
              <a:schemeClr val="bg1"/>
            </a:solidFill>
          </a:endParaRPr>
        </a:p>
      </dsp:txBody>
      <dsp:txXfrm>
        <a:off x="1467413" y="3379284"/>
        <a:ext cx="3956654" cy="693879"/>
      </dsp:txXfrm>
    </dsp:sp>
    <dsp:sp modelId="{9ABDFF4F-E8A3-3C4C-AE6E-BA3EF704D85B}">
      <dsp:nvSpPr>
        <dsp:cNvPr id="0" name=""/>
        <dsp:cNvSpPr/>
      </dsp:nvSpPr>
      <dsp:spPr>
        <a:xfrm>
          <a:off x="4361286" y="538459"/>
          <a:ext cx="479085" cy="479085"/>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469080" y="538459"/>
        <a:ext cx="263497" cy="360511"/>
      </dsp:txXfrm>
    </dsp:sp>
    <dsp:sp modelId="{81CB5BB4-3A9B-884E-B665-435486C1E194}">
      <dsp:nvSpPr>
        <dsp:cNvPr id="0" name=""/>
        <dsp:cNvSpPr/>
      </dsp:nvSpPr>
      <dsp:spPr>
        <a:xfrm>
          <a:off x="4722742" y="1377884"/>
          <a:ext cx="479085" cy="479085"/>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830536" y="1377884"/>
        <a:ext cx="263497" cy="360511"/>
      </dsp:txXfrm>
    </dsp:sp>
    <dsp:sp modelId="{EF469B71-4A96-284C-A2B7-BE15C8249432}">
      <dsp:nvSpPr>
        <dsp:cNvPr id="0" name=""/>
        <dsp:cNvSpPr/>
      </dsp:nvSpPr>
      <dsp:spPr>
        <a:xfrm>
          <a:off x="5084199" y="2205023"/>
          <a:ext cx="479085" cy="479085"/>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191993" y="2205023"/>
        <a:ext cx="263497" cy="360511"/>
      </dsp:txXfrm>
    </dsp:sp>
    <dsp:sp modelId="{BE8EA0FA-A292-184A-B8FF-C91F6025095D}">
      <dsp:nvSpPr>
        <dsp:cNvPr id="0" name=""/>
        <dsp:cNvSpPr/>
      </dsp:nvSpPr>
      <dsp:spPr>
        <a:xfrm>
          <a:off x="5445655" y="3052637"/>
          <a:ext cx="479085" cy="479085"/>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553449" y="3052637"/>
        <a:ext cx="263497" cy="3605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8075D-6831-5641-BE78-D720F28A887F}">
      <dsp:nvSpPr>
        <dsp:cNvPr id="0" name=""/>
        <dsp:cNvSpPr/>
      </dsp:nvSpPr>
      <dsp:spPr>
        <a:xfrm>
          <a:off x="0" y="1671"/>
          <a:ext cx="9625383"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F13B1417-E4E6-9F46-AF21-4BE44D868037}">
      <dsp:nvSpPr>
        <dsp:cNvPr id="0" name=""/>
        <dsp:cNvSpPr/>
      </dsp:nvSpPr>
      <dsp:spPr>
        <a:xfrm>
          <a:off x="0" y="1671"/>
          <a:ext cx="9625383" cy="11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AU" sz="2000" b="1" kern="1200" dirty="0"/>
            <a:t>Hopefully it is already obvious why this matters. To deliver a holistic service to someone, we need to understand and acknowledge all the layers of their identity.</a:t>
          </a:r>
          <a:endParaRPr lang="en-US" sz="2000" b="1" kern="1200" dirty="0"/>
        </a:p>
      </dsp:txBody>
      <dsp:txXfrm>
        <a:off x="0" y="1671"/>
        <a:ext cx="9625383" cy="1139780"/>
      </dsp:txXfrm>
    </dsp:sp>
    <dsp:sp modelId="{BD93FE74-5848-7D47-A2E8-C8A621BF2A22}">
      <dsp:nvSpPr>
        <dsp:cNvPr id="0" name=""/>
        <dsp:cNvSpPr/>
      </dsp:nvSpPr>
      <dsp:spPr>
        <a:xfrm>
          <a:off x="0" y="1141451"/>
          <a:ext cx="9625383" cy="0"/>
        </a:xfrm>
        <a:prstGeom prst="line">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w="9525" cap="rnd"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8CF65347-C118-8B49-8C2A-251F7F9228D2}">
      <dsp:nvSpPr>
        <dsp:cNvPr id="0" name=""/>
        <dsp:cNvSpPr/>
      </dsp:nvSpPr>
      <dsp:spPr>
        <a:xfrm>
          <a:off x="0" y="1141451"/>
          <a:ext cx="9625383" cy="11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AU" sz="2000" b="1" kern="1200" dirty="0"/>
            <a:t>A ‘one size fits all’ approach to service provision does not work, because we are all different.</a:t>
          </a:r>
          <a:endParaRPr lang="en-US" sz="2000" b="1" kern="1200" dirty="0"/>
        </a:p>
      </dsp:txBody>
      <dsp:txXfrm>
        <a:off x="0" y="1141451"/>
        <a:ext cx="9625383" cy="1139780"/>
      </dsp:txXfrm>
    </dsp:sp>
    <dsp:sp modelId="{9C27A8A4-ECFD-BC41-80A2-61A25DB4FE9F}">
      <dsp:nvSpPr>
        <dsp:cNvPr id="0" name=""/>
        <dsp:cNvSpPr/>
      </dsp:nvSpPr>
      <dsp:spPr>
        <a:xfrm>
          <a:off x="0" y="2281231"/>
          <a:ext cx="9625383" cy="0"/>
        </a:xfrm>
        <a:prstGeom prst="line">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w="9525" cap="rnd" cmpd="sng" algn="ctr">
          <a:solidFill>
            <a:schemeClr val="accent4">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C9EA934-4803-0541-B684-31DCA4886F38}">
      <dsp:nvSpPr>
        <dsp:cNvPr id="0" name=""/>
        <dsp:cNvSpPr/>
      </dsp:nvSpPr>
      <dsp:spPr>
        <a:xfrm>
          <a:off x="0" y="2281231"/>
          <a:ext cx="9625383" cy="11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AU" sz="2000" b="1" kern="1200" dirty="0"/>
            <a:t>Interventions that do not consider age, gender and all the other diverse identity layers that shape people cannot meet their diverse needs or utilise their unique strengths and talents. They may do more harm than good.</a:t>
          </a:r>
          <a:endParaRPr lang="en-US" sz="2000" b="1" kern="1200" dirty="0"/>
        </a:p>
      </dsp:txBody>
      <dsp:txXfrm>
        <a:off x="0" y="2281231"/>
        <a:ext cx="9625383" cy="11397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81FAEC-A607-E348-94FA-0041237A8C38}" type="datetimeFigureOut">
              <a:rPr lang="en-US" smtClean="0"/>
              <a:t>7/11/2022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680D5-D4DA-344A-B77E-CC60DD842BC5}" type="slidenum">
              <a:rPr lang="en-US" smtClean="0"/>
              <a:t>‹#›</a:t>
            </a:fld>
            <a:endParaRPr lang="en-US"/>
          </a:p>
        </p:txBody>
      </p:sp>
    </p:spTree>
    <p:extLst>
      <p:ext uri="{BB962C8B-B14F-4D97-AF65-F5344CB8AC3E}">
        <p14:creationId xmlns:p14="http://schemas.microsoft.com/office/powerpoint/2010/main" val="10332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F6F7310-A07E-144A-89D8-F5CBB2278057}" type="slidenum">
              <a:rPr lang="en-US" smtClean="0"/>
              <a:t>30</a:t>
            </a:fld>
            <a:endParaRPr lang="en-US"/>
          </a:p>
        </p:txBody>
      </p:sp>
    </p:spTree>
    <p:extLst>
      <p:ext uri="{BB962C8B-B14F-4D97-AF65-F5344CB8AC3E}">
        <p14:creationId xmlns:p14="http://schemas.microsoft.com/office/powerpoint/2010/main" val="3790562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GB"/>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a:prstGeom prst="rect">
            <a:avLst/>
          </a:prstGeom>
        </p:spPr>
        <p:txBody>
          <a:bodyPr anchor="t"/>
          <a:lstStyle>
            <a:lvl1pPr algn="l">
              <a:defRPr b="0" i="0">
                <a:solidFill>
                  <a:schemeClr val="bg1">
                    <a:alpha val="60000"/>
                  </a:schemeClr>
                </a:solidFill>
              </a:defRPr>
            </a:lvl1pPr>
          </a:lstStyle>
          <a:p>
            <a:fld id="{2C7598DD-EE26-A844-A468-6E24D150CD7C}" type="datetimeFigureOut">
              <a:rPr lang="en-US" smtClean="0"/>
              <a:t>7/11/2022</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127226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122214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GB"/>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323165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GB"/>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1382918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1203215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2128791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514166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553216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4222133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userDrawn="1"/>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AU" dirty="0"/>
            </a:p>
          </p:txBody>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GB"/>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2626727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2181083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2128407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186549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3924656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4168781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GB"/>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1452716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653104" y="6391838"/>
            <a:ext cx="990599" cy="304799"/>
          </a:xfrm>
          <a:prstGeom prst="rect">
            <a:avLst/>
          </a:prstGeom>
        </p:spPr>
        <p:txBody>
          <a:bodyPr/>
          <a:lstStyle/>
          <a:p>
            <a:fld id="{9A22602F-B989-0943-8518-795B90E176F6}" type="datetimeFigureOut">
              <a:rPr lang="en-US" smtClean="0"/>
              <a:t>7/11/2022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2664553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10653104" y="6391838"/>
            <a:ext cx="990599" cy="304799"/>
          </a:xfrm>
          <a:prstGeom prst="rect">
            <a:avLst/>
          </a:prstGeom>
        </p:spPr>
        <p:txBody>
          <a:bodyPr/>
          <a:lstStyle/>
          <a:p>
            <a:fld id="{9A22602F-B989-0943-8518-795B90E176F6}" type="datetimeFigureOut">
              <a:rPr lang="en-US" smtClean="0"/>
              <a:t>7/11/2022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1959037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GB"/>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10653104" y="6391838"/>
            <a:ext cx="990599" cy="304799"/>
          </a:xfrm>
          <a:prstGeom prst="rect">
            <a:avLst/>
          </a:prstGeom>
        </p:spPr>
        <p:txBody>
          <a:bodyPr/>
          <a:lstStyle/>
          <a:p>
            <a:fld id="{9A22602F-B989-0943-8518-795B90E176F6}" type="datetimeFigureOut">
              <a:rPr lang="en-US" smtClean="0"/>
              <a:t>7/11/2022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793712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10653104" y="6391838"/>
            <a:ext cx="990599" cy="304799"/>
          </a:xfrm>
          <a:prstGeom prst="rect">
            <a:avLst/>
          </a:prstGeom>
        </p:spPr>
        <p:txBody>
          <a:bodyPr/>
          <a:lstStyle/>
          <a:p>
            <a:fld id="{9A22602F-B989-0943-8518-795B90E176F6}" type="datetimeFigureOut">
              <a:rPr lang="en-US" smtClean="0"/>
              <a:t>7/11/2022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3901634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GB"/>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a:xfrm>
            <a:off x="10653104" y="6391838"/>
            <a:ext cx="990599" cy="304799"/>
          </a:xfrm>
          <a:prstGeom prst="rect">
            <a:avLst/>
          </a:prstGeom>
        </p:spPr>
        <p:txBody>
          <a:bodyPr/>
          <a:lstStyle/>
          <a:p>
            <a:fld id="{9A22602F-B989-0943-8518-795B90E176F6}" type="datetimeFigureOut">
              <a:rPr lang="en-US" smtClean="0"/>
              <a:t>7/11/2022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3861845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GB"/>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a:xfrm>
            <a:off x="10653104" y="6391838"/>
            <a:ext cx="990599" cy="304799"/>
          </a:xfrm>
          <a:prstGeom prst="rect">
            <a:avLst/>
          </a:prstGeom>
        </p:spPr>
        <p:txBody>
          <a:bodyPr/>
          <a:lstStyle/>
          <a:p>
            <a:fld id="{9A22602F-B989-0943-8518-795B90E176F6}" type="datetimeFigureOut">
              <a:rPr lang="en-US" smtClean="0"/>
              <a:t>7/11/2022</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363696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3335531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10653104" y="6391838"/>
            <a:ext cx="990599" cy="304799"/>
          </a:xfrm>
          <a:prstGeom prst="rect">
            <a:avLst/>
          </a:prstGeom>
        </p:spPr>
        <p:txBody>
          <a:bodyPr/>
          <a:lstStyle/>
          <a:p>
            <a:fld id="{9A22602F-B989-0943-8518-795B90E176F6}" type="datetimeFigureOut">
              <a:rPr lang="en-US" smtClean="0"/>
              <a:t>7/11/2022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1877859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a:xfrm>
            <a:off x="10653104" y="6391838"/>
            <a:ext cx="990599" cy="304799"/>
          </a:xfrm>
          <a:prstGeom prst="rect">
            <a:avLst/>
          </a:prstGeom>
        </p:spPr>
        <p:txBody>
          <a:bodyPr/>
          <a:lstStyle/>
          <a:p>
            <a:fld id="{9A22602F-B989-0943-8518-795B90E176F6}" type="datetimeFigureOut">
              <a:rPr lang="en-US" smtClean="0"/>
              <a:t>7/11/2022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13852270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a:xfrm>
            <a:off x="10653104" y="6391838"/>
            <a:ext cx="990599" cy="304799"/>
          </a:xfrm>
          <a:prstGeom prst="rect">
            <a:avLst/>
          </a:prstGeom>
        </p:spPr>
        <p:txBody>
          <a:bodyPr/>
          <a:lstStyle/>
          <a:p>
            <a:fld id="{9A22602F-B989-0943-8518-795B90E176F6}" type="datetimeFigureOut">
              <a:rPr lang="en-US" smtClean="0"/>
              <a:t>7/11/2022</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2854644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0695439" y="6391838"/>
            <a:ext cx="990599" cy="304799"/>
          </a:xfrm>
          <a:prstGeom prst="rect">
            <a:avLst/>
          </a:prstGeom>
        </p:spPr>
        <p:txBody>
          <a:bodyPr/>
          <a:lstStyle/>
          <a:p>
            <a:fld id="{9A22602F-B989-0943-8518-795B90E176F6}" type="datetimeFigureOut">
              <a:rPr lang="en-US" smtClean="0"/>
              <a:t>7/11/2022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1655203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0653104" y="6391838"/>
            <a:ext cx="992135" cy="304799"/>
          </a:xfrm>
          <a:prstGeom prst="rect">
            <a:avLst/>
          </a:prstGeom>
        </p:spPr>
        <p:txBody>
          <a:bodyPr/>
          <a:lstStyle/>
          <a:p>
            <a:fld id="{9A22602F-B989-0943-8518-795B90E176F6}" type="datetimeFigureOut">
              <a:rPr lang="en-US" smtClean="0"/>
              <a:t>7/11/2022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936551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196454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3704524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GB"/>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826928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52180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1229687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GB"/>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42C5B10-052E-3349-9F72-F745197D4B89}" type="slidenum">
              <a:rPr lang="en-US" smtClean="0"/>
              <a:t>‹#›</a:t>
            </a:fld>
            <a:endParaRPr lang="en-US"/>
          </a:p>
        </p:txBody>
      </p:sp>
    </p:spTree>
    <p:extLst>
      <p:ext uri="{BB962C8B-B14F-4D97-AF65-F5344CB8AC3E}">
        <p14:creationId xmlns:p14="http://schemas.microsoft.com/office/powerpoint/2010/main" val="3488748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userDrawn="1"/>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C42C5B10-052E-3349-9F72-F745197D4B89}" type="slidenum">
              <a:rPr lang="en-US" smtClean="0"/>
              <a:t>‹#›</a:t>
            </a:fld>
            <a:endParaRPr lang="en-US"/>
          </a:p>
        </p:txBody>
      </p:sp>
    </p:spTree>
    <p:extLst>
      <p:ext uri="{BB962C8B-B14F-4D97-AF65-F5344CB8AC3E}">
        <p14:creationId xmlns:p14="http://schemas.microsoft.com/office/powerpoint/2010/main" val="30686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C64703E-4C15-1048-92E7-1A1AA6312529}" type="slidenum">
              <a:rPr lang="en-US" smtClean="0"/>
              <a:t>‹#›</a:t>
            </a:fld>
            <a:endParaRPr lang="en-US"/>
          </a:p>
        </p:txBody>
      </p:sp>
    </p:spTree>
    <p:extLst>
      <p:ext uri="{BB962C8B-B14F-4D97-AF65-F5344CB8AC3E}">
        <p14:creationId xmlns:p14="http://schemas.microsoft.com/office/powerpoint/2010/main" val="315184481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9mx5J-3gVcc?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8tjZQr2LGt4?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1.tiff"/><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op5r5vC9NgM?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wC7pKoprvwY?feature=oembe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lPByqSQnsWI?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CA801C6D-F9BB-DB48-963E-AC56000374BE}"/>
              </a:ext>
            </a:extLst>
          </p:cNvPr>
          <p:cNvSpPr>
            <a:spLocks noGrp="1"/>
          </p:cNvSpPr>
          <p:nvPr>
            <p:ph type="ctrTitle"/>
          </p:nvPr>
        </p:nvSpPr>
        <p:spPr>
          <a:xfrm>
            <a:off x="6625659" y="2084104"/>
            <a:ext cx="4798142" cy="3153753"/>
          </a:xfrm>
        </p:spPr>
        <p:txBody>
          <a:bodyPr>
            <a:normAutofit/>
          </a:bodyPr>
          <a:lstStyle/>
          <a:p>
            <a:r>
              <a:rPr lang="en-US" sz="4200" b="1" dirty="0">
                <a:solidFill>
                  <a:srgbClr val="EBEBEB"/>
                </a:solidFill>
              </a:rPr>
              <a:t>‘Intersectionality’ and ‘Age, Gender and Diversity’</a:t>
            </a:r>
          </a:p>
        </p:txBody>
      </p:sp>
      <p:sp>
        <p:nvSpPr>
          <p:cNvPr id="11" name="Rectangle 1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1F2B23B1-DBEC-474C-AE5D-C1F743B820EB}"/>
              </a:ext>
            </a:extLst>
          </p:cNvPr>
          <p:cNvPicPr>
            <a:picLocks noChangeAspect="1"/>
          </p:cNvPicPr>
          <p:nvPr/>
        </p:nvPicPr>
        <p:blipFill>
          <a:blip r:embed="rId2"/>
          <a:stretch>
            <a:fillRect/>
          </a:stretch>
        </p:blipFill>
        <p:spPr>
          <a:xfrm>
            <a:off x="1109764" y="1146239"/>
            <a:ext cx="4986236" cy="4562405"/>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22578785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Part 2: How intersectionality and the age, gender and diversity approach relate to each other">
            <a:hlinkClick r:id="" action="ppaction://media"/>
            <a:extLst>
              <a:ext uri="{FF2B5EF4-FFF2-40B4-BE49-F238E27FC236}">
                <a16:creationId xmlns:a16="http://schemas.microsoft.com/office/drawing/2014/main" id="{C37C51A4-76EC-B487-6260-A8BE1B6565E1}"/>
              </a:ext>
            </a:extLst>
          </p:cNvPr>
          <p:cNvPicPr>
            <a:picLocks noGrp="1" noRot="1" noChangeAspect="1"/>
          </p:cNvPicPr>
          <p:nvPr>
            <p:ph idx="1"/>
            <a:videoFile r:link="rId1"/>
          </p:nvPr>
        </p:nvPicPr>
        <p:blipFill>
          <a:blip r:embed="rId3"/>
          <a:stretch>
            <a:fillRect/>
          </a:stretch>
        </p:blipFill>
        <p:spPr>
          <a:xfrm>
            <a:off x="1903822" y="2493727"/>
            <a:ext cx="7340846" cy="4147415"/>
          </a:xfrm>
          <a:prstGeom prst="rect">
            <a:avLst/>
          </a:prstGeom>
        </p:spPr>
      </p:pic>
      <p:sp>
        <p:nvSpPr>
          <p:cNvPr id="4" name="TextBox 3">
            <a:extLst>
              <a:ext uri="{FF2B5EF4-FFF2-40B4-BE49-F238E27FC236}">
                <a16:creationId xmlns:a16="http://schemas.microsoft.com/office/drawing/2014/main" id="{3E5918AB-CB30-BEDB-FA5A-0E33046D79D2}"/>
              </a:ext>
            </a:extLst>
          </p:cNvPr>
          <p:cNvSpPr txBox="1"/>
          <p:nvPr/>
        </p:nvSpPr>
        <p:spPr>
          <a:xfrm>
            <a:off x="2424418" y="813033"/>
            <a:ext cx="7114448" cy="646331"/>
          </a:xfrm>
          <a:prstGeom prst="rect">
            <a:avLst/>
          </a:prstGeom>
          <a:noFill/>
        </p:spPr>
        <p:txBody>
          <a:bodyPr wrap="none" rtlCol="0">
            <a:spAutoFit/>
          </a:bodyPr>
          <a:lstStyle/>
          <a:p>
            <a:pPr algn="ctr"/>
            <a:r>
              <a:rPr lang="en-AU" b="1" dirty="0">
                <a:solidFill>
                  <a:schemeClr val="bg1"/>
                </a:solidFill>
              </a:rPr>
              <a:t>Part 2: How intersectionality and the age, gender and diversity</a:t>
            </a:r>
          </a:p>
          <a:p>
            <a:pPr algn="ctr"/>
            <a:r>
              <a:rPr lang="en-AU" b="1" dirty="0">
                <a:solidFill>
                  <a:schemeClr val="bg1"/>
                </a:solidFill>
              </a:rPr>
              <a:t>Approach relate [UNHCR and UNSW]</a:t>
            </a:r>
          </a:p>
        </p:txBody>
      </p:sp>
    </p:spTree>
    <p:extLst>
      <p:ext uri="{BB962C8B-B14F-4D97-AF65-F5344CB8AC3E}">
        <p14:creationId xmlns:p14="http://schemas.microsoft.com/office/powerpoint/2010/main" val="284745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F9798142-0935-304D-9DB5-A48BB79A4188}"/>
              </a:ext>
            </a:extLst>
          </p:cNvPr>
          <p:cNvSpPr>
            <a:spLocks noGrp="1"/>
          </p:cNvSpPr>
          <p:nvPr>
            <p:ph type="title"/>
          </p:nvPr>
        </p:nvSpPr>
        <p:spPr>
          <a:xfrm>
            <a:off x="1154955" y="973667"/>
            <a:ext cx="2942210" cy="4833745"/>
          </a:xfrm>
        </p:spPr>
        <p:txBody>
          <a:bodyPr>
            <a:normAutofit/>
          </a:bodyPr>
          <a:lstStyle/>
          <a:p>
            <a:r>
              <a:rPr lang="en-US" sz="2800" b="1" dirty="0">
                <a:solidFill>
                  <a:srgbClr val="EBEBEB"/>
                </a:solidFill>
              </a:rPr>
              <a:t>How do intersectionality and AGD relate to one another?</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F0D6DFE8-410D-FAD7-3445-23F99D78308D}"/>
              </a:ext>
            </a:extLst>
          </p:cNvPr>
          <p:cNvGraphicFramePr>
            <a:graphicFrameLocks noGrp="1"/>
          </p:cNvGraphicFramePr>
          <p:nvPr>
            <p:ph idx="1"/>
            <p:extLst>
              <p:ext uri="{D42A27DB-BD31-4B8C-83A1-F6EECF244321}">
                <p14:modId xmlns:p14="http://schemas.microsoft.com/office/powerpoint/2010/main" val="1119848194"/>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726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5" name="Rectangle 24">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8" name="Rectangle 27">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B73EB12A-0DCB-5D40-BCDD-EE27A450E262}"/>
              </a:ext>
            </a:extLst>
          </p:cNvPr>
          <p:cNvPicPr>
            <a:picLocks noGrp="1" noChangeAspect="1"/>
          </p:cNvPicPr>
          <p:nvPr>
            <p:ph idx="1"/>
          </p:nvPr>
        </p:nvPicPr>
        <p:blipFill rotWithShape="1">
          <a:blip r:embed="rId3"/>
          <a:srcRect t="3005" r="-1" b="23790"/>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30" name="Freeform: Shape 29">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1ECEF007-1D59-E943-85DF-752653670728}"/>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b="1" dirty="0">
                <a:solidFill>
                  <a:srgbClr val="EBEBEB"/>
                </a:solidFill>
              </a:rPr>
              <a:t>Intersectionality as a ‘road map’</a:t>
            </a:r>
          </a:p>
        </p:txBody>
      </p:sp>
      <p:sp>
        <p:nvSpPr>
          <p:cNvPr id="3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08128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1"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3"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E0C9066B-5141-8E4B-825A-955F738406D4}"/>
              </a:ext>
            </a:extLst>
          </p:cNvPr>
          <p:cNvSpPr>
            <a:spLocks noGrp="1"/>
          </p:cNvSpPr>
          <p:nvPr>
            <p:ph type="title"/>
          </p:nvPr>
        </p:nvSpPr>
        <p:spPr>
          <a:xfrm>
            <a:off x="639098" y="629265"/>
            <a:ext cx="6072776" cy="1622322"/>
          </a:xfrm>
        </p:spPr>
        <p:txBody>
          <a:bodyPr>
            <a:normAutofit/>
          </a:bodyPr>
          <a:lstStyle/>
          <a:p>
            <a:r>
              <a:rPr lang="en-US" b="1" dirty="0">
                <a:solidFill>
                  <a:srgbClr val="FFFFFF"/>
                </a:solidFill>
              </a:rPr>
              <a:t>Group discussion/brainstorm</a:t>
            </a:r>
          </a:p>
        </p:txBody>
      </p:sp>
      <p:pic>
        <p:nvPicPr>
          <p:cNvPr id="4" name="Picture 3" descr="A screenshot of a map&#10;&#10;Description automatically generated">
            <a:extLst>
              <a:ext uri="{FF2B5EF4-FFF2-40B4-BE49-F238E27FC236}">
                <a16:creationId xmlns:a16="http://schemas.microsoft.com/office/drawing/2014/main" id="{491E5905-5B55-5448-98D4-D73234FCE69F}"/>
              </a:ext>
            </a:extLst>
          </p:cNvPr>
          <p:cNvPicPr>
            <a:picLocks noChangeAspect="1"/>
          </p:cNvPicPr>
          <p:nvPr/>
        </p:nvPicPr>
        <p:blipFill rotWithShape="1">
          <a:blip r:embed="rId2"/>
          <a:srcRect l="26304" r="26679" b="1"/>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15" name="Rectangle 14">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BD2FA84-68DE-074F-802D-89EABCBB7C6C}"/>
              </a:ext>
            </a:extLst>
          </p:cNvPr>
          <p:cNvSpPr>
            <a:spLocks noGrp="1"/>
          </p:cNvSpPr>
          <p:nvPr>
            <p:ph idx="1"/>
          </p:nvPr>
        </p:nvSpPr>
        <p:spPr>
          <a:xfrm>
            <a:off x="639098" y="2418735"/>
            <a:ext cx="6072776" cy="3811740"/>
          </a:xfrm>
        </p:spPr>
        <p:txBody>
          <a:bodyPr anchor="ctr">
            <a:normAutofit/>
          </a:bodyPr>
          <a:lstStyle/>
          <a:p>
            <a:pPr marL="0" indent="0" eaLnBrk="0" hangingPunct="0">
              <a:buNone/>
            </a:pPr>
            <a:r>
              <a:rPr lang="en-US" b="1" dirty="0">
                <a:solidFill>
                  <a:srgbClr val="FFFFFF"/>
                </a:solidFill>
              </a:rPr>
              <a:t>Think of a particularly vulnerable refugee or forcibly displaced individual you have worked with. </a:t>
            </a:r>
            <a:endParaRPr lang="en-AU" b="1" dirty="0">
              <a:solidFill>
                <a:srgbClr val="FFFFFF"/>
              </a:solidFill>
            </a:endParaRPr>
          </a:p>
          <a:p>
            <a:pPr marL="0" indent="0" eaLnBrk="0" hangingPunct="0">
              <a:buNone/>
            </a:pPr>
            <a:r>
              <a:rPr lang="en-US" b="1" dirty="0">
                <a:solidFill>
                  <a:srgbClr val="FFFFFF"/>
                </a:solidFill>
              </a:rPr>
              <a:t>If you were to make a ‘road map’ of the multiple discriminations they may be experiencing, what ‘street names’ would you include?</a:t>
            </a:r>
            <a:endParaRPr lang="en-AU" b="1" dirty="0">
              <a:solidFill>
                <a:srgbClr val="FFFFFF"/>
              </a:solidFill>
            </a:endParaRPr>
          </a:p>
          <a:p>
            <a:pPr marL="0" indent="0" eaLnBrk="0" hangingPunct="0">
              <a:buNone/>
            </a:pPr>
            <a:r>
              <a:rPr lang="en-US" b="1" dirty="0">
                <a:solidFill>
                  <a:srgbClr val="FFFFFF"/>
                </a:solidFill>
              </a:rPr>
              <a:t>In your analysis consider: gender, race, ethnicity, religion, age, ability, socioeconomic status, legal status, sexuality</a:t>
            </a:r>
            <a:r>
              <a:rPr lang="en-AU" b="1" dirty="0">
                <a:solidFill>
                  <a:srgbClr val="FFFFFF"/>
                </a:solidFill>
              </a:rPr>
              <a:t>.</a:t>
            </a:r>
          </a:p>
          <a:p>
            <a:pPr marL="0" indent="0">
              <a:buNone/>
            </a:pPr>
            <a:r>
              <a:rPr lang="en-AU" b="1" dirty="0">
                <a:solidFill>
                  <a:srgbClr val="FFFFFF"/>
                </a:solidFill>
              </a:rPr>
              <a:t>What are the impacts of this intersectional discrimination on the individual?</a:t>
            </a:r>
            <a:endParaRPr lang="en-US" b="1" dirty="0">
              <a:solidFill>
                <a:srgbClr val="FFFFFF"/>
              </a:solidFill>
            </a:endParaRPr>
          </a:p>
        </p:txBody>
      </p:sp>
    </p:spTree>
    <p:extLst>
      <p:ext uri="{BB962C8B-B14F-4D97-AF65-F5344CB8AC3E}">
        <p14:creationId xmlns:p14="http://schemas.microsoft.com/office/powerpoint/2010/main" val="165797640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art 3:  Intersectionality and the power of identity layers and identity labels">
            <a:hlinkClick r:id="" action="ppaction://media"/>
            <a:extLst>
              <a:ext uri="{FF2B5EF4-FFF2-40B4-BE49-F238E27FC236}">
                <a16:creationId xmlns:a16="http://schemas.microsoft.com/office/drawing/2014/main" id="{DCD62E58-DB8B-D78C-AD7C-A1DABC59DA33}"/>
              </a:ext>
            </a:extLst>
          </p:cNvPr>
          <p:cNvPicPr>
            <a:picLocks noGrp="1" noRot="1" noChangeAspect="1"/>
          </p:cNvPicPr>
          <p:nvPr>
            <p:ph idx="1"/>
            <a:videoFile r:link="rId1"/>
          </p:nvPr>
        </p:nvPicPr>
        <p:blipFill>
          <a:blip r:embed="rId3"/>
          <a:stretch>
            <a:fillRect/>
          </a:stretch>
        </p:blipFill>
        <p:spPr>
          <a:xfrm>
            <a:off x="1828800" y="2506427"/>
            <a:ext cx="7267847" cy="4106172"/>
          </a:xfrm>
          <a:prstGeom prst="rect">
            <a:avLst/>
          </a:prstGeom>
        </p:spPr>
      </p:pic>
      <p:sp>
        <p:nvSpPr>
          <p:cNvPr id="5" name="TextBox 4">
            <a:extLst>
              <a:ext uri="{FF2B5EF4-FFF2-40B4-BE49-F238E27FC236}">
                <a16:creationId xmlns:a16="http://schemas.microsoft.com/office/drawing/2014/main" id="{10A33F8D-3D75-E1DC-24AC-A2140D6E2998}"/>
              </a:ext>
            </a:extLst>
          </p:cNvPr>
          <p:cNvSpPr txBox="1"/>
          <p:nvPr/>
        </p:nvSpPr>
        <p:spPr>
          <a:xfrm>
            <a:off x="2642532" y="755009"/>
            <a:ext cx="7520007" cy="646331"/>
          </a:xfrm>
          <a:prstGeom prst="rect">
            <a:avLst/>
          </a:prstGeom>
          <a:noFill/>
        </p:spPr>
        <p:txBody>
          <a:bodyPr wrap="none" rtlCol="0">
            <a:spAutoFit/>
          </a:bodyPr>
          <a:lstStyle/>
          <a:p>
            <a:pPr algn="ctr"/>
            <a:r>
              <a:rPr lang="en-AU" b="1" dirty="0">
                <a:solidFill>
                  <a:schemeClr val="bg1"/>
                </a:solidFill>
              </a:rPr>
              <a:t>Part 3: Intersectionality and the power of identity layers and labels</a:t>
            </a:r>
          </a:p>
          <a:p>
            <a:pPr algn="ctr"/>
            <a:r>
              <a:rPr lang="en-AU" b="1" dirty="0">
                <a:solidFill>
                  <a:schemeClr val="bg1"/>
                </a:solidFill>
              </a:rPr>
              <a:t>[UNHCR and UNSW]</a:t>
            </a:r>
          </a:p>
        </p:txBody>
      </p:sp>
    </p:spTree>
    <p:extLst>
      <p:ext uri="{BB962C8B-B14F-4D97-AF65-F5344CB8AC3E}">
        <p14:creationId xmlns:p14="http://schemas.microsoft.com/office/powerpoint/2010/main" val="294839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9888C40-54DB-F7EF-E6D4-7BFDBF1C0DEE}"/>
              </a:ext>
            </a:extLst>
          </p:cNvPr>
          <p:cNvSpPr txBox="1">
            <a:spLocks/>
          </p:cNvSpPr>
          <p:nvPr/>
        </p:nvSpPr>
        <p:spPr>
          <a:xfrm>
            <a:off x="1154954" y="973668"/>
            <a:ext cx="8761413" cy="706964"/>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dirty="0">
                <a:solidFill>
                  <a:schemeClr val="bg1"/>
                </a:solidFill>
              </a:rPr>
              <a:t>Celebrating our layers</a:t>
            </a:r>
          </a:p>
        </p:txBody>
      </p:sp>
      <p:sp>
        <p:nvSpPr>
          <p:cNvPr id="8" name="TextBox 7">
            <a:extLst>
              <a:ext uri="{FF2B5EF4-FFF2-40B4-BE49-F238E27FC236}">
                <a16:creationId xmlns:a16="http://schemas.microsoft.com/office/drawing/2014/main" id="{E31D6472-A463-BB85-66A8-2EC03C16EA48}"/>
              </a:ext>
            </a:extLst>
          </p:cNvPr>
          <p:cNvSpPr txBox="1"/>
          <p:nvPr/>
        </p:nvSpPr>
        <p:spPr>
          <a:xfrm>
            <a:off x="7445356" y="5775385"/>
            <a:ext cx="430318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Century Gothic" panose="020B0502020202020204"/>
                <a:ea typeface="+mn-ea"/>
                <a:cs typeface="+mn-cs"/>
              </a:rPr>
              <a:t>This woman could have all of these layers. We must respect each one of them. </a:t>
            </a:r>
          </a:p>
        </p:txBody>
      </p:sp>
      <p:graphicFrame>
        <p:nvGraphicFramePr>
          <p:cNvPr id="12" name="Content Placeholder 2">
            <a:extLst>
              <a:ext uri="{FF2B5EF4-FFF2-40B4-BE49-F238E27FC236}">
                <a16:creationId xmlns:a16="http://schemas.microsoft.com/office/drawing/2014/main" id="{AB104C67-2793-E066-6C63-328D1E8682F4}"/>
              </a:ext>
            </a:extLst>
          </p:cNvPr>
          <p:cNvGraphicFramePr/>
          <p:nvPr/>
        </p:nvGraphicFramePr>
        <p:xfrm>
          <a:off x="817742" y="1680633"/>
          <a:ext cx="6286198" cy="4094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CB115709-099D-4245-9F45-8A4798F069C9}"/>
              </a:ext>
            </a:extLst>
          </p:cNvPr>
          <p:cNvPicPr>
            <a:picLocks noChangeAspect="1"/>
          </p:cNvPicPr>
          <p:nvPr/>
        </p:nvPicPr>
        <p:blipFill>
          <a:blip r:embed="rId7"/>
          <a:stretch>
            <a:fillRect/>
          </a:stretch>
        </p:blipFill>
        <p:spPr>
          <a:xfrm>
            <a:off x="7267653" y="1680632"/>
            <a:ext cx="4303189" cy="4094753"/>
          </a:xfrm>
          <a:prstGeom prst="rect">
            <a:avLst/>
          </a:prstGeom>
        </p:spPr>
      </p:pic>
    </p:spTree>
    <p:extLst>
      <p:ext uri="{BB962C8B-B14F-4D97-AF65-F5344CB8AC3E}">
        <p14:creationId xmlns:p14="http://schemas.microsoft.com/office/powerpoint/2010/main" val="2433416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24">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6" name="Rectangle 25">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8" name="Rectangle 28">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41D8924-0617-1A4D-9526-908543AFDFB6}"/>
              </a:ext>
            </a:extLst>
          </p:cNvPr>
          <p:cNvSpPr>
            <a:spLocks noGrp="1"/>
          </p:cNvSpPr>
          <p:nvPr>
            <p:ph type="title"/>
          </p:nvPr>
        </p:nvSpPr>
        <p:spPr>
          <a:xfrm>
            <a:off x="1291313" y="1706701"/>
            <a:ext cx="6202578" cy="2677648"/>
          </a:xfrm>
        </p:spPr>
        <p:txBody>
          <a:bodyPr vert="horz" lIns="91440" tIns="45720" rIns="91440" bIns="45720" rtlCol="0" anchor="b">
            <a:normAutofit/>
          </a:bodyPr>
          <a:lstStyle/>
          <a:p>
            <a:r>
              <a:rPr lang="en-US" sz="4800" b="1" dirty="0"/>
              <a:t>The power of identity labels</a:t>
            </a:r>
          </a:p>
        </p:txBody>
      </p:sp>
      <p:pic>
        <p:nvPicPr>
          <p:cNvPr id="9" name="Content Placeholder 8">
            <a:extLst>
              <a:ext uri="{FF2B5EF4-FFF2-40B4-BE49-F238E27FC236}">
                <a16:creationId xmlns:a16="http://schemas.microsoft.com/office/drawing/2014/main" id="{CC51B6B9-CBC3-1B40-9A94-66AD01B811DA}"/>
              </a:ext>
            </a:extLst>
          </p:cNvPr>
          <p:cNvPicPr>
            <a:picLocks noGrp="1" noChangeAspect="1"/>
          </p:cNvPicPr>
          <p:nvPr>
            <p:ph idx="1"/>
          </p:nvPr>
        </p:nvPicPr>
        <p:blipFill rotWithShape="1">
          <a:blip r:embed="rId3"/>
          <a:srcRect l="381" r="7418"/>
          <a:stretch/>
        </p:blipFill>
        <p:spPr>
          <a:xfrm>
            <a:off x="8038005" y="471948"/>
            <a:ext cx="3677632" cy="5909207"/>
          </a:xfrm>
          <a:prstGeom prst="rect">
            <a:avLst/>
          </a:prstGeom>
          <a:ln>
            <a:noFill/>
          </a:ln>
        </p:spPr>
      </p:pic>
      <p:sp>
        <p:nvSpPr>
          <p:cNvPr id="39" name="Rectangle 30">
            <a:extLst>
              <a:ext uri="{FF2B5EF4-FFF2-40B4-BE49-F238E27FC236}">
                <a16:creationId xmlns:a16="http://schemas.microsoft.com/office/drawing/2014/main" id="{F56FB35D-9507-4E18-883E-A61D9FDE2E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84376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9" name="Rectangle 18">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754E4E2-D7F1-EB40-8129-3FFE3335FAFE}"/>
              </a:ext>
            </a:extLst>
          </p:cNvPr>
          <p:cNvSpPr>
            <a:spLocks noGrp="1"/>
          </p:cNvSpPr>
          <p:nvPr>
            <p:ph type="title"/>
          </p:nvPr>
        </p:nvSpPr>
        <p:spPr>
          <a:xfrm>
            <a:off x="8160773" y="1113062"/>
            <a:ext cx="3382297" cy="3281957"/>
          </a:xfrm>
        </p:spPr>
        <p:txBody>
          <a:bodyPr vert="horz" lIns="91440" tIns="45720" rIns="91440" bIns="45720" rtlCol="0" anchor="b">
            <a:normAutofit fontScale="90000"/>
          </a:bodyPr>
          <a:lstStyle/>
          <a:p>
            <a:pPr>
              <a:lnSpc>
                <a:spcPct val="90000"/>
              </a:lnSpc>
            </a:pPr>
            <a:r>
              <a:rPr lang="en-US" sz="5400" b="1" i="0" kern="1200" dirty="0">
                <a:solidFill>
                  <a:srgbClr val="EBEBEB"/>
                </a:solidFill>
                <a:latin typeface="+mj-lt"/>
                <a:ea typeface="+mj-ea"/>
                <a:cs typeface="+mj-cs"/>
              </a:rPr>
              <a:t>The power of</a:t>
            </a:r>
            <a:br>
              <a:rPr lang="en-US" sz="5400" b="1" i="0" kern="1200" dirty="0">
                <a:solidFill>
                  <a:srgbClr val="EBEBEB"/>
                </a:solidFill>
                <a:latin typeface="+mj-lt"/>
                <a:ea typeface="+mj-ea"/>
                <a:cs typeface="+mj-cs"/>
              </a:rPr>
            </a:br>
            <a:r>
              <a:rPr lang="en-US" sz="5400" b="1" i="0" kern="1200" dirty="0">
                <a:solidFill>
                  <a:srgbClr val="EBEBEB"/>
                </a:solidFill>
                <a:latin typeface="+mj-lt"/>
                <a:ea typeface="+mj-ea"/>
                <a:cs typeface="+mj-cs"/>
              </a:rPr>
              <a:t>negative identity labels</a:t>
            </a:r>
          </a:p>
        </p:txBody>
      </p:sp>
      <p:pic>
        <p:nvPicPr>
          <p:cNvPr id="6" name="Content Placeholder 5">
            <a:extLst>
              <a:ext uri="{FF2B5EF4-FFF2-40B4-BE49-F238E27FC236}">
                <a16:creationId xmlns:a16="http://schemas.microsoft.com/office/drawing/2014/main" id="{CB6A0D16-8B11-A24A-85E7-A4B5C5E5895F}"/>
              </a:ext>
            </a:extLst>
          </p:cNvPr>
          <p:cNvPicPr>
            <a:picLocks noGrp="1" noChangeAspect="1"/>
          </p:cNvPicPr>
          <p:nvPr>
            <p:ph idx="1"/>
          </p:nvPr>
        </p:nvPicPr>
        <p:blipFill>
          <a:blip r:embed="rId3"/>
          <a:stretch>
            <a:fillRect/>
          </a:stretch>
        </p:blipFill>
        <p:spPr>
          <a:xfrm>
            <a:off x="1109763" y="1607499"/>
            <a:ext cx="6470907" cy="3639885"/>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45192858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9" name="Rectangle 18">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9FA342B-2CB4-3442-AE33-0356B78778CB}"/>
              </a:ext>
            </a:extLst>
          </p:cNvPr>
          <p:cNvSpPr>
            <a:spLocks noGrp="1"/>
          </p:cNvSpPr>
          <p:nvPr>
            <p:ph type="title"/>
          </p:nvPr>
        </p:nvSpPr>
        <p:spPr>
          <a:xfrm>
            <a:off x="8160773" y="1113062"/>
            <a:ext cx="3382297" cy="3281957"/>
          </a:xfrm>
        </p:spPr>
        <p:txBody>
          <a:bodyPr vert="horz" lIns="91440" tIns="45720" rIns="91440" bIns="45720" rtlCol="0" anchor="b">
            <a:normAutofit fontScale="90000"/>
          </a:bodyPr>
          <a:lstStyle/>
          <a:p>
            <a:pPr>
              <a:lnSpc>
                <a:spcPct val="90000"/>
              </a:lnSpc>
            </a:pPr>
            <a:r>
              <a:rPr lang="en-US" sz="5400" b="1" i="0" kern="1200" dirty="0">
                <a:solidFill>
                  <a:srgbClr val="EBEBEB"/>
                </a:solidFill>
                <a:latin typeface="+mj-lt"/>
                <a:ea typeface="+mj-ea"/>
                <a:cs typeface="+mj-cs"/>
              </a:rPr>
              <a:t>The power of</a:t>
            </a:r>
            <a:br>
              <a:rPr lang="en-US" sz="5400" b="1" i="0" kern="1200" dirty="0">
                <a:solidFill>
                  <a:srgbClr val="EBEBEB"/>
                </a:solidFill>
                <a:latin typeface="+mj-lt"/>
                <a:ea typeface="+mj-ea"/>
                <a:cs typeface="+mj-cs"/>
              </a:rPr>
            </a:br>
            <a:r>
              <a:rPr lang="en-US" sz="5400" b="1" i="0" kern="1200" dirty="0">
                <a:solidFill>
                  <a:srgbClr val="EBEBEB"/>
                </a:solidFill>
                <a:latin typeface="+mj-lt"/>
                <a:ea typeface="+mj-ea"/>
                <a:cs typeface="+mj-cs"/>
              </a:rPr>
              <a:t>positive identity labels</a:t>
            </a:r>
          </a:p>
        </p:txBody>
      </p:sp>
      <p:pic>
        <p:nvPicPr>
          <p:cNvPr id="6" name="Content Placeholder 5">
            <a:extLst>
              <a:ext uri="{FF2B5EF4-FFF2-40B4-BE49-F238E27FC236}">
                <a16:creationId xmlns:a16="http://schemas.microsoft.com/office/drawing/2014/main" id="{D69595F4-3880-1745-93AC-71A1F3A0610E}"/>
              </a:ext>
            </a:extLst>
          </p:cNvPr>
          <p:cNvPicPr>
            <a:picLocks noGrp="1" noChangeAspect="1"/>
          </p:cNvPicPr>
          <p:nvPr>
            <p:ph idx="1"/>
          </p:nvPr>
        </p:nvPicPr>
        <p:blipFill>
          <a:blip r:embed="rId3"/>
          <a:stretch>
            <a:fillRect/>
          </a:stretch>
        </p:blipFill>
        <p:spPr>
          <a:xfrm>
            <a:off x="1109763" y="1607499"/>
            <a:ext cx="6470907" cy="3639885"/>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58741277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9" name="Rectangle 18">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9CFD0B6-F9C9-DE42-8E9D-F1763320EFEC}"/>
              </a:ext>
            </a:extLst>
          </p:cNvPr>
          <p:cNvSpPr>
            <a:spLocks noGrp="1"/>
          </p:cNvSpPr>
          <p:nvPr>
            <p:ph type="title"/>
          </p:nvPr>
        </p:nvSpPr>
        <p:spPr>
          <a:xfrm>
            <a:off x="7930186" y="1786462"/>
            <a:ext cx="3382297" cy="3281957"/>
          </a:xfrm>
        </p:spPr>
        <p:txBody>
          <a:bodyPr vert="horz" lIns="91440" tIns="45720" rIns="91440" bIns="45720" rtlCol="0" anchor="b">
            <a:normAutofit/>
          </a:bodyPr>
          <a:lstStyle/>
          <a:p>
            <a:pPr>
              <a:lnSpc>
                <a:spcPct val="90000"/>
              </a:lnSpc>
            </a:pPr>
            <a:r>
              <a:rPr lang="en-US" sz="5400" b="1" i="0" kern="1200" dirty="0">
                <a:solidFill>
                  <a:srgbClr val="EBEBEB"/>
                </a:solidFill>
                <a:latin typeface="+mj-lt"/>
                <a:ea typeface="+mj-ea"/>
                <a:cs typeface="+mj-cs"/>
              </a:rPr>
              <a:t>We must work with all of the labels</a:t>
            </a:r>
          </a:p>
        </p:txBody>
      </p:sp>
      <p:pic>
        <p:nvPicPr>
          <p:cNvPr id="6" name="Content Placeholder 5">
            <a:extLst>
              <a:ext uri="{FF2B5EF4-FFF2-40B4-BE49-F238E27FC236}">
                <a16:creationId xmlns:a16="http://schemas.microsoft.com/office/drawing/2014/main" id="{EEBF406F-F214-C643-85D8-349F85D3D9C7}"/>
              </a:ext>
            </a:extLst>
          </p:cNvPr>
          <p:cNvPicPr>
            <a:picLocks noGrp="1" noChangeAspect="1"/>
          </p:cNvPicPr>
          <p:nvPr>
            <p:ph idx="1"/>
          </p:nvPr>
        </p:nvPicPr>
        <p:blipFill>
          <a:blip r:embed="rId3"/>
          <a:stretch>
            <a:fillRect/>
          </a:stretch>
        </p:blipFill>
        <p:spPr>
          <a:xfrm>
            <a:off x="1109763" y="1607499"/>
            <a:ext cx="6470907" cy="3639885"/>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39937624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8393AF-C55E-E742-BAB8-1C818ECDB4D7}"/>
              </a:ext>
            </a:extLst>
          </p:cNvPr>
          <p:cNvSpPr>
            <a:spLocks noGrp="1"/>
          </p:cNvSpPr>
          <p:nvPr>
            <p:ph idx="1"/>
          </p:nvPr>
        </p:nvSpPr>
        <p:spPr/>
        <p:txBody>
          <a:bodyPr/>
          <a:lstStyle/>
          <a:p>
            <a:pPr marL="0" indent="0">
              <a:buNone/>
            </a:pPr>
            <a:r>
              <a:rPr lang="en-US" sz="1800" b="1" dirty="0">
                <a:solidFill>
                  <a:srgbClr val="201F1E"/>
                </a:solidFill>
                <a:effectLst/>
              </a:rPr>
              <a:t>	</a:t>
            </a:r>
          </a:p>
          <a:p>
            <a:endParaRPr lang="en-US" dirty="0"/>
          </a:p>
        </p:txBody>
      </p:sp>
      <p:pic>
        <p:nvPicPr>
          <p:cNvPr id="5" name="Online Media 4" title="Part 1: An introduction to an age, gender and diversity and intersectionality approach">
            <a:hlinkClick r:id="" action="ppaction://media"/>
            <a:extLst>
              <a:ext uri="{FF2B5EF4-FFF2-40B4-BE49-F238E27FC236}">
                <a16:creationId xmlns:a16="http://schemas.microsoft.com/office/drawing/2014/main" id="{C10AED15-0776-915E-8EE9-A74B9A2F7956}"/>
              </a:ext>
            </a:extLst>
          </p:cNvPr>
          <p:cNvPicPr>
            <a:picLocks noRot="1" noChangeAspect="1"/>
          </p:cNvPicPr>
          <p:nvPr>
            <a:videoFile r:link="rId1"/>
          </p:nvPr>
        </p:nvPicPr>
        <p:blipFill>
          <a:blip r:embed="rId3"/>
          <a:stretch>
            <a:fillRect/>
          </a:stretch>
        </p:blipFill>
        <p:spPr>
          <a:xfrm>
            <a:off x="2455817" y="2350419"/>
            <a:ext cx="7183133" cy="4058471"/>
          </a:xfrm>
          <a:prstGeom prst="rect">
            <a:avLst/>
          </a:prstGeom>
        </p:spPr>
      </p:pic>
      <p:sp>
        <p:nvSpPr>
          <p:cNvPr id="6" name="TextBox 5">
            <a:extLst>
              <a:ext uri="{FF2B5EF4-FFF2-40B4-BE49-F238E27FC236}">
                <a16:creationId xmlns:a16="http://schemas.microsoft.com/office/drawing/2014/main" id="{FC5DC626-0F33-24EB-ED78-A111D19D6673}"/>
              </a:ext>
            </a:extLst>
          </p:cNvPr>
          <p:cNvSpPr txBox="1"/>
          <p:nvPr/>
        </p:nvSpPr>
        <p:spPr>
          <a:xfrm>
            <a:off x="3020037" y="1107347"/>
            <a:ext cx="6359433" cy="646331"/>
          </a:xfrm>
          <a:prstGeom prst="rect">
            <a:avLst/>
          </a:prstGeom>
          <a:noFill/>
        </p:spPr>
        <p:txBody>
          <a:bodyPr wrap="none" rtlCol="0">
            <a:spAutoFit/>
          </a:bodyPr>
          <a:lstStyle/>
          <a:p>
            <a:r>
              <a:rPr lang="en-AU" b="1" dirty="0">
                <a:solidFill>
                  <a:schemeClr val="bg1"/>
                </a:solidFill>
              </a:rPr>
              <a:t>Part 1: Introduction to an age, gender and diversity and</a:t>
            </a:r>
          </a:p>
          <a:p>
            <a:r>
              <a:rPr lang="en-AU" b="1" dirty="0">
                <a:solidFill>
                  <a:schemeClr val="bg1"/>
                </a:solidFill>
              </a:rPr>
              <a:t>Intersectionality approach [UNHCR and UNSW]</a:t>
            </a:r>
          </a:p>
        </p:txBody>
      </p:sp>
    </p:spTree>
    <p:extLst>
      <p:ext uri="{BB962C8B-B14F-4D97-AF65-F5344CB8AC3E}">
        <p14:creationId xmlns:p14="http://schemas.microsoft.com/office/powerpoint/2010/main" val="388853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11"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3"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EC873561-8B8D-834D-8E78-AC2867A6E378}"/>
              </a:ext>
            </a:extLst>
          </p:cNvPr>
          <p:cNvSpPr>
            <a:spLocks noGrp="1"/>
          </p:cNvSpPr>
          <p:nvPr>
            <p:ph type="title"/>
          </p:nvPr>
        </p:nvSpPr>
        <p:spPr>
          <a:xfrm>
            <a:off x="639098" y="629265"/>
            <a:ext cx="6072776" cy="1622322"/>
          </a:xfrm>
        </p:spPr>
        <p:txBody>
          <a:bodyPr>
            <a:normAutofit/>
          </a:bodyPr>
          <a:lstStyle/>
          <a:p>
            <a:r>
              <a:rPr lang="en-US" b="1" dirty="0">
                <a:solidFill>
                  <a:srgbClr val="FFFFFF"/>
                </a:solidFill>
              </a:rPr>
              <a:t>Group discussion/brainstorm</a:t>
            </a:r>
          </a:p>
        </p:txBody>
      </p:sp>
      <p:sp>
        <p:nvSpPr>
          <p:cNvPr id="15" name="Rectangle 14">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9C37ACB-38FA-7E4C-882B-F33F2986818C}"/>
              </a:ext>
            </a:extLst>
          </p:cNvPr>
          <p:cNvSpPr>
            <a:spLocks noGrp="1"/>
          </p:cNvSpPr>
          <p:nvPr>
            <p:ph idx="1"/>
          </p:nvPr>
        </p:nvSpPr>
        <p:spPr>
          <a:xfrm>
            <a:off x="639098" y="2418735"/>
            <a:ext cx="6072776" cy="3811740"/>
          </a:xfrm>
        </p:spPr>
        <p:txBody>
          <a:bodyPr anchor="ctr">
            <a:normAutofit/>
          </a:bodyPr>
          <a:lstStyle/>
          <a:p>
            <a:pPr marL="0" indent="0" eaLnBrk="0" hangingPunct="0">
              <a:buNone/>
            </a:pPr>
            <a:r>
              <a:rPr lang="en-AU" b="1" dirty="0">
                <a:solidFill>
                  <a:srgbClr val="FFFFFF"/>
                </a:solidFill>
              </a:rPr>
              <a:t>Use the outline of a woman either on a flip chart or an additional slide and fill it in as participants respond.</a:t>
            </a:r>
          </a:p>
          <a:p>
            <a:pPr marL="0" indent="0" eaLnBrk="0" hangingPunct="0">
              <a:buNone/>
            </a:pPr>
            <a:r>
              <a:rPr lang="en-US" b="1" dirty="0">
                <a:solidFill>
                  <a:srgbClr val="FFFFFF"/>
                </a:solidFill>
              </a:rPr>
              <a:t>Think of an individual from a refugee background that you have worked with. It could be a client, a colleague, or even yourself. Think of the negative labels and the positive labels that people may apply to this person.</a:t>
            </a:r>
            <a:endParaRPr lang="en-AU" b="1" dirty="0">
              <a:solidFill>
                <a:srgbClr val="FFFFFF"/>
              </a:solidFill>
            </a:endParaRPr>
          </a:p>
          <a:p>
            <a:pPr marL="0" indent="0" eaLnBrk="0" hangingPunct="0">
              <a:buNone/>
            </a:pPr>
            <a:r>
              <a:rPr lang="en-US" b="1" dirty="0">
                <a:solidFill>
                  <a:srgbClr val="FFFFFF"/>
                </a:solidFill>
              </a:rPr>
              <a:t>Reflect on how services might be tailored differently depending on which of the sets of identity labels they are based upon. How would the individual be treated differently?</a:t>
            </a:r>
            <a:endParaRPr lang="en-AU" b="1" dirty="0">
              <a:solidFill>
                <a:srgbClr val="FFFFFF"/>
              </a:solidFill>
            </a:endParaRPr>
          </a:p>
          <a:p>
            <a:pPr marL="0" indent="0">
              <a:buNone/>
            </a:pPr>
            <a:endParaRPr lang="en-US" b="1" dirty="0">
              <a:solidFill>
                <a:srgbClr val="FFFFFF"/>
              </a:solidFill>
            </a:endParaRPr>
          </a:p>
        </p:txBody>
      </p:sp>
      <p:pic>
        <p:nvPicPr>
          <p:cNvPr id="8" name="Picture 7" descr="A picture containing text&#10;&#10;Description automatically generated">
            <a:extLst>
              <a:ext uri="{FF2B5EF4-FFF2-40B4-BE49-F238E27FC236}">
                <a16:creationId xmlns:a16="http://schemas.microsoft.com/office/drawing/2014/main" id="{A2905E94-EA62-E035-A18D-A5FD7E91AE2D}"/>
              </a:ext>
            </a:extLst>
          </p:cNvPr>
          <p:cNvPicPr>
            <a:picLocks noChangeAspect="1"/>
          </p:cNvPicPr>
          <p:nvPr/>
        </p:nvPicPr>
        <p:blipFill>
          <a:blip r:embed="rId2"/>
          <a:stretch>
            <a:fillRect/>
          </a:stretch>
        </p:blipFill>
        <p:spPr>
          <a:xfrm>
            <a:off x="8174861" y="3608320"/>
            <a:ext cx="2948751" cy="2144546"/>
          </a:xfrm>
          <a:prstGeom prst="rect">
            <a:avLst/>
          </a:prstGeom>
        </p:spPr>
      </p:pic>
      <p:pic>
        <p:nvPicPr>
          <p:cNvPr id="18" name="Picture 17" descr="A picture containing refrigerator, room&#10;&#10;Description automatically generated">
            <a:extLst>
              <a:ext uri="{FF2B5EF4-FFF2-40B4-BE49-F238E27FC236}">
                <a16:creationId xmlns:a16="http://schemas.microsoft.com/office/drawing/2014/main" id="{5688B93E-5F07-2A12-493E-413C13AD330B}"/>
              </a:ext>
            </a:extLst>
          </p:cNvPr>
          <p:cNvPicPr>
            <a:picLocks noChangeAspect="1"/>
          </p:cNvPicPr>
          <p:nvPr/>
        </p:nvPicPr>
        <p:blipFill>
          <a:blip r:embed="rId3"/>
          <a:stretch>
            <a:fillRect/>
          </a:stretch>
        </p:blipFill>
        <p:spPr>
          <a:xfrm>
            <a:off x="8209630" y="1190022"/>
            <a:ext cx="2948750" cy="2148729"/>
          </a:xfrm>
          <a:prstGeom prst="rect">
            <a:avLst/>
          </a:prstGeom>
        </p:spPr>
      </p:pic>
    </p:spTree>
    <p:extLst>
      <p:ext uri="{BB962C8B-B14F-4D97-AF65-F5344CB8AC3E}">
        <p14:creationId xmlns:p14="http://schemas.microsoft.com/office/powerpoint/2010/main" val="41034225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342872FA-752D-3040-9069-003027A66CD1}"/>
              </a:ext>
            </a:extLst>
          </p:cNvPr>
          <p:cNvSpPr>
            <a:spLocks noGrp="1"/>
          </p:cNvSpPr>
          <p:nvPr>
            <p:ph type="title"/>
          </p:nvPr>
        </p:nvSpPr>
        <p:spPr>
          <a:xfrm>
            <a:off x="1154954" y="973668"/>
            <a:ext cx="8761413" cy="706964"/>
          </a:xfrm>
        </p:spPr>
        <p:txBody>
          <a:bodyPr>
            <a:normAutofit/>
          </a:bodyPr>
          <a:lstStyle/>
          <a:p>
            <a:r>
              <a:rPr lang="en-US" b="1" dirty="0">
                <a:solidFill>
                  <a:srgbClr val="FFFFFF"/>
                </a:solidFill>
              </a:rPr>
              <a:t>Why does this matter?</a:t>
            </a:r>
          </a:p>
        </p:txBody>
      </p:sp>
      <p:sp>
        <p:nvSpPr>
          <p:cNvPr id="27" name="Rectangle 26">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652C1DDA-3DA0-5D81-C605-E0A6A9049B2B}"/>
              </a:ext>
            </a:extLst>
          </p:cNvPr>
          <p:cNvGraphicFramePr>
            <a:graphicFrameLocks noGrp="1"/>
          </p:cNvGraphicFramePr>
          <p:nvPr>
            <p:ph idx="1"/>
            <p:extLst>
              <p:ext uri="{D42A27DB-BD31-4B8C-83A1-F6EECF244321}">
                <p14:modId xmlns:p14="http://schemas.microsoft.com/office/powerpoint/2010/main" val="58242336"/>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868354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art 4: The matrix:  An intersectionality and age, gender and diversity analytical tool">
            <a:hlinkClick r:id="" action="ppaction://media"/>
            <a:extLst>
              <a:ext uri="{FF2B5EF4-FFF2-40B4-BE49-F238E27FC236}">
                <a16:creationId xmlns:a16="http://schemas.microsoft.com/office/drawing/2014/main" id="{1178FC62-AFB0-8DC1-DE52-2A0E70199F0B}"/>
              </a:ext>
            </a:extLst>
          </p:cNvPr>
          <p:cNvPicPr>
            <a:picLocks noGrp="1" noRot="1" noChangeAspect="1"/>
          </p:cNvPicPr>
          <p:nvPr>
            <p:ph idx="1"/>
            <a:videoFile r:link="rId1"/>
          </p:nvPr>
        </p:nvPicPr>
        <p:blipFill>
          <a:blip r:embed="rId3"/>
          <a:stretch>
            <a:fillRect/>
          </a:stretch>
        </p:blipFill>
        <p:spPr>
          <a:xfrm>
            <a:off x="1994264" y="2436759"/>
            <a:ext cx="7424601" cy="4194734"/>
          </a:xfrm>
          <a:prstGeom prst="rect">
            <a:avLst/>
          </a:prstGeom>
        </p:spPr>
      </p:pic>
      <p:sp>
        <p:nvSpPr>
          <p:cNvPr id="5" name="TextBox 4">
            <a:extLst>
              <a:ext uri="{FF2B5EF4-FFF2-40B4-BE49-F238E27FC236}">
                <a16:creationId xmlns:a16="http://schemas.microsoft.com/office/drawing/2014/main" id="{EC7928F5-F72B-A484-02DE-B82F94AE72AB}"/>
              </a:ext>
            </a:extLst>
          </p:cNvPr>
          <p:cNvSpPr txBox="1"/>
          <p:nvPr/>
        </p:nvSpPr>
        <p:spPr>
          <a:xfrm>
            <a:off x="2759978" y="846589"/>
            <a:ext cx="7151317" cy="646331"/>
          </a:xfrm>
          <a:prstGeom prst="rect">
            <a:avLst/>
          </a:prstGeom>
          <a:noFill/>
        </p:spPr>
        <p:txBody>
          <a:bodyPr wrap="none" rtlCol="0">
            <a:spAutoFit/>
          </a:bodyPr>
          <a:lstStyle/>
          <a:p>
            <a:pPr algn="ctr"/>
            <a:r>
              <a:rPr lang="en-AU" b="1" dirty="0">
                <a:solidFill>
                  <a:schemeClr val="bg1"/>
                </a:solidFill>
              </a:rPr>
              <a:t>Part 4: The Matrix: An intersectionality and AGD analytical tool </a:t>
            </a:r>
          </a:p>
          <a:p>
            <a:pPr algn="ctr"/>
            <a:r>
              <a:rPr lang="en-AU" b="1" dirty="0">
                <a:solidFill>
                  <a:schemeClr val="bg1"/>
                </a:solidFill>
              </a:rPr>
              <a:t>[UNHCR and UNSW]</a:t>
            </a:r>
          </a:p>
        </p:txBody>
      </p:sp>
    </p:spTree>
    <p:extLst>
      <p:ext uri="{BB962C8B-B14F-4D97-AF65-F5344CB8AC3E}">
        <p14:creationId xmlns:p14="http://schemas.microsoft.com/office/powerpoint/2010/main" val="105766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1" name="Freeform: Shape 10">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3"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BCE1BF55-FCED-624E-B956-21E3F9117954}"/>
              </a:ext>
            </a:extLst>
          </p:cNvPr>
          <p:cNvSpPr>
            <a:spLocks noGrp="1"/>
          </p:cNvSpPr>
          <p:nvPr>
            <p:ph type="title"/>
          </p:nvPr>
        </p:nvSpPr>
        <p:spPr>
          <a:xfrm>
            <a:off x="1154955" y="973668"/>
            <a:ext cx="2942210" cy="1020232"/>
          </a:xfrm>
        </p:spPr>
        <p:txBody>
          <a:bodyPr>
            <a:normAutofit/>
          </a:bodyPr>
          <a:lstStyle/>
          <a:p>
            <a:pPr>
              <a:lnSpc>
                <a:spcPct val="90000"/>
              </a:lnSpc>
            </a:pPr>
            <a:r>
              <a:rPr lang="en-US" sz="3300" b="1" dirty="0">
                <a:solidFill>
                  <a:srgbClr val="EBEBEB"/>
                </a:solidFill>
              </a:rPr>
              <a:t>Matrix analysis</a:t>
            </a:r>
          </a:p>
        </p:txBody>
      </p:sp>
      <p:pic>
        <p:nvPicPr>
          <p:cNvPr id="4" name="Picture 3">
            <a:extLst>
              <a:ext uri="{FF2B5EF4-FFF2-40B4-BE49-F238E27FC236}">
                <a16:creationId xmlns:a16="http://schemas.microsoft.com/office/drawing/2014/main" id="{477FD00E-08CB-224F-94CF-E56A359B10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94607" y="880376"/>
            <a:ext cx="6391533" cy="509724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C01B398-019A-F947-BFE8-8FD389CDC389}"/>
              </a:ext>
            </a:extLst>
          </p:cNvPr>
          <p:cNvSpPr>
            <a:spLocks noGrp="1"/>
          </p:cNvSpPr>
          <p:nvPr>
            <p:ph idx="1"/>
          </p:nvPr>
        </p:nvSpPr>
        <p:spPr>
          <a:xfrm>
            <a:off x="1154955" y="2120900"/>
            <a:ext cx="3133726" cy="3898900"/>
          </a:xfrm>
        </p:spPr>
        <p:txBody>
          <a:bodyPr>
            <a:normAutofit/>
          </a:bodyPr>
          <a:lstStyle/>
          <a:p>
            <a:pPr marL="0" indent="0">
              <a:buNone/>
            </a:pPr>
            <a:r>
              <a:rPr lang="en-AU" altLang="en-US" sz="2000" b="1" dirty="0">
                <a:solidFill>
                  <a:srgbClr val="FFFFFF"/>
                </a:solidFill>
                <a:ea typeface="Arial" charset="0"/>
                <a:cs typeface="Arial" charset="0"/>
              </a:rPr>
              <a:t>The matrix is a table of different ‘issues of concern’ or human rights (shown on the left side of the matrix), along with different categories of people in the community (shown along the top of the matrix). </a:t>
            </a:r>
          </a:p>
          <a:p>
            <a:pPr marL="0" indent="0">
              <a:buNone/>
            </a:pPr>
            <a:endParaRPr lang="en-US" b="1" dirty="0">
              <a:solidFill>
                <a:srgbClr val="FFFFFF"/>
              </a:solidFill>
            </a:endParaRPr>
          </a:p>
        </p:txBody>
      </p:sp>
      <p:sp>
        <p:nvSpPr>
          <p:cNvPr id="21"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51737065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0C9632-BB6F-48EE-AB65-501878BA5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7"/>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1" name="Freeform: Shape 10">
            <a:extLst>
              <a:ext uri="{FF2B5EF4-FFF2-40B4-BE49-F238E27FC236}">
                <a16:creationId xmlns:a16="http://schemas.microsoft.com/office/drawing/2014/main" id="{4EC8AAB6-953B-4D29-9967-3C44D06BB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3" name="Freeform 5">
            <a:extLst>
              <a:ext uri="{FF2B5EF4-FFF2-40B4-BE49-F238E27FC236}">
                <a16:creationId xmlns:a16="http://schemas.microsoft.com/office/drawing/2014/main" id="{C89ED458-2326-40DC-9C7B-1A717B655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BAE79C64-29AA-2540-B49D-05F5CD534459}"/>
              </a:ext>
            </a:extLst>
          </p:cNvPr>
          <p:cNvSpPr>
            <a:spLocks noGrp="1"/>
          </p:cNvSpPr>
          <p:nvPr>
            <p:ph type="title"/>
          </p:nvPr>
        </p:nvSpPr>
        <p:spPr>
          <a:xfrm>
            <a:off x="1154955" y="973668"/>
            <a:ext cx="2942210" cy="1020232"/>
          </a:xfrm>
        </p:spPr>
        <p:txBody>
          <a:bodyPr>
            <a:normAutofit/>
          </a:bodyPr>
          <a:lstStyle/>
          <a:p>
            <a:pPr>
              <a:lnSpc>
                <a:spcPct val="90000"/>
              </a:lnSpc>
            </a:pPr>
            <a:r>
              <a:rPr lang="en-US" sz="3300" b="1" dirty="0">
                <a:solidFill>
                  <a:schemeClr val="tx1"/>
                </a:solidFill>
              </a:rPr>
              <a:t>Matrix analysis</a:t>
            </a:r>
          </a:p>
        </p:txBody>
      </p:sp>
      <p:pic>
        <p:nvPicPr>
          <p:cNvPr id="4" name="Content Placeholder 4" descr="A picture containing indoor, building&#10;&#10;Description automatically generated">
            <a:extLst>
              <a:ext uri="{FF2B5EF4-FFF2-40B4-BE49-F238E27FC236}">
                <a16:creationId xmlns:a16="http://schemas.microsoft.com/office/drawing/2014/main" id="{BD5E9C0A-E90F-104A-A32E-1D7BB4F6E5A7}"/>
              </a:ext>
            </a:extLst>
          </p:cNvPr>
          <p:cNvPicPr>
            <a:picLocks noChangeAspect="1"/>
          </p:cNvPicPr>
          <p:nvPr/>
        </p:nvPicPr>
        <p:blipFill rotWithShape="1">
          <a:blip r:embed="rId2"/>
          <a:srcRect l="24996" r="7443"/>
          <a:stretch/>
        </p:blipFill>
        <p:spPr>
          <a:xfrm>
            <a:off x="5194607" y="803751"/>
            <a:ext cx="6391533" cy="5250498"/>
          </a:xfrm>
          <a:prstGeom prst="rect">
            <a:avLst/>
          </a:prstGeom>
        </p:spPr>
      </p:pic>
      <p:sp>
        <p:nvSpPr>
          <p:cNvPr id="15" name="Rectangle 14">
            <a:extLst>
              <a:ext uri="{FF2B5EF4-FFF2-40B4-BE49-F238E27FC236}">
                <a16:creationId xmlns:a16="http://schemas.microsoft.com/office/drawing/2014/main" id="{6F9D1DE6-E368-4F07-85F9-D5B767477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F63B1F66-4ACE-4A01-8ADF-F175A9C35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CF8448ED-9332-4A9B-8CAB-B1985E596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2DCF1E3-5B22-D846-87BE-8B82C576E9FD}"/>
              </a:ext>
            </a:extLst>
          </p:cNvPr>
          <p:cNvSpPr>
            <a:spLocks noGrp="1"/>
          </p:cNvSpPr>
          <p:nvPr>
            <p:ph idx="1"/>
          </p:nvPr>
        </p:nvSpPr>
        <p:spPr>
          <a:xfrm>
            <a:off x="1154955" y="2120900"/>
            <a:ext cx="3133726" cy="3898900"/>
          </a:xfrm>
        </p:spPr>
        <p:txBody>
          <a:bodyPr>
            <a:normAutofit/>
          </a:bodyPr>
          <a:lstStyle/>
          <a:p>
            <a:pPr marL="0" indent="0">
              <a:buNone/>
            </a:pPr>
            <a:r>
              <a:rPr lang="en-AU" altLang="en-US" sz="2000" b="1" dirty="0">
                <a:solidFill>
                  <a:schemeClr val="tx1"/>
                </a:solidFill>
                <a:ea typeface="Arial" charset="0"/>
                <a:cs typeface="Arial" charset="0"/>
              </a:rPr>
              <a:t>In small groups, participants discuss the different ways that each issue of concern impacts on each category of people. They write their responses on ‘post it’ notes, one for each issue they want to put in  box in the matrix. </a:t>
            </a:r>
          </a:p>
          <a:p>
            <a:pPr marL="0" indent="0">
              <a:buNone/>
            </a:pPr>
            <a:endParaRPr lang="en-US" dirty="0">
              <a:solidFill>
                <a:schemeClr val="tx1"/>
              </a:solidFill>
            </a:endParaRPr>
          </a:p>
        </p:txBody>
      </p:sp>
      <p:sp>
        <p:nvSpPr>
          <p:cNvPr id="21" name="Freeform 5">
            <a:extLst>
              <a:ext uri="{FF2B5EF4-FFF2-40B4-BE49-F238E27FC236}">
                <a16:creationId xmlns:a16="http://schemas.microsoft.com/office/drawing/2014/main" id="{ED3A2261-1C75-40FF-8CD6-18C5900C1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206306502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0D4A30-1F4C-BB4C-8612-D4C06BF72B91}"/>
              </a:ext>
            </a:extLst>
          </p:cNvPr>
          <p:cNvPicPr>
            <a:picLocks noChangeAspect="1"/>
          </p:cNvPicPr>
          <p:nvPr/>
        </p:nvPicPr>
        <p:blipFill rotWithShape="1">
          <a:blip r:embed="rId2"/>
          <a:srcRect t="14359" r="1" b="23352"/>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6"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8" name="Freeform: Shape 27">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0"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4729DE1C-C573-C749-AB56-A3319470FB74}"/>
              </a:ext>
            </a:extLst>
          </p:cNvPr>
          <p:cNvSpPr>
            <a:spLocks noGrp="1"/>
          </p:cNvSpPr>
          <p:nvPr>
            <p:ph type="title"/>
          </p:nvPr>
        </p:nvSpPr>
        <p:spPr>
          <a:xfrm>
            <a:off x="1154955" y="4110824"/>
            <a:ext cx="5015258" cy="1908975"/>
          </a:xfrm>
        </p:spPr>
        <p:txBody>
          <a:bodyPr>
            <a:normAutofit/>
          </a:bodyPr>
          <a:lstStyle/>
          <a:p>
            <a:r>
              <a:rPr lang="en-US" b="1" dirty="0">
                <a:solidFill>
                  <a:schemeClr val="tx1"/>
                </a:solidFill>
              </a:rPr>
              <a:t>Matrix analysis</a:t>
            </a:r>
          </a:p>
        </p:txBody>
      </p:sp>
      <p:sp>
        <p:nvSpPr>
          <p:cNvPr id="3" name="Content Placeholder 2">
            <a:extLst>
              <a:ext uri="{FF2B5EF4-FFF2-40B4-BE49-F238E27FC236}">
                <a16:creationId xmlns:a16="http://schemas.microsoft.com/office/drawing/2014/main" id="{3213A6E1-E47C-FB4F-98BE-CE26B8D795C2}"/>
              </a:ext>
            </a:extLst>
          </p:cNvPr>
          <p:cNvSpPr>
            <a:spLocks noGrp="1"/>
          </p:cNvSpPr>
          <p:nvPr>
            <p:ph idx="1"/>
          </p:nvPr>
        </p:nvSpPr>
        <p:spPr>
          <a:xfrm>
            <a:off x="6375894" y="4110824"/>
            <a:ext cx="4772509" cy="1908976"/>
          </a:xfrm>
        </p:spPr>
        <p:txBody>
          <a:bodyPr anchor="ctr">
            <a:normAutofit/>
          </a:bodyPr>
          <a:lstStyle/>
          <a:p>
            <a:pPr marL="0" indent="0">
              <a:buNone/>
            </a:pPr>
            <a:r>
              <a:rPr lang="en-US" altLang="en-US" sz="2000" b="1" dirty="0">
                <a:solidFill>
                  <a:schemeClr val="tx1"/>
                </a:solidFill>
                <a:ea typeface="Arial" charset="0"/>
                <a:cs typeface="Arial" charset="0"/>
              </a:rPr>
              <a:t>Each small group presents the points they have discussed to the rest of the participants, adding their sticky notes to the correct box on the matrix. </a:t>
            </a:r>
          </a:p>
          <a:p>
            <a:pPr marL="0" indent="0">
              <a:buNone/>
            </a:pPr>
            <a:endParaRPr lang="en-US" dirty="0">
              <a:solidFill>
                <a:schemeClr val="tx1"/>
              </a:solidFill>
            </a:endParaRPr>
          </a:p>
        </p:txBody>
      </p:sp>
    </p:spTree>
    <p:extLst>
      <p:ext uri="{BB962C8B-B14F-4D97-AF65-F5344CB8AC3E}">
        <p14:creationId xmlns:p14="http://schemas.microsoft.com/office/powerpoint/2010/main" val="400608896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CCD31F-0DBB-BE4C-9A71-E7D6B5139527}"/>
              </a:ext>
            </a:extLst>
          </p:cNvPr>
          <p:cNvPicPr>
            <a:picLocks noChangeAspect="1"/>
          </p:cNvPicPr>
          <p:nvPr/>
        </p:nvPicPr>
        <p:blipFill rotWithShape="1">
          <a:blip r:embed="rId2"/>
          <a:srcRect t="29932" r="1" b="7779"/>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9"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11" name="Freeform: Shape 10">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28608E94-D8B4-1E45-820C-CF666ABDB1C3}"/>
              </a:ext>
            </a:extLst>
          </p:cNvPr>
          <p:cNvSpPr>
            <a:spLocks noGrp="1"/>
          </p:cNvSpPr>
          <p:nvPr>
            <p:ph type="title"/>
          </p:nvPr>
        </p:nvSpPr>
        <p:spPr>
          <a:xfrm>
            <a:off x="1154955" y="4110824"/>
            <a:ext cx="5015258" cy="1908975"/>
          </a:xfrm>
        </p:spPr>
        <p:txBody>
          <a:bodyPr>
            <a:normAutofit/>
          </a:bodyPr>
          <a:lstStyle/>
          <a:p>
            <a:r>
              <a:rPr lang="en-US" b="1" dirty="0">
                <a:solidFill>
                  <a:schemeClr val="tx1"/>
                </a:solidFill>
              </a:rPr>
              <a:t>Group discussion/brainstorm</a:t>
            </a:r>
          </a:p>
        </p:txBody>
      </p:sp>
      <p:sp>
        <p:nvSpPr>
          <p:cNvPr id="3" name="Content Placeholder 2">
            <a:extLst>
              <a:ext uri="{FF2B5EF4-FFF2-40B4-BE49-F238E27FC236}">
                <a16:creationId xmlns:a16="http://schemas.microsoft.com/office/drawing/2014/main" id="{F8B25577-C33D-8543-AB70-9CAD3A079DAC}"/>
              </a:ext>
            </a:extLst>
          </p:cNvPr>
          <p:cNvSpPr>
            <a:spLocks noGrp="1"/>
          </p:cNvSpPr>
          <p:nvPr>
            <p:ph idx="1"/>
          </p:nvPr>
        </p:nvSpPr>
        <p:spPr>
          <a:xfrm>
            <a:off x="6375894" y="4110824"/>
            <a:ext cx="4772509" cy="1908976"/>
          </a:xfrm>
        </p:spPr>
        <p:txBody>
          <a:bodyPr anchor="ctr">
            <a:normAutofit/>
          </a:bodyPr>
          <a:lstStyle/>
          <a:p>
            <a:pPr marL="0" indent="0" eaLnBrk="0" hangingPunct="0">
              <a:buNone/>
            </a:pPr>
            <a:r>
              <a:rPr lang="en-AU" b="1" dirty="0">
                <a:solidFill>
                  <a:schemeClr val="tx1"/>
                </a:solidFill>
              </a:rPr>
              <a:t>What benefits do you see for using the matrix when designing programs?</a:t>
            </a:r>
          </a:p>
          <a:p>
            <a:pPr marL="0" indent="0" eaLnBrk="0" hangingPunct="0">
              <a:buNone/>
            </a:pPr>
            <a:endParaRPr lang="en-AU" b="1" dirty="0">
              <a:solidFill>
                <a:schemeClr val="tx1"/>
              </a:solidFill>
            </a:endParaRPr>
          </a:p>
          <a:p>
            <a:pPr marL="0" indent="0" eaLnBrk="0" hangingPunct="0">
              <a:buNone/>
            </a:pPr>
            <a:r>
              <a:rPr lang="en-AU" b="1" dirty="0">
                <a:solidFill>
                  <a:schemeClr val="tx1"/>
                </a:solidFill>
              </a:rPr>
              <a:t>What challenges might you encounter?  </a:t>
            </a:r>
          </a:p>
          <a:p>
            <a:pPr marL="0" indent="0">
              <a:buNone/>
            </a:pPr>
            <a:endParaRPr lang="en-US" b="1" dirty="0">
              <a:solidFill>
                <a:schemeClr val="tx1"/>
              </a:solidFill>
            </a:endParaRPr>
          </a:p>
        </p:txBody>
      </p:sp>
    </p:spTree>
    <p:extLst>
      <p:ext uri="{BB962C8B-B14F-4D97-AF65-F5344CB8AC3E}">
        <p14:creationId xmlns:p14="http://schemas.microsoft.com/office/powerpoint/2010/main" val="165565219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art 5:  Intersectionality and the age, gender and diversity approach">
            <a:hlinkClick r:id="" action="ppaction://media"/>
            <a:extLst>
              <a:ext uri="{FF2B5EF4-FFF2-40B4-BE49-F238E27FC236}">
                <a16:creationId xmlns:a16="http://schemas.microsoft.com/office/drawing/2014/main" id="{91B71091-80B2-4F91-88C5-41B548FD8425}"/>
              </a:ext>
            </a:extLst>
          </p:cNvPr>
          <p:cNvPicPr>
            <a:picLocks noGrp="1" noRot="1" noChangeAspect="1"/>
          </p:cNvPicPr>
          <p:nvPr>
            <p:ph idx="1"/>
            <a:videoFile r:link="rId1"/>
          </p:nvPr>
        </p:nvPicPr>
        <p:blipFill>
          <a:blip r:embed="rId3"/>
          <a:stretch>
            <a:fillRect/>
          </a:stretch>
        </p:blipFill>
        <p:spPr>
          <a:xfrm>
            <a:off x="2098766" y="2394494"/>
            <a:ext cx="7172053" cy="4052050"/>
          </a:xfrm>
          <a:prstGeom prst="rect">
            <a:avLst/>
          </a:prstGeom>
        </p:spPr>
      </p:pic>
      <p:sp>
        <p:nvSpPr>
          <p:cNvPr id="5" name="TextBox 4">
            <a:extLst>
              <a:ext uri="{FF2B5EF4-FFF2-40B4-BE49-F238E27FC236}">
                <a16:creationId xmlns:a16="http://schemas.microsoft.com/office/drawing/2014/main" id="{45541432-0181-E56D-1309-C4E8106F5BEF}"/>
              </a:ext>
            </a:extLst>
          </p:cNvPr>
          <p:cNvSpPr txBox="1"/>
          <p:nvPr/>
        </p:nvSpPr>
        <p:spPr>
          <a:xfrm>
            <a:off x="2303340" y="1006571"/>
            <a:ext cx="7087197" cy="646331"/>
          </a:xfrm>
          <a:prstGeom prst="rect">
            <a:avLst/>
          </a:prstGeom>
          <a:noFill/>
        </p:spPr>
        <p:txBody>
          <a:bodyPr wrap="none" rtlCol="0">
            <a:spAutoFit/>
          </a:bodyPr>
          <a:lstStyle/>
          <a:p>
            <a:pPr algn="ctr"/>
            <a:r>
              <a:rPr lang="en-AU" b="1" dirty="0">
                <a:solidFill>
                  <a:schemeClr val="bg1"/>
                </a:solidFill>
              </a:rPr>
              <a:t>Part 5: The Matrix: An intersectionality and AGD analytical tool</a:t>
            </a:r>
          </a:p>
          <a:p>
            <a:pPr algn="ctr"/>
            <a:r>
              <a:rPr lang="en-AU" b="1" dirty="0">
                <a:solidFill>
                  <a:schemeClr val="bg1"/>
                </a:solidFill>
              </a:rPr>
              <a:t>[UNHCR and UNSW]</a:t>
            </a:r>
          </a:p>
        </p:txBody>
      </p:sp>
    </p:spTree>
    <p:extLst>
      <p:ext uri="{BB962C8B-B14F-4D97-AF65-F5344CB8AC3E}">
        <p14:creationId xmlns:p14="http://schemas.microsoft.com/office/powerpoint/2010/main" val="208061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4"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5" name="Freeform: Shape 12">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6"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5C5C94CC-ADCB-574A-AC33-79913AD8AC20}"/>
              </a:ext>
            </a:extLst>
          </p:cNvPr>
          <p:cNvSpPr>
            <a:spLocks noGrp="1"/>
          </p:cNvSpPr>
          <p:nvPr>
            <p:ph type="title"/>
          </p:nvPr>
        </p:nvSpPr>
        <p:spPr>
          <a:xfrm>
            <a:off x="639098" y="629265"/>
            <a:ext cx="5132438" cy="1622322"/>
          </a:xfrm>
        </p:spPr>
        <p:txBody>
          <a:bodyPr>
            <a:normAutofit/>
          </a:bodyPr>
          <a:lstStyle/>
          <a:p>
            <a:pPr>
              <a:lnSpc>
                <a:spcPct val="90000"/>
              </a:lnSpc>
            </a:pPr>
            <a:r>
              <a:rPr lang="en-US" b="1" dirty="0">
                <a:solidFill>
                  <a:srgbClr val="EBEBEB"/>
                </a:solidFill>
              </a:rPr>
              <a:t>When should we use intersectionality and AGD?</a:t>
            </a:r>
          </a:p>
        </p:txBody>
      </p:sp>
      <p:sp>
        <p:nvSpPr>
          <p:cNvPr id="27" name="Rectangle 16">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0850781-9AF0-364A-BBA6-D5A0700EA7E9}"/>
              </a:ext>
            </a:extLst>
          </p:cNvPr>
          <p:cNvSpPr>
            <a:spLocks noGrp="1"/>
          </p:cNvSpPr>
          <p:nvPr>
            <p:ph idx="1"/>
          </p:nvPr>
        </p:nvSpPr>
        <p:spPr>
          <a:xfrm>
            <a:off x="639098" y="2418735"/>
            <a:ext cx="5132439" cy="3811742"/>
          </a:xfrm>
        </p:spPr>
        <p:txBody>
          <a:bodyPr anchor="ctr">
            <a:normAutofit/>
          </a:bodyPr>
          <a:lstStyle/>
          <a:p>
            <a:pPr marL="0" indent="0">
              <a:buNone/>
            </a:pPr>
            <a:endParaRPr lang="en-US" dirty="0">
              <a:solidFill>
                <a:srgbClr val="FFFFFF"/>
              </a:solidFill>
            </a:endParaRPr>
          </a:p>
          <a:p>
            <a:pPr marL="0" indent="0">
              <a:buNone/>
            </a:pPr>
            <a:r>
              <a:rPr lang="en-US" b="1" dirty="0">
                <a:solidFill>
                  <a:srgbClr val="FFFFFF"/>
                </a:solidFill>
              </a:rPr>
              <a:t>All the time!</a:t>
            </a:r>
          </a:p>
          <a:p>
            <a:pPr marL="0" indent="0">
              <a:buNone/>
            </a:pPr>
            <a:endParaRPr lang="en-US" b="1" dirty="0">
              <a:solidFill>
                <a:srgbClr val="FFFFFF"/>
              </a:solidFill>
            </a:endParaRPr>
          </a:p>
          <a:p>
            <a:pPr marL="0" indent="0">
              <a:buNone/>
            </a:pPr>
            <a:r>
              <a:rPr lang="en-US" b="1" dirty="0">
                <a:solidFill>
                  <a:srgbClr val="FFFFFF"/>
                </a:solidFill>
              </a:rPr>
              <a:t>In all situations and in all of our work.</a:t>
            </a:r>
          </a:p>
          <a:p>
            <a:pPr marL="0" indent="0">
              <a:buNone/>
            </a:pPr>
            <a:endParaRPr lang="en-US" b="1" dirty="0">
              <a:solidFill>
                <a:srgbClr val="FFFFFF"/>
              </a:solidFill>
            </a:endParaRPr>
          </a:p>
          <a:p>
            <a:pPr marL="0" indent="0">
              <a:buNone/>
            </a:pPr>
            <a:r>
              <a:rPr lang="en-US" b="1" dirty="0">
                <a:solidFill>
                  <a:srgbClr val="FFFFFF"/>
                </a:solidFill>
              </a:rPr>
              <a:t>All programs must be based on a comprehensive AGD and intersectional analysis.</a:t>
            </a:r>
          </a:p>
        </p:txBody>
      </p:sp>
      <p:pic>
        <p:nvPicPr>
          <p:cNvPr id="5" name="Picture 4" descr="A picture containing text, clipart, businesscard&#10;&#10;Description automatically generated">
            <a:extLst>
              <a:ext uri="{FF2B5EF4-FFF2-40B4-BE49-F238E27FC236}">
                <a16:creationId xmlns:a16="http://schemas.microsoft.com/office/drawing/2014/main" id="{CB33E50F-1A73-F035-E7F6-50A46C1F0BF3}"/>
              </a:ext>
            </a:extLst>
          </p:cNvPr>
          <p:cNvPicPr>
            <a:picLocks noChangeAspect="1"/>
          </p:cNvPicPr>
          <p:nvPr/>
        </p:nvPicPr>
        <p:blipFill>
          <a:blip r:embed="rId2"/>
          <a:stretch>
            <a:fillRect/>
          </a:stretch>
        </p:blipFill>
        <p:spPr>
          <a:xfrm>
            <a:off x="6599729" y="976656"/>
            <a:ext cx="5428536" cy="4158853"/>
          </a:xfrm>
          <a:prstGeom prst="rect">
            <a:avLst/>
          </a:prstGeom>
        </p:spPr>
      </p:pic>
      <p:sp>
        <p:nvSpPr>
          <p:cNvPr id="12" name="TextBox 11">
            <a:extLst>
              <a:ext uri="{FF2B5EF4-FFF2-40B4-BE49-F238E27FC236}">
                <a16:creationId xmlns:a16="http://schemas.microsoft.com/office/drawing/2014/main" id="{A4942B6F-85C5-EA5D-1C2D-87C5B6A86DFE}"/>
              </a:ext>
            </a:extLst>
          </p:cNvPr>
          <p:cNvSpPr txBox="1"/>
          <p:nvPr/>
        </p:nvSpPr>
        <p:spPr>
          <a:xfrm>
            <a:off x="7529885" y="5109836"/>
            <a:ext cx="3919993" cy="1200329"/>
          </a:xfrm>
          <a:prstGeom prst="rect">
            <a:avLst/>
          </a:prstGeom>
          <a:noFill/>
        </p:spPr>
        <p:txBody>
          <a:bodyPr wrap="square">
            <a:spAutoFit/>
          </a:bodyPr>
          <a:lstStyle/>
          <a:p>
            <a:r>
              <a:rPr lang="en-AU" sz="2400" b="1" dirty="0">
                <a:solidFill>
                  <a:srgbClr val="336600"/>
                </a:solidFill>
              </a:rPr>
              <a:t>Draw on strengths and diversities to address discrimination</a:t>
            </a:r>
            <a:r>
              <a:rPr lang="en-AU" sz="2400" dirty="0">
                <a:solidFill>
                  <a:srgbClr val="336600"/>
                </a:solidFill>
              </a:rPr>
              <a:t>. </a:t>
            </a:r>
            <a:endParaRPr lang="en-AU" sz="2400" dirty="0"/>
          </a:p>
        </p:txBody>
      </p:sp>
    </p:spTree>
    <p:extLst>
      <p:ext uri="{BB962C8B-B14F-4D97-AF65-F5344CB8AC3E}">
        <p14:creationId xmlns:p14="http://schemas.microsoft.com/office/powerpoint/2010/main" val="311356165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1" name="Freeform: Shape 10">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3"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3AEE3217-A7BE-704C-A7E5-C5A5A11E158E}"/>
              </a:ext>
            </a:extLst>
          </p:cNvPr>
          <p:cNvSpPr>
            <a:spLocks noGrp="1"/>
          </p:cNvSpPr>
          <p:nvPr>
            <p:ph type="title"/>
          </p:nvPr>
        </p:nvSpPr>
        <p:spPr>
          <a:xfrm>
            <a:off x="1154955" y="973668"/>
            <a:ext cx="2942210" cy="1020232"/>
          </a:xfrm>
        </p:spPr>
        <p:txBody>
          <a:bodyPr>
            <a:noAutofit/>
          </a:bodyPr>
          <a:lstStyle/>
          <a:p>
            <a:pPr>
              <a:lnSpc>
                <a:spcPct val="90000"/>
              </a:lnSpc>
            </a:pPr>
            <a:r>
              <a:rPr lang="en-US" sz="2800" b="1" dirty="0">
                <a:solidFill>
                  <a:srgbClr val="EBEBEB"/>
                </a:solidFill>
              </a:rPr>
              <a:t>Group discussion/ brainstorm</a:t>
            </a:r>
          </a:p>
        </p:txBody>
      </p:sp>
      <p:pic>
        <p:nvPicPr>
          <p:cNvPr id="4" name="Picture 3" descr="Diagram&#10;&#10;Description automatically generated">
            <a:extLst>
              <a:ext uri="{FF2B5EF4-FFF2-40B4-BE49-F238E27FC236}">
                <a16:creationId xmlns:a16="http://schemas.microsoft.com/office/drawing/2014/main" id="{EAFD7470-AC53-324A-A2BC-FB4BCCEBB358}"/>
              </a:ext>
            </a:extLst>
          </p:cNvPr>
          <p:cNvPicPr>
            <a:picLocks noChangeAspect="1"/>
          </p:cNvPicPr>
          <p:nvPr/>
        </p:nvPicPr>
        <p:blipFill>
          <a:blip r:embed="rId2"/>
          <a:stretch>
            <a:fillRect/>
          </a:stretch>
        </p:blipFill>
        <p:spPr>
          <a:xfrm>
            <a:off x="5521249" y="803751"/>
            <a:ext cx="5738249" cy="5250498"/>
          </a:xfrm>
          <a:prstGeom prst="rect">
            <a:avLst/>
          </a:prstGeom>
        </p:spPr>
      </p:pic>
      <p:sp>
        <p:nvSpPr>
          <p:cNvPr id="15" name="Rectangle 14">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14599CF-14A1-4549-A23A-4E1FA290D0EA}"/>
              </a:ext>
            </a:extLst>
          </p:cNvPr>
          <p:cNvSpPr>
            <a:spLocks noGrp="1"/>
          </p:cNvSpPr>
          <p:nvPr>
            <p:ph idx="1"/>
          </p:nvPr>
        </p:nvSpPr>
        <p:spPr>
          <a:xfrm>
            <a:off x="1154955" y="2120900"/>
            <a:ext cx="3133726" cy="3898900"/>
          </a:xfrm>
        </p:spPr>
        <p:txBody>
          <a:bodyPr>
            <a:normAutofit/>
          </a:bodyPr>
          <a:lstStyle/>
          <a:p>
            <a:pPr marL="0" indent="0">
              <a:buNone/>
            </a:pPr>
            <a:endParaRPr lang="en-US" b="1" dirty="0">
              <a:solidFill>
                <a:srgbClr val="FFFFFF"/>
              </a:solidFill>
            </a:endParaRPr>
          </a:p>
          <a:p>
            <a:pPr marL="0" indent="0">
              <a:buNone/>
            </a:pPr>
            <a:endParaRPr lang="en-US" b="1" dirty="0">
              <a:solidFill>
                <a:srgbClr val="FFFFFF"/>
              </a:solidFill>
            </a:endParaRPr>
          </a:p>
          <a:p>
            <a:pPr marL="0" indent="0">
              <a:buNone/>
            </a:pPr>
            <a:r>
              <a:rPr lang="en-US" b="1" dirty="0">
                <a:solidFill>
                  <a:srgbClr val="FFFFFF"/>
                </a:solidFill>
              </a:rPr>
              <a:t>How might you apply this in yo</a:t>
            </a:r>
            <a:r>
              <a:rPr lang="en-US" dirty="0">
                <a:solidFill>
                  <a:srgbClr val="FFFFFF"/>
                </a:solidFill>
              </a:rPr>
              <a:t>u</a:t>
            </a:r>
            <a:r>
              <a:rPr lang="en-US" b="1" dirty="0">
                <a:solidFill>
                  <a:srgbClr val="FFFFFF"/>
                </a:solidFill>
              </a:rPr>
              <a:t>r work?</a:t>
            </a:r>
          </a:p>
        </p:txBody>
      </p:sp>
      <p:sp>
        <p:nvSpPr>
          <p:cNvPr id="21"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Tree>
    <p:extLst>
      <p:ext uri="{BB962C8B-B14F-4D97-AF65-F5344CB8AC3E}">
        <p14:creationId xmlns:p14="http://schemas.microsoft.com/office/powerpoint/2010/main" val="173851779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9581EF42-26DB-E448-9150-D2EA6536D2FB}"/>
              </a:ext>
            </a:extLst>
          </p:cNvPr>
          <p:cNvSpPr>
            <a:spLocks noGrp="1"/>
          </p:cNvSpPr>
          <p:nvPr>
            <p:ph type="title"/>
          </p:nvPr>
        </p:nvSpPr>
        <p:spPr>
          <a:xfrm>
            <a:off x="702527" y="973667"/>
            <a:ext cx="3394638" cy="4833745"/>
          </a:xfrm>
        </p:spPr>
        <p:txBody>
          <a:bodyPr>
            <a:normAutofit/>
          </a:bodyPr>
          <a:lstStyle/>
          <a:p>
            <a:r>
              <a:rPr lang="en-US" sz="2800" b="1" dirty="0">
                <a:solidFill>
                  <a:srgbClr val="EBEBEB"/>
                </a:solidFill>
              </a:rPr>
              <a:t>What is ‘intersectionality’?</a:t>
            </a:r>
          </a:p>
        </p:txBody>
      </p:sp>
      <p:sp>
        <p:nvSpPr>
          <p:cNvPr id="20" name="Rectangle 19">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6" name="Content Placeholder 2">
            <a:extLst>
              <a:ext uri="{FF2B5EF4-FFF2-40B4-BE49-F238E27FC236}">
                <a16:creationId xmlns:a16="http://schemas.microsoft.com/office/drawing/2014/main" id="{84EAD784-C535-9D48-345D-9797836CA907}"/>
              </a:ext>
            </a:extLst>
          </p:cNvPr>
          <p:cNvGraphicFramePr>
            <a:graphicFrameLocks noGrp="1"/>
          </p:cNvGraphicFramePr>
          <p:nvPr>
            <p:ph idx="1"/>
            <p:extLst>
              <p:ext uri="{D42A27DB-BD31-4B8C-83A1-F6EECF244321}">
                <p14:modId xmlns:p14="http://schemas.microsoft.com/office/powerpoint/2010/main" val="3989905531"/>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163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FE44-5EBD-AA41-8FE7-A159BAA2E6BF}"/>
              </a:ext>
            </a:extLst>
          </p:cNvPr>
          <p:cNvSpPr>
            <a:spLocks noGrp="1"/>
          </p:cNvSpPr>
          <p:nvPr>
            <p:ph type="title"/>
          </p:nvPr>
        </p:nvSpPr>
        <p:spPr>
          <a:xfrm>
            <a:off x="1396924" y="3429000"/>
            <a:ext cx="8825658" cy="2870161"/>
          </a:xfrm>
        </p:spPr>
        <p:txBody>
          <a:bodyPr vert="horz" lIns="91440" tIns="45720" rIns="91440" bIns="45720" rtlCol="0" anchor="b">
            <a:normAutofit fontScale="90000"/>
          </a:bodyPr>
          <a:lstStyle/>
          <a:p>
            <a:pPr algn="ctr"/>
            <a:br>
              <a:rPr lang="en-US" sz="5400" b="1" dirty="0">
                <a:solidFill>
                  <a:schemeClr val="tx1"/>
                </a:solidFill>
              </a:rPr>
            </a:br>
            <a:r>
              <a:rPr lang="en-US" sz="5400" b="1" dirty="0">
                <a:solidFill>
                  <a:srgbClr val="006600"/>
                </a:solidFill>
              </a:rPr>
              <a:t>The End. </a:t>
            </a:r>
            <a:br>
              <a:rPr lang="en-US" sz="5400" b="1" dirty="0">
                <a:solidFill>
                  <a:srgbClr val="006600"/>
                </a:solidFill>
              </a:rPr>
            </a:br>
            <a:r>
              <a:rPr lang="en-US" sz="5400" b="1" dirty="0">
                <a:solidFill>
                  <a:srgbClr val="006600"/>
                </a:solidFill>
              </a:rPr>
              <a:t>Congratulations</a:t>
            </a:r>
            <a:br>
              <a:rPr lang="en-US" sz="5400" b="1" dirty="0">
                <a:solidFill>
                  <a:srgbClr val="006600"/>
                </a:solidFill>
              </a:rPr>
            </a:br>
            <a:br>
              <a:rPr lang="en-US" sz="5400" b="1" dirty="0">
                <a:solidFill>
                  <a:srgbClr val="006600"/>
                </a:solidFill>
              </a:rPr>
            </a:br>
            <a:r>
              <a:rPr lang="en-US" sz="5400" b="1" dirty="0">
                <a:solidFill>
                  <a:srgbClr val="006600"/>
                </a:solidFill>
              </a:rPr>
              <a:t>We hope this helps you in your work.</a:t>
            </a:r>
          </a:p>
        </p:txBody>
      </p:sp>
    </p:spTree>
    <p:extLst>
      <p:ext uri="{BB962C8B-B14F-4D97-AF65-F5344CB8AC3E}">
        <p14:creationId xmlns:p14="http://schemas.microsoft.com/office/powerpoint/2010/main" val="3467769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8" name="Rectangle 37">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8C287C7B-356E-A544-8D63-71CE0856EA90}"/>
              </a:ext>
            </a:extLst>
          </p:cNvPr>
          <p:cNvSpPr>
            <a:spLocks noGrp="1"/>
          </p:cNvSpPr>
          <p:nvPr>
            <p:ph type="title"/>
          </p:nvPr>
        </p:nvSpPr>
        <p:spPr>
          <a:xfrm>
            <a:off x="1154954" y="973668"/>
            <a:ext cx="8761413" cy="706964"/>
          </a:xfrm>
        </p:spPr>
        <p:txBody>
          <a:bodyPr>
            <a:normAutofit/>
          </a:bodyPr>
          <a:lstStyle/>
          <a:p>
            <a:r>
              <a:rPr lang="en-US" sz="3300" b="1" dirty="0">
                <a:solidFill>
                  <a:srgbClr val="FFFFFF"/>
                </a:solidFill>
              </a:rPr>
              <a:t>Intersectional strengths and vulnerabilities</a:t>
            </a:r>
          </a:p>
        </p:txBody>
      </p:sp>
      <p:sp>
        <p:nvSpPr>
          <p:cNvPr id="41" name="Rectangle 40">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A4F0CD07-2122-5545-AA30-F96066F53640}"/>
              </a:ext>
            </a:extLst>
          </p:cNvPr>
          <p:cNvGraphicFramePr>
            <a:graphicFrameLocks noGrp="1"/>
          </p:cNvGraphicFramePr>
          <p:nvPr>
            <p:ph idx="1"/>
            <p:extLst>
              <p:ext uri="{D42A27DB-BD31-4B8C-83A1-F6EECF244321}">
                <p14:modId xmlns:p14="http://schemas.microsoft.com/office/powerpoint/2010/main" val="1012152048"/>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2859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5" name="Rectangle 24">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8" name="Rectangle 27">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463DC434-F5E1-EB4E-B82D-81DC84B05C7D}"/>
              </a:ext>
            </a:extLst>
          </p:cNvPr>
          <p:cNvPicPr>
            <a:picLocks noChangeAspect="1"/>
          </p:cNvPicPr>
          <p:nvPr/>
        </p:nvPicPr>
        <p:blipFill rotWithShape="1">
          <a:blip r:embed="rId3"/>
          <a:srcRect r="-1" b="45096"/>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30" name="Freeform: Shape 29">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2"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692CFD87-F576-6C4C-B2F4-C682C1BF99A8}"/>
              </a:ext>
            </a:extLst>
          </p:cNvPr>
          <p:cNvSpPr>
            <a:spLocks noGrp="1"/>
          </p:cNvSpPr>
          <p:nvPr>
            <p:ph type="title"/>
          </p:nvPr>
        </p:nvSpPr>
        <p:spPr>
          <a:xfrm>
            <a:off x="892199" y="5071092"/>
            <a:ext cx="10407602" cy="868026"/>
          </a:xfrm>
        </p:spPr>
        <p:txBody>
          <a:bodyPr vert="horz" lIns="91440" tIns="45720" rIns="91440" bIns="45720" rtlCol="0" anchor="b">
            <a:normAutofit fontScale="90000"/>
          </a:bodyPr>
          <a:lstStyle/>
          <a:p>
            <a:pPr algn="ctr"/>
            <a:r>
              <a:rPr lang="en-US" sz="4400" b="1" dirty="0">
                <a:solidFill>
                  <a:srgbClr val="EBEBEB"/>
                </a:solidFill>
              </a:rPr>
              <a:t>Example 1: The many layers of a refugee girl with a disability</a:t>
            </a:r>
            <a:endParaRPr lang="en-US" sz="4400" dirty="0">
              <a:solidFill>
                <a:srgbClr val="EBEBEB"/>
              </a:solidFill>
            </a:endParaRPr>
          </a:p>
        </p:txBody>
      </p:sp>
      <p:sp>
        <p:nvSpPr>
          <p:cNvPr id="3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9372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8" name="Rectangle 17">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5C41894-1099-4A4A-A924-EC2A02693ECC}"/>
              </a:ext>
            </a:extLst>
          </p:cNvPr>
          <p:cNvSpPr>
            <a:spLocks noGrp="1"/>
          </p:cNvSpPr>
          <p:nvPr>
            <p:ph type="title"/>
          </p:nvPr>
        </p:nvSpPr>
        <p:spPr>
          <a:xfrm>
            <a:off x="7816517" y="2236009"/>
            <a:ext cx="3542070" cy="3281957"/>
          </a:xfrm>
        </p:spPr>
        <p:txBody>
          <a:bodyPr vert="horz" lIns="91440" tIns="45720" rIns="91440" bIns="45720" rtlCol="0" anchor="b">
            <a:normAutofit fontScale="90000"/>
          </a:bodyPr>
          <a:lstStyle/>
          <a:p>
            <a:r>
              <a:rPr lang="en-US" sz="5400" b="1" i="0" kern="1200" dirty="0">
                <a:solidFill>
                  <a:srgbClr val="EBEBEB"/>
                </a:solidFill>
                <a:latin typeface="+mj-lt"/>
                <a:ea typeface="+mj-ea"/>
                <a:cs typeface="+mj-cs"/>
              </a:rPr>
              <a:t>Example 2:</a:t>
            </a:r>
            <a:r>
              <a:rPr lang="en-US" sz="5400" b="0" i="0" kern="1200" dirty="0">
                <a:solidFill>
                  <a:srgbClr val="EBEBEB"/>
                </a:solidFill>
                <a:latin typeface="+mj-lt"/>
                <a:ea typeface="+mj-ea"/>
                <a:cs typeface="+mj-cs"/>
              </a:rPr>
              <a:t> </a:t>
            </a:r>
            <a:r>
              <a:rPr lang="en-US" sz="5400" b="1" i="0" kern="1200" dirty="0">
                <a:solidFill>
                  <a:srgbClr val="EBEBEB"/>
                </a:solidFill>
                <a:latin typeface="+mj-lt"/>
                <a:ea typeface="+mj-ea"/>
                <a:cs typeface="+mj-cs"/>
              </a:rPr>
              <a:t>The many </a:t>
            </a:r>
            <a:r>
              <a:rPr lang="en-US" sz="5400" b="1" i="0" kern="1200" dirty="0" err="1">
                <a:solidFill>
                  <a:srgbClr val="EBEBEB"/>
                </a:solidFill>
                <a:latin typeface="+mj-lt"/>
                <a:ea typeface="+mj-ea"/>
                <a:cs typeface="+mj-cs"/>
              </a:rPr>
              <a:t>laters</a:t>
            </a:r>
            <a:r>
              <a:rPr lang="en-US" sz="5400" b="1" i="0" kern="1200" dirty="0">
                <a:solidFill>
                  <a:srgbClr val="EBEBEB"/>
                </a:solidFill>
                <a:latin typeface="+mj-lt"/>
                <a:ea typeface="+mj-ea"/>
                <a:cs typeface="+mj-cs"/>
              </a:rPr>
              <a:t> of an </a:t>
            </a:r>
            <a:r>
              <a:rPr lang="en-US" sz="5400" b="1" i="0" kern="1200" dirty="0" err="1">
                <a:solidFill>
                  <a:srgbClr val="EBEBEB"/>
                </a:solidFill>
                <a:latin typeface="+mj-lt"/>
                <a:ea typeface="+mj-ea"/>
                <a:cs typeface="+mj-cs"/>
              </a:rPr>
              <a:t>an</a:t>
            </a:r>
            <a:r>
              <a:rPr lang="en-US" sz="5400" b="1" i="0" kern="1200" dirty="0">
                <a:solidFill>
                  <a:srgbClr val="EBEBEB"/>
                </a:solidFill>
                <a:latin typeface="+mj-lt"/>
                <a:ea typeface="+mj-ea"/>
                <a:cs typeface="+mj-cs"/>
              </a:rPr>
              <a:t> elderly stateless refugee</a:t>
            </a:r>
            <a:endParaRPr lang="en-US" sz="5400" b="0" i="0" kern="1200" dirty="0">
              <a:solidFill>
                <a:srgbClr val="EBEBEB"/>
              </a:solidFill>
              <a:latin typeface="+mj-lt"/>
              <a:ea typeface="+mj-ea"/>
              <a:cs typeface="+mj-cs"/>
            </a:endParaRPr>
          </a:p>
        </p:txBody>
      </p:sp>
      <p:pic>
        <p:nvPicPr>
          <p:cNvPr id="5" name="Content Placeholder 4">
            <a:extLst>
              <a:ext uri="{FF2B5EF4-FFF2-40B4-BE49-F238E27FC236}">
                <a16:creationId xmlns:a16="http://schemas.microsoft.com/office/drawing/2014/main" id="{393A17E7-9FCC-4C49-AED8-3EB9A91C0CAD}"/>
              </a:ext>
            </a:extLst>
          </p:cNvPr>
          <p:cNvPicPr>
            <a:picLocks noGrp="1" noChangeAspect="1"/>
          </p:cNvPicPr>
          <p:nvPr>
            <p:ph idx="1"/>
          </p:nvPr>
        </p:nvPicPr>
        <p:blipFill>
          <a:blip r:embed="rId3"/>
          <a:stretch>
            <a:fillRect/>
          </a:stretch>
        </p:blipFill>
        <p:spPr>
          <a:xfrm>
            <a:off x="1109763" y="1486170"/>
            <a:ext cx="6470907" cy="3882544"/>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84965454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6B3A572-EEA4-044F-9FFF-0F30664B8EDC}"/>
              </a:ext>
            </a:extLst>
          </p:cNvPr>
          <p:cNvPicPr>
            <a:picLocks noChangeAspect="1"/>
          </p:cNvPicPr>
          <p:nvPr/>
        </p:nvPicPr>
        <p:blipFill rotWithShape="1">
          <a:blip r:embed="rId2"/>
          <a:srcRect t="13432" r="1" b="24279"/>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31"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33" name="Freeform: Shape 32">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5"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43CC857F-3068-EF4E-A98C-57BBAB6E7E6D}"/>
              </a:ext>
            </a:extLst>
          </p:cNvPr>
          <p:cNvSpPr>
            <a:spLocks noGrp="1"/>
          </p:cNvSpPr>
          <p:nvPr>
            <p:ph type="title"/>
          </p:nvPr>
        </p:nvSpPr>
        <p:spPr>
          <a:xfrm>
            <a:off x="1154955" y="4110824"/>
            <a:ext cx="5015258" cy="1908975"/>
          </a:xfrm>
        </p:spPr>
        <p:txBody>
          <a:bodyPr>
            <a:normAutofit/>
          </a:bodyPr>
          <a:lstStyle/>
          <a:p>
            <a:r>
              <a:rPr lang="en-US">
                <a:solidFill>
                  <a:schemeClr val="tx1"/>
                </a:solidFill>
              </a:rPr>
              <a:t>Group discussion/brainstorm</a:t>
            </a:r>
          </a:p>
        </p:txBody>
      </p:sp>
      <p:sp>
        <p:nvSpPr>
          <p:cNvPr id="3" name="Content Placeholder 2">
            <a:extLst>
              <a:ext uri="{FF2B5EF4-FFF2-40B4-BE49-F238E27FC236}">
                <a16:creationId xmlns:a16="http://schemas.microsoft.com/office/drawing/2014/main" id="{330821B0-4DDB-2B47-B8CB-877AD100677E}"/>
              </a:ext>
            </a:extLst>
          </p:cNvPr>
          <p:cNvSpPr>
            <a:spLocks noGrp="1"/>
          </p:cNvSpPr>
          <p:nvPr>
            <p:ph idx="1"/>
          </p:nvPr>
        </p:nvSpPr>
        <p:spPr>
          <a:xfrm>
            <a:off x="6375894" y="4110824"/>
            <a:ext cx="4772509" cy="1908976"/>
          </a:xfrm>
        </p:spPr>
        <p:txBody>
          <a:bodyPr anchor="ctr">
            <a:normAutofit/>
          </a:bodyPr>
          <a:lstStyle/>
          <a:p>
            <a:pPr marL="0" indent="0" eaLnBrk="0" hangingPunct="0">
              <a:buNone/>
            </a:pPr>
            <a:r>
              <a:rPr lang="en-AU">
                <a:solidFill>
                  <a:schemeClr val="tx1"/>
                </a:solidFill>
              </a:rPr>
              <a:t>Reflect on some of your own identity labels and discuss which provide strength and which create vulnerabilities.</a:t>
            </a:r>
          </a:p>
          <a:p>
            <a:pPr marL="0" indent="0">
              <a:buNone/>
            </a:pPr>
            <a:endParaRPr lang="en-US">
              <a:solidFill>
                <a:schemeClr val="tx1"/>
              </a:solidFill>
            </a:endParaRPr>
          </a:p>
        </p:txBody>
      </p:sp>
    </p:spTree>
    <p:extLst>
      <p:ext uri="{BB962C8B-B14F-4D97-AF65-F5344CB8AC3E}">
        <p14:creationId xmlns:p14="http://schemas.microsoft.com/office/powerpoint/2010/main" val="399741867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8" name="Rectangle 37">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8C77A7E9-95DD-FA4A-A8F3-C301D583422C}"/>
              </a:ext>
            </a:extLst>
          </p:cNvPr>
          <p:cNvSpPr>
            <a:spLocks noGrp="1"/>
          </p:cNvSpPr>
          <p:nvPr>
            <p:ph type="title"/>
          </p:nvPr>
        </p:nvSpPr>
        <p:spPr>
          <a:xfrm>
            <a:off x="1154954" y="973668"/>
            <a:ext cx="8761413" cy="706964"/>
          </a:xfrm>
        </p:spPr>
        <p:txBody>
          <a:bodyPr>
            <a:normAutofit/>
          </a:bodyPr>
          <a:lstStyle/>
          <a:p>
            <a:r>
              <a:rPr lang="en-US" b="1" dirty="0">
                <a:solidFill>
                  <a:srgbClr val="FFFFFF"/>
                </a:solidFill>
              </a:rPr>
              <a:t>What is ‘AGD’?</a:t>
            </a:r>
          </a:p>
        </p:txBody>
      </p:sp>
      <p:sp>
        <p:nvSpPr>
          <p:cNvPr id="41" name="Rectangle 40">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3012BB52-0421-4B17-72C8-9DDAE73D2E0C}"/>
              </a:ext>
            </a:extLst>
          </p:cNvPr>
          <p:cNvGraphicFramePr>
            <a:graphicFrameLocks noGrp="1"/>
          </p:cNvGraphicFramePr>
          <p:nvPr>
            <p:ph idx="1"/>
            <p:extLst>
              <p:ext uri="{D42A27DB-BD31-4B8C-83A1-F6EECF244321}">
                <p14:modId xmlns:p14="http://schemas.microsoft.com/office/powerpoint/2010/main" val="2677361164"/>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348733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24">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9"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0"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AA49F4EE-EA7F-1E4C-905E-742C3B3B4FE7}"/>
              </a:ext>
            </a:extLst>
          </p:cNvPr>
          <p:cNvSpPr>
            <a:spLocks noGrp="1"/>
          </p:cNvSpPr>
          <p:nvPr>
            <p:ph type="title"/>
          </p:nvPr>
        </p:nvSpPr>
        <p:spPr>
          <a:xfrm>
            <a:off x="1154955" y="973667"/>
            <a:ext cx="2942210" cy="4833745"/>
          </a:xfrm>
        </p:spPr>
        <p:txBody>
          <a:bodyPr>
            <a:normAutofit/>
          </a:bodyPr>
          <a:lstStyle/>
          <a:p>
            <a:r>
              <a:rPr lang="en-US" b="1" dirty="0">
                <a:solidFill>
                  <a:srgbClr val="EBEBEB"/>
                </a:solidFill>
              </a:rPr>
              <a:t>AGD Policy</a:t>
            </a:r>
          </a:p>
        </p:txBody>
      </p:sp>
      <p:sp>
        <p:nvSpPr>
          <p:cNvPr id="32" name="Rectangle 31">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BF2431BC-26D5-C56D-3119-38C14A94CB02}"/>
              </a:ext>
            </a:extLst>
          </p:cNvPr>
          <p:cNvGraphicFramePr>
            <a:graphicFrameLocks noGrp="1"/>
          </p:cNvGraphicFramePr>
          <p:nvPr>
            <p:ph idx="1"/>
            <p:extLst>
              <p:ext uri="{D42A27DB-BD31-4B8C-83A1-F6EECF244321}">
                <p14:modId xmlns:p14="http://schemas.microsoft.com/office/powerpoint/2010/main" val="1696915374"/>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373838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6">
      <a:dk1>
        <a:sysClr val="windowText" lastClr="000000"/>
      </a:dk1>
      <a:lt1>
        <a:sysClr val="window" lastClr="FFFFFF"/>
      </a:lt1>
      <a:dk2>
        <a:srgbClr val="3B3059"/>
      </a:dk2>
      <a:lt2>
        <a:srgbClr val="EBEBEB"/>
      </a:lt2>
      <a:accent1>
        <a:srgbClr val="095903"/>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1_Ion Boardroom">
  <a:themeElements>
    <a:clrScheme name="Custom 7">
      <a:dk1>
        <a:sysClr val="windowText" lastClr="000000"/>
      </a:dk1>
      <a:lt1>
        <a:sysClr val="window" lastClr="FFFFFF"/>
      </a:lt1>
      <a:dk2>
        <a:srgbClr val="3B3059"/>
      </a:dk2>
      <a:lt2>
        <a:srgbClr val="EBEBEB"/>
      </a:lt2>
      <a:accent1>
        <a:srgbClr val="095903"/>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1164</Words>
  <Application>Microsoft Office PowerPoint</Application>
  <PresentationFormat>Widescreen</PresentationFormat>
  <Paragraphs>87</Paragraphs>
  <Slides>30</Slides>
  <Notes>1</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Calibri</vt:lpstr>
      <vt:lpstr>Century Gothic</vt:lpstr>
      <vt:lpstr>Wingdings 3</vt:lpstr>
      <vt:lpstr>Ion Boardroom</vt:lpstr>
      <vt:lpstr>1_Ion Boardroom</vt:lpstr>
      <vt:lpstr>‘Intersectionality’ and ‘Age, Gender and Diversity’</vt:lpstr>
      <vt:lpstr>PowerPoint Presentation</vt:lpstr>
      <vt:lpstr>What is ‘intersectionality’?</vt:lpstr>
      <vt:lpstr>Intersectional strengths and vulnerabilities</vt:lpstr>
      <vt:lpstr>Example 1: The many layers of a refugee girl with a disability</vt:lpstr>
      <vt:lpstr>Example 2: The many laters of an an elderly stateless refugee</vt:lpstr>
      <vt:lpstr>Group discussion/brainstorm</vt:lpstr>
      <vt:lpstr>What is ‘AGD’?</vt:lpstr>
      <vt:lpstr>AGD Policy</vt:lpstr>
      <vt:lpstr>PowerPoint Presentation</vt:lpstr>
      <vt:lpstr>How do intersectionality and AGD relate to one another?</vt:lpstr>
      <vt:lpstr>Intersectionality as a ‘road map’</vt:lpstr>
      <vt:lpstr>Group discussion/brainstorm</vt:lpstr>
      <vt:lpstr>PowerPoint Presentation</vt:lpstr>
      <vt:lpstr>PowerPoint Presentation</vt:lpstr>
      <vt:lpstr>The power of identity labels</vt:lpstr>
      <vt:lpstr>The power of negative identity labels</vt:lpstr>
      <vt:lpstr>The power of positive identity labels</vt:lpstr>
      <vt:lpstr>We must work with all of the labels</vt:lpstr>
      <vt:lpstr>Group discussion/brainstorm</vt:lpstr>
      <vt:lpstr>Why does this matter?</vt:lpstr>
      <vt:lpstr>PowerPoint Presentation</vt:lpstr>
      <vt:lpstr>Matrix analysis</vt:lpstr>
      <vt:lpstr>Matrix analysis</vt:lpstr>
      <vt:lpstr>Matrix analysis</vt:lpstr>
      <vt:lpstr>Group discussion/brainstorm</vt:lpstr>
      <vt:lpstr>PowerPoint Presentation</vt:lpstr>
      <vt:lpstr>When should we use intersectionality and AGD?</vt:lpstr>
      <vt:lpstr>Group discussion/ brainstorm</vt:lpstr>
      <vt:lpstr> The End.  Congratulations  We hope this helps you in your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‘Intersectionality’ and ‘Age, Gender and Diversity’</dc:title>
  <dc:creator>Emma Pittaway</dc:creator>
  <cp:lastModifiedBy>Eileen Pittaway</cp:lastModifiedBy>
  <cp:revision>23</cp:revision>
  <dcterms:created xsi:type="dcterms:W3CDTF">2022-05-11T04:09:37Z</dcterms:created>
  <dcterms:modified xsi:type="dcterms:W3CDTF">2022-07-11T07:20:31Z</dcterms:modified>
</cp:coreProperties>
</file>